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320" r:id="rId3"/>
    <p:sldId id="321" r:id="rId4"/>
    <p:sldId id="322" r:id="rId5"/>
    <p:sldId id="323" r:id="rId6"/>
    <p:sldId id="324" r:id="rId7"/>
    <p:sldId id="325" r:id="rId8"/>
    <p:sldId id="326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/>
    <p:restoredTop sz="94663"/>
  </p:normalViewPr>
  <p:slideViewPr>
    <p:cSldViewPr snapToGrid="0" snapToObjects="1">
      <p:cViewPr>
        <p:scale>
          <a:sx n="112" d="100"/>
          <a:sy n="112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48DCB-64E6-E144-8F10-802B92AF7DCC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A6549-B6DF-B94B-9333-17EDEFA0F0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062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592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081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4734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361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0994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5779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710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12D15-162C-E04D-A90B-A1C0C583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FDF75-2C5A-BB43-939F-E7A4D8C9F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21089-530C-6448-BBD0-5156B4A5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5FA60-FD51-D840-ADD9-40062625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5BC7-BA81-D149-A478-0114C373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96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CF291-70FC-0648-BA35-A3C8D023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7722A7-4FF1-A04F-B01A-E6B663609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B5594-B5BB-C74F-973F-039B41A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C4BB2-6916-3D4A-88AC-A41E959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9C18-A96B-4C42-A9C3-2AD13EDE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32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2CE46-F415-A04F-9B6F-1B108A39F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ED1BD-C555-9648-BBF8-C5AFCEA8C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F2ECA-71A9-D84F-9A98-27C5E96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D2FC7-2C14-AA46-B794-69EE65CD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3C9E-FEF8-C644-A192-8D422287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541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527D8-D5B0-7343-8051-FF68F5A2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8E612-B250-7141-95A1-E28B7347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8"/>
            <a:ext cx="10515600" cy="4988236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DE3D6-4D01-174C-98B3-D5E20411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E687E-9313-3C4E-870C-A0261C18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4CEC8-C129-854D-9727-B0E29DA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 1. </a:t>
            </a:r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B620B21-C028-164A-94A3-5B8015E314BB}"/>
              </a:ext>
            </a:extLst>
          </p:cNvPr>
          <p:cNvCxnSpPr/>
          <p:nvPr userDrawn="1"/>
        </p:nvCxnSpPr>
        <p:spPr>
          <a:xfrm>
            <a:off x="838200" y="960113"/>
            <a:ext cx="10515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06BD-81BE-1349-900F-7B5D3D99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C852-E283-7546-B47C-B5DD4CA7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881BD-08C7-734A-8D06-11DEC591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705A4-5F5C-BF41-B39F-D476068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BE8E2-058D-AC43-BD0B-D075E4AD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9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5CD1-CEF5-E94A-BD6E-8EFAE4EA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8B05F-99D5-B94C-AAAF-D28E828F2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C0259-DD25-6741-ABA9-8568E056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66148-93A8-9E45-9C89-BF67D6DC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DE643-CFEF-4F42-9A0B-B92A2D23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2139A-B27E-6F4B-BBA0-574D8716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642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5E7C-F348-BA4C-8B71-0EB83C98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F6C00-B6F0-944C-804D-AA62F268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CAC8B-24B4-5E48-A065-805B6695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4FC9B-F008-9141-8895-54C5F34E2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F9E26D-34A7-F849-8E8F-5DCF3ACDE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BD641C-4742-B940-AAE4-51E32410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A90972-BC04-0742-8963-309C8E61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481B08-8D9D-AC48-947C-709959E7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8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2C22C-B29D-8E49-9EA1-5B6FC730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3E9-BF1B-9044-9086-D523D57A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7E9C5-9832-F049-8332-C296B88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E349F-334C-2443-8938-3F7C11FE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731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B9B82-8FCB-9844-A329-6014B610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A06C0-BF66-D342-8841-34FB193B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ECBD9-80DF-504A-8C8D-D9A402B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13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6D9F5-315A-9846-966B-B57AEA49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33349-536D-A54F-9F45-38C64A6C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A796A-DB93-0645-B19A-8C0CE5928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DBCC1-DC33-EC4F-9474-CD05534B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2E805-D246-2548-BD5E-FB2C4F89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32C8C-726E-154A-87A0-14B9EE9F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9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6C95-3CA3-AB46-A6A0-C9E02B08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76572F-35A5-2642-9CDD-FB57E2F5A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84B26-88C5-784A-977B-DB56D72A9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6C81C-B2B8-6F40-B004-AA4FE5B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F9E4F-F2F8-684B-8C62-C599821F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4DDE10-6DF4-5947-9889-62279B81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258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0818D-A739-EE49-838C-2B25ACF1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9C637-FD2D-0E46-9759-D2BF5D83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6B9E5-010D-B74B-A1EE-AA2A0E066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8393D-4791-AF43-A465-229175B53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678F3-3E02-404C-9E62-A6EDC8713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5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3E7D6-1FB3-3741-92C4-62F41A741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11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장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스트림 처리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1E0BD1-4ECE-C44D-A4F5-AB30FC99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[</a:t>
            </a:r>
            <a:r>
              <a:rPr kumimoji="1" lang="ko-Kore-KR" altLang="en-US" dirty="0"/>
              <a:t>데이터</a:t>
            </a:r>
            <a:r>
              <a:rPr kumimoji="1" lang="ko-KR" altLang="en-US" dirty="0"/>
              <a:t> 중심 애플리케이션 설계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30361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점진적으로 생산되는 데이터의 처리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스트림 처리</a:t>
            </a:r>
            <a:endParaRPr kumimoji="1" lang="ko-Kore-KR" altLang="en-US" dirty="0"/>
          </a:p>
        </p:txBody>
      </p:sp>
      <p:sp>
        <p:nvSpPr>
          <p:cNvPr id="11" name="직사각형 20">
            <a:extLst>
              <a:ext uri="{FF2B5EF4-FFF2-40B4-BE49-F238E27FC236}">
                <a16:creationId xmlns:a16="http://schemas.microsoft.com/office/drawing/2014/main" id="{5796586F-1995-AF44-A7E9-26A78ADE5E25}"/>
              </a:ext>
            </a:extLst>
          </p:cNvPr>
          <p:cNvSpPr/>
          <p:nvPr/>
        </p:nvSpPr>
        <p:spPr>
          <a:xfrm>
            <a:off x="838201" y="1076350"/>
            <a:ext cx="10515599" cy="5690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스트림은 일괄 처리 데이터와는 반대로 한정되지 않고 점진적으로 처리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은 시간 흐름에 따라 점진적으로 생산되 데이터를 일컬음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입력의 변화에 대한 반영을 조금 더 지체없이 수행하기 위해 자주 처리를 실행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매 초가 끝나는 시점에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초 분량의 데이터 처리 혹은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발생할 때마다 처리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처리에서의 이벤트의 저장과 처리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처리 환경에서는 이벤트를 부호화 과정을 통해 저장함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이벤트를 부호화함으로써 이벤트를 다른 노드에서 처리하게끔 네트워크를 통해 전송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시스템에서는 관련 레코드 집합을 파일 이름으로 식별하지만 스트림 시스템에서는 토픽이나 스트림으로 관련 이벤트를 묶음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기록과 작업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생산자가 이벤트를 한번 만들고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해당 이벤트를 복수의 소비자가 처리할 수 있음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지연 시간이 낮으면서 지속해서 처리하는 방식이 필요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폴링 방식은 비용이 크며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폴링이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잦을수록 오버헤드가 커지기 때문에 새로운 이벤트가 나타날 때마다 소비자에게 알리는 편이 좋음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하지만 데이터베이스는 전통적으로 알림 메커니즘을 강력하게 지원하지 않으며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관계형 데이터베이스에는 트리거가 존재하지만 기능이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제한적임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따라서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알림 전달 목적으로 개발된 특별한 도구들이 존재함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 메시지 처리 속도가 생산자의 메시지 전송 속도를 따라가지 못할 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 버리기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큐에 메시지를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버퍼링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배압 적용이 있음</a:t>
            </a: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99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/>
              <a:t>새로운 이벤트 알림을 위한 메시징 시스템</a:t>
            </a:r>
            <a:endParaRPr kumimoji="1" lang="ko-Kore-KR" altLang="en-US" dirty="0"/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AFA7DE59-AB1A-6744-BE33-AE4CC4EED7C7}"/>
              </a:ext>
            </a:extLst>
          </p:cNvPr>
          <p:cNvSpPr/>
          <p:nvPr/>
        </p:nvSpPr>
        <p:spPr>
          <a:xfrm>
            <a:off x="838200" y="1083809"/>
            <a:ext cx="10515599" cy="5499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다수 생산자와 다수 소비자 간의 메세지 전송과 전달 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발행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구독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간단하게는 직접 통신 채널을 사용하는 방법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(TCP,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유닉스 파이프 연결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도 있지만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이는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전송자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하나를 정확히 수신자 하나에 연결에 국한됨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위의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모델을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확장시켜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다수의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생산자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노드가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같은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토픽으로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전송할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있으며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다수의 소비자 노드가 토픽 하나에서 메시지를 받아갈 수 있도록 구축되어야 함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발행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구독 모델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생산자와 소비자 간의 메세지 전달 방법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생산자와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직접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통신하는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직접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메시징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(UDP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멀티개스트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en-US" altLang="ko-KR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ZeroMQ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등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은 메시지가 유실될 수 있는 가능성이 있음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메세지 브로커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 큐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직접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메시징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시스템의 대안으로 지속성 문제를 생산자와 소비자에서 브로커로 옮겼음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메세지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브로커는 생산자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브로커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메시지를 전송하고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브로커에서 메시지를 읽어 전송 받는 구조로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큐 대기를 하면 소비자는 일반적으로 비동기로 동작하게 됨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복수의 소비자가 같은 토픽에서 메시지를 읽을 때 사용하는 주요 패턴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로드 밸런싱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메시지는 소비자 중 하나로 전달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브로커는 메시지를 전달할 소비자를 임의로 지정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패턴은 메시지를 처리하는 비용이 비싸서 처리를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병렬화하기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위해 </a:t>
            </a:r>
            <a:b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소비자를 추가하고 싶을 때 유용</a:t>
            </a: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 아웃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메시지는 모든 소비자에게 전달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여러 독립적인 소비자가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브로드캐스팅된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동일한 메시지를 서로 간섭 없이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청취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가능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소비자의 장애 발생을 위한 확인 응답 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브로커가 메시지를 소비자에게 전달한 후에 장애의 경우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끝나면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큐에서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제거할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있도록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브로커에게</a:t>
            </a:r>
            <a:r>
              <a:rPr kumimoji="1" lang="en-US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명시적으로</a:t>
            </a:r>
            <a:r>
              <a:rPr kumimoji="1" lang="en-US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알려야</a:t>
            </a:r>
            <a:r>
              <a:rPr kumimoji="1" lang="en-US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</a:t>
            </a:r>
            <a:endParaRPr kumimoji="1" lang="en-US" altLang="en-US" sz="1400" u="sng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확인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응답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받기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클라이언트로의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연결이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닫히면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처리되지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않았다고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가정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부하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균형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분산과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재전송을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조합하면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필연적으로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순서는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변경됨</a:t>
            </a: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EB75A-C5C0-9743-9F98-AE35C3F6F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188" y="3977191"/>
            <a:ext cx="3208831" cy="146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6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지속성 있는 저장과 지연 시간이 짧은 알림 기능 조합</a:t>
            </a:r>
            <a:endParaRPr kumimoji="1" lang="ko-Kore-KR" altLang="en-US" dirty="0"/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AFA7DE59-AB1A-6744-BE33-AE4CC4EED7C7}"/>
              </a:ext>
            </a:extLst>
          </p:cNvPr>
          <p:cNvSpPr/>
          <p:nvPr/>
        </p:nvSpPr>
        <p:spPr>
          <a:xfrm>
            <a:off x="838200" y="1152389"/>
            <a:ext cx="10515599" cy="5499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브로커와 디스크 저장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일시적으로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보관하는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개념으로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만들었으므로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소비자에게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전달된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즉시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삭제됨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하지만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일반적으로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명시적으로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때까지는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영구적으로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보관된다고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간주하는데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파생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생성하는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방식에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영향을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미침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사용하면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디스크에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있음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 기반 메시지 브로커 특징 </a:t>
            </a:r>
            <a:r>
              <a:rPr kumimoji="1" lang="ko-KR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파티셔닝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로그를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파티셔닝을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함으로써 디스크 하나를 쓸 때보다 </a:t>
            </a:r>
            <a:r>
              <a:rPr kumimoji="1" lang="ko-KR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처리량을 높일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 있음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파티션은 다른 파티션과 독립적으로 읽고 쓰기가 가능한 </a:t>
            </a:r>
            <a:r>
              <a:rPr kumimoji="1" lang="ko-KR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분리된 로그가 됨</a:t>
            </a:r>
            <a:endParaRPr kumimoji="1" lang="en-US" altLang="ko-KR" sz="1400" u="sng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토픽은 같은 형식의 메시지를 전달하는 파티션들의 그룹으로 정의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아파치 카프카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아마존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키네시스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스티림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트위터의 분산 로그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파티션 내에서 브로커는 모든 메시지에 오프셋이라고 부르는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b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단조 증가하는 순번을 부여함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파티션 내 전체 메시지는 전체 순서가 있기 때문에 순번을 부여하는 것이 타당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b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 다른 파티션 간 메시지의 순서는 보장하지 않음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 메시지를 디스크에 저장하지만 여러 장비에 메시지를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파티셔닝해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초당 수백만 개의 메시지를 처리할 수 있음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 목제에 따른 장애 대비 가능</a:t>
            </a:r>
            <a:endParaRPr kumimoji="1" lang="en-KR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087F1-BCFE-F54C-A753-2B3796B8E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569" y="2391718"/>
            <a:ext cx="3745230" cy="20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로그 기반 접근법 특징</a:t>
            </a:r>
            <a:endParaRPr kumimoji="1" lang="ko-Kore-KR" altLang="en-US" dirty="0"/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AFA7DE59-AB1A-6744-BE33-AE4CC4EED7C7}"/>
              </a:ext>
            </a:extLst>
          </p:cNvPr>
          <p:cNvSpPr/>
          <p:nvPr/>
        </p:nvSpPr>
        <p:spPr>
          <a:xfrm>
            <a:off x="838200" y="1152389"/>
            <a:ext cx="10515599" cy="5499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 기반 접근법과 복수 소비자가 메시지를 읽는 패턴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접근법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아웃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메시징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방식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제공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처리량이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많고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속도가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빠르지만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순서가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중요하다면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접근법이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효과적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비용이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비싸고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단위로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병렬화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처리하고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싶지만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순서는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그렇게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중요하지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않다면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JMS/AMQP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방식의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적합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 기반 접근법과 소비자 노드 장애 발생 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 오프셋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 그룹 내 다른 노드에 장애가 발생한 소비자의 파티션을 할당하고 마지막 기록된 오프셋부터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메세지를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처리하기 시작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 오프셋을 사용하면 브로커는 모든 개별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메시지마다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보내는 </a:t>
            </a:r>
            <a:r>
              <a:rPr kumimoji="1" lang="ko-KR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확인 응답을 추적할 필요 없음</a:t>
            </a:r>
            <a:endParaRPr kumimoji="1" lang="en-US" altLang="ko-KR" sz="1400" u="sng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왜냐하면 소비자의 현재 오프셋보다 </a:t>
            </a:r>
            <a:r>
              <a:rPr kumimoji="1" lang="en-KR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작은 오프셋을 가진 메시지는 </a:t>
            </a:r>
            <a:r>
              <a:rPr kumimoji="1" lang="en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 처리한 메시지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큰 오프셋을 가진 메시지는 </a:t>
            </a:r>
            <a:r>
              <a:rPr kumimoji="1"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아직 처리하지 않은 메시지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됨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장점은 추적 오버헤드가 감소하며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 기반 시스템의 처리량을 늘리는 데 도움을 줌</a:t>
            </a: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 기반 접근법과 소비자 메시지 처리 속도가 생산자를 따라갈 수 없을 때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전송하는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생산자를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따라갈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없을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ㄸ애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선택지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 버리기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버퍼링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배압 적용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접근법은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대용량이지만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가능한 디스크 공간으로 제한된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고정 크기의 버퍼를 사용하는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버퍼링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형태를 사용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크기를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오래된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버림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어떤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너무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뒤쳐져서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읽기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시작해도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해당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영향을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받고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소비자들의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서비스를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망치지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않음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전통적인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중단되면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사용하던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큐를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삭제해줘야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05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메시징과 스트림의 장점을 데이터베이스에 적용하면</a:t>
            </a:r>
            <a:endParaRPr kumimoji="1" lang="ko-Kore-KR" altLang="en-US" dirty="0"/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AFA7DE59-AB1A-6744-BE33-AE4CC4EED7C7}"/>
              </a:ext>
            </a:extLst>
          </p:cNvPr>
          <p:cNvSpPr/>
          <p:nvPr/>
        </p:nvSpPr>
        <p:spPr>
          <a:xfrm>
            <a:off x="838200" y="1152389"/>
            <a:ext cx="10515599" cy="488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데이터베이스가 트랜잭션을 처리할 때 리더는 데이터베이스 기록 이벤트를 생산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팔로워는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기록 스트림을 해당 데이터베이스 </a:t>
            </a:r>
            <a:r>
              <a:rPr kumimoji="1" lang="ko-KR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복제본에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기록해 완전히 동일하 데이터 복사본을 만든다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기록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해당함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발생했음을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나타냄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저장과 질의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 요구사항을 모두 만족하는 단일 시스템은 없음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따라서 관련이 있거나 동일한 데이터가 여러 다른 장소에 나타나기 때문에 </a:t>
            </a:r>
            <a:r>
              <a:rPr kumimoji="1" lang="ko-KR" altLang="en-US" b="1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서로 동기화가 필수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 요청에 대응하기 위한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OLTP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공통 요청의 응답 속도를 높이기 위한 캐시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 질의를 다루기 위한 전문 색인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분석용 데이터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웨어하우스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등 몇 가지 다른 기술의 조합이 필요함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</a:t>
            </a:r>
            <a:r>
              <a:rPr kumimoji="1" lang="ko-KR" alt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웨어하우스</a:t>
            </a:r>
            <a:r>
              <a:rPr kumimoji="1"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동기화</a:t>
            </a:r>
            <a:endParaRPr kumimoji="1" lang="en-US" altLang="ko-KR" sz="14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 전체를 복사하고 변환한 후 데이터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웨어하우스로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벌크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로드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주기적으로 데이터베이스 전체 덤프 작업이 너무 느리면 대안으로 </a:t>
            </a:r>
            <a:r>
              <a:rPr kumimoji="1" lang="ko-KR" altLang="en-US" sz="1400" b="1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이중 기록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있음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이중 기록을 사용하면 데이터가 변할 때마다 애플리케이션 코드에서 명시적으로 각 시스템에 기록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이중 기록의 문제 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A,B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간에 경쟁 조건이 발생했을 때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요청의 교차로 인해 </a:t>
            </a:r>
            <a:r>
              <a:rPr kumimoji="1"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데이터베이스의 최종 값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과 </a:t>
            </a:r>
            <a:r>
              <a:rPr kumimoji="1"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색인의 최종 값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일치하지 않을 수 있음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버전 벡터와 같은 동시성 감지 메커니즘 사용이 필요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한쪽 쓰기의 성공과 다른 쪽 쓰기의 실패는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내결함성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문제로 두 시스템 간 불일치 발생하는 현상이다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동시 성공 또는 동시 실패를 보장하는 방식은 원자적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커밋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문제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20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데이터베이스 복제 로그 관련 문제와 해결방안</a:t>
            </a:r>
            <a:endParaRPr kumimoji="1" lang="ko-Kore-KR" altLang="en-US" dirty="0"/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AFA7DE59-AB1A-6744-BE33-AE4CC4EED7C7}"/>
              </a:ext>
            </a:extLst>
          </p:cNvPr>
          <p:cNvSpPr/>
          <p:nvPr/>
        </p:nvSpPr>
        <p:spPr>
          <a:xfrm>
            <a:off x="838200" y="1152389"/>
            <a:ext cx="10515599" cy="488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캡처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(CDC)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데이터베이스에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기록하는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데이터의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변화를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관찰해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시스템으로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데이터를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복제할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있는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형태로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추출하는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과정을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일컬음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endParaRPr kumimoji="1" lang="en-US" altLang="en-US" sz="14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사항을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캡처해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같은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사항을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색인에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꾸준히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반영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색인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뿐만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파생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소비자임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캡처는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파생</a:t>
            </a:r>
            <a:r>
              <a:rPr kumimoji="1" lang="en-US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</a:t>
            </a:r>
            <a:r>
              <a:rPr kumimoji="1" lang="en-US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레코드</a:t>
            </a:r>
            <a:r>
              <a:rPr kumimoji="1" lang="en-US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시스템의</a:t>
            </a:r>
            <a:r>
              <a:rPr kumimoji="1" lang="en-US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정확한</a:t>
            </a:r>
            <a:r>
              <a:rPr kumimoji="1" lang="en-US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</a:t>
            </a:r>
            <a:r>
              <a:rPr kumimoji="1" lang="en-US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복제본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가지게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위해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레코드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사항을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파생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반영하는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것을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보장하는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메커니즘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원본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데이터베이스에서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전송하기에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적합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 변경 사항을 영구적으로 보관할 수 없기때문에 로그 </a:t>
            </a:r>
            <a:r>
              <a:rPr kumimoji="1" lang="ko-KR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컴팩션을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사용해 데이터베이스 전체의 복사본을 얻을 수 있음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초기에는 데이터베이스 전체 상태를 디스크를 보다 적게 사용하면서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재구축에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사용되는 시간 비용을 덜기 위해 일관성 있는 스냅숏을 사용했다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새로운 파생 시스템 추가 때마다 스냅숏을 만들어야 함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CDC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시스템에서 모든 변경에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기본키가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포함되게 하고 키의 모든 갱신이 해당 키의 이전 값을 교체한다면 특정 키에 대해 최신 쓰기만 유지하면 충분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컴팩션과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병합 과정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하고 파생 데이터 시스템을 재구축할 때마다 새 소비자는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컴팩션된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로그 토픽의 오프셋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부터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시작해서 순차적으로 데이터베이스의 모든 키를 스캔하면 됨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로그에 데이터베이스에 있는 모든 키의 최신 값이 존재하는 것이 보장된다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즉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CDC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원본 데이터베이스의 스냅숏을 만들지 않고도 데이터베이스 콘텐츠 전체의 복사본을 얻을 수 있음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07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상태와 스트림 그리고 불변성</a:t>
            </a:r>
            <a:endParaRPr kumimoji="1" lang="ko-Kore-KR" altLang="en-US" dirty="0"/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AFA7DE59-AB1A-6744-BE33-AE4CC4EED7C7}"/>
              </a:ext>
            </a:extLst>
          </p:cNvPr>
          <p:cNvSpPr/>
          <p:nvPr/>
        </p:nvSpPr>
        <p:spPr>
          <a:xfrm>
            <a:off x="838200" y="1152389"/>
            <a:ext cx="10515599" cy="488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현재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애플리케이션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상태와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간</a:t>
            </a:r>
            <a:r>
              <a:rPr kumimoji="1" lang="en-US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관계</a:t>
            </a:r>
            <a:endParaRPr kumimoji="1" lang="en-US" altLang="en-US" sz="14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불변 이벤트의 장점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30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15899</TotalTime>
  <Words>1254</Words>
  <Application>Microsoft Macintosh PowerPoint</Application>
  <PresentationFormat>Widescreen</PresentationFormat>
  <Paragraphs>121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Malgun Gothic</vt:lpstr>
      <vt:lpstr>NanumBarunGothic</vt:lpstr>
      <vt:lpstr>Arial</vt:lpstr>
      <vt:lpstr>Calibri</vt:lpstr>
      <vt:lpstr>Calibri Light</vt:lpstr>
      <vt:lpstr>Office 테마</vt:lpstr>
      <vt:lpstr>11장. 스트림 처리</vt:lpstr>
      <vt:lpstr>점진적으로 생산되는 데이터의 처리 –스트림 처리</vt:lpstr>
      <vt:lpstr>새로운 이벤트 알림을 위한 메시징 시스템</vt:lpstr>
      <vt:lpstr>지속성 있는 저장과 지연 시간이 짧은 알림 기능 조합</vt:lpstr>
      <vt:lpstr>로그 기반 접근법 특징</vt:lpstr>
      <vt:lpstr>메시징과 스트림의 장점을 데이터베이스에 적용하면</vt:lpstr>
      <vt:lpstr>데이터베이스 복제 로그 관련 문제와 해결방안</vt:lpstr>
      <vt:lpstr>상태와 스트림 그리고 불변성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중심 어플리케이션의 표준 구성 요소들</dc:title>
  <dc:creator>강 상재</dc:creator>
  <cp:lastModifiedBy>씨티2</cp:lastModifiedBy>
  <cp:revision>324</cp:revision>
  <dcterms:created xsi:type="dcterms:W3CDTF">2020-07-09T15:11:11Z</dcterms:created>
  <dcterms:modified xsi:type="dcterms:W3CDTF">2020-08-26T15:24:47Z</dcterms:modified>
</cp:coreProperties>
</file>