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16"/>
  </p:notesMasterIdLst>
  <p:sldIdLst>
    <p:sldId id="272" r:id="rId5"/>
    <p:sldId id="273" r:id="rId6"/>
    <p:sldId id="330" r:id="rId7"/>
    <p:sldId id="266" r:id="rId8"/>
    <p:sldId id="331" r:id="rId9"/>
    <p:sldId id="332" r:id="rId10"/>
    <p:sldId id="333" r:id="rId11"/>
    <p:sldId id="334" r:id="rId12"/>
    <p:sldId id="335" r:id="rId13"/>
    <p:sldId id="336" r:id="rId14"/>
    <p:sldId id="337" r:id="rId15"/>
  </p:sldIdLst>
  <p:sldSz cx="12192000" cy="6858000"/>
  <p:notesSz cx="6858000" cy="9144000"/>
  <p:embeddedFontLst>
    <p:embeddedFont>
      <p:font typeface="맑은 고딕" panose="020B0503020000020004" pitchFamily="50" charset="-127"/>
      <p:regular r:id="rId17"/>
      <p:bold r:id="rId18"/>
    </p:embeddedFont>
    <p:embeddedFont>
      <p:font typeface="배달의민족 도현" panose="020B0600000101010101" pitchFamily="50" charset="-127"/>
      <p:regular r:id="rId19"/>
    </p:embeddedFont>
    <p:embeddedFont>
      <p:font typeface="한컴 고딕" panose="02000500000000000000" pitchFamily="2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02" autoAdjust="0"/>
    <p:restoredTop sz="94660"/>
  </p:normalViewPr>
  <p:slideViewPr>
    <p:cSldViewPr snapToGrid="0">
      <p:cViewPr varScale="1">
        <p:scale>
          <a:sx n="83" d="100"/>
          <a:sy n="83" d="100"/>
        </p:scale>
        <p:origin x="470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2.fntdata"/><Relationship Id="rId3" Type="http://schemas.openxmlformats.org/officeDocument/2006/relationships/customXml" Target="../customXml/item3.xml"/><Relationship Id="rId21" Type="http://schemas.openxmlformats.org/officeDocument/2006/relationships/font" Target="fonts/font5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B97E51-E427-4ACE-A482-015806134BAA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9A614-9802-4A4D-8F78-E7DE92A796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800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8DB50C-B0E7-509C-CC8A-434EABDEBC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8C5677-52A6-428A-C20C-81A49E92F3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7547C1-CB86-721D-A3BF-0B1E3492E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9B460-6749-4E70-B13D-B84D895949FF}" type="datetime1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29C8B4-EB37-A50B-777B-88532D5CD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EE082C-FA70-B019-8C1E-141B9345A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56349"/>
            <a:ext cx="2743200" cy="365125"/>
          </a:xfrm>
        </p:spPr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4631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5ED245-1312-EAB3-CE84-131AAC51B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D2A76C-37AA-D245-C690-209065CF1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BFADCC-C629-C1D6-9F53-7FDFB9F32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4B20E-652B-4F60-BE07-24F8AD924D62}" type="datetime1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2CCEBA-479D-393A-AFA0-669FC2387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0D3538-4D4B-84CE-66B7-1E769B96F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86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6D63D7-0EB9-F282-ACBB-78A5B1753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CE40CF-B03E-FEB1-F7F5-84702882E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AAED75-C016-B9B8-6653-3FFF9C70C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C7B4-1AE1-427E-B7FE-391206F48BE0}" type="datetime1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13A7D1-4463-5653-BE33-12EC35BCC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66F7A5-03A8-AA76-9A41-CC50F16FB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898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08C450-B93F-C6DD-0EBA-BC30AF8AB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53A615-FBE3-D655-F370-123ED50C0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265660-D5BA-2F74-3CEE-400A381EE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3C021-F84F-4F2C-9D30-1509F357F51F}" type="datetime1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23B621-E5EF-2D9C-C54C-F8BFA251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0B0F54-B7E3-ED80-792F-D070B600C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861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97A7AD-769B-8D43-5221-FA2FBEFA0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1A5C2E-F03C-29A8-0964-768058E23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4F4EBF-7EB6-7B53-103E-EAC1741B8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B05B9-04AE-4972-B50A-E9891E1494A6}" type="datetime1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6123EF-7484-AB8F-B9EE-E59588DFD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7F2640-C26D-AF11-039D-2A1F26949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993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4F780D-5DDC-C1B5-2279-5F4604D64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052967-C1F1-8363-7E16-83C9D90DA1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3ED029-1AAE-D415-A678-1C5289B52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FE895C-8F53-97F1-D467-F48F62DF5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727CD-92C4-465C-9DBA-E5CD3A35887D}" type="datetime1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EBCA0D-1FFE-0924-0704-150F6769A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B8CAFF-DA70-1585-5EE1-19302597A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98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98745-8413-7D80-DA1B-3C8BE7129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4B1560-BCBC-696F-43C8-86626DCFB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AE4F0E-09E6-7F19-DF67-EC98425EC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5D1B79-5CAA-1AF9-69AA-F73D9804AF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9E4C69-5BA6-B230-538E-629541AA0E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9138BA4-8D9A-74F7-28CA-D8AE7946D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3B641-2E79-439A-8F79-68EA085D9053}" type="datetime1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626085-9793-014F-E023-34D9BAA4F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BCAA97-04D0-AC81-94EC-BD8D2E823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7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4C8008-8CC0-D5CA-5115-CE6C08126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496FD2-3F7D-27BF-96FE-DA330C8D6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04D54-8E43-4E7E-B8A1-C218E338CD28}" type="datetime1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3DAEFD2-D943-092C-EF69-2509C179E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7C0CDB-121A-5B3C-7949-2524487C7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451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D968B72-AB0A-24C0-094F-38DF2345E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2BE8-3549-4F19-A18C-BF32B5B77313}" type="datetime1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FDA360-C798-B0A4-38F8-D076DEC53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9C2694-B507-9F06-89F4-ACA3A78EE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785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880182-4E13-B60A-39EF-ECD84FED7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616214-789F-B469-A9DB-E844054FD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9A877F-F031-75C0-C2A6-BA3F6DCD42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213263-1DFF-47C2-BB46-6C6E6A69F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FB09C-A850-4101-96C2-327BB8EA9EB0}" type="datetime1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BDD931-9A55-7F83-1E0C-06AB37738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1E952E-5997-3D08-96A4-70B7B8B82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826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C5B658-BD69-D28B-D627-82268F4A3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87F5EB4-1C52-E31F-064B-B4CF919FBA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2259E7-15DF-8967-F930-11BF9FAC7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B04BDF-C375-31F3-36BF-9BA1B92E3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87E4-B1AE-484B-83F2-C827A5C91BDD}" type="datetime1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75B3C8-CEEC-0493-9B4A-0573127B2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A8F521-7938-3653-3A0C-0A7651442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299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179663C-5D2B-8542-8589-D3B515119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855BF2-28DB-142F-3D2B-A465BB2AF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547ED8-A871-4356-6FAC-DEC4EFA43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03EF2-14D2-49D7-9E2B-0A9A451D6AE1}" type="datetime1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C9900C-D40A-15E4-CEAA-5E1FAA9D72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165225-2C1D-4678-3062-65EB98F846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99369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defRPr>
            </a:lvl1pPr>
          </a:lstStyle>
          <a:p>
            <a:fld id="{4503EA79-8FE5-4AB7-9144-49D69278BF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526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405A317-BFC4-6BB4-5F05-50BBCDBE43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237DD1-F294-BE8B-85B0-3DDF99EB41DC}"/>
              </a:ext>
            </a:extLst>
          </p:cNvPr>
          <p:cNvSpPr txBox="1"/>
          <p:nvPr/>
        </p:nvSpPr>
        <p:spPr>
          <a:xfrm>
            <a:off x="145404" y="2767280"/>
            <a:ext cx="119011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MPC: Popularity-based Caching Strategy for</a:t>
            </a:r>
          </a:p>
          <a:p>
            <a:pPr algn="ctr"/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Content Centric Networks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382C6F-CD4E-34F9-2EFE-EB440996D1D9}"/>
              </a:ext>
            </a:extLst>
          </p:cNvPr>
          <p:cNvSpPr txBox="1"/>
          <p:nvPr/>
        </p:nvSpPr>
        <p:spPr>
          <a:xfrm>
            <a:off x="8495161" y="5654114"/>
            <a:ext cx="3454792" cy="7117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소속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숭실대학교 전자정보공학부 황태욱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Email : hwoogiboogi1129@gmail.com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5E9AB0-7A53-554A-069E-79482511C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1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5D6933-6A52-A563-7248-EF24C4CA0371}"/>
              </a:ext>
            </a:extLst>
          </p:cNvPr>
          <p:cNvSpPr txBox="1"/>
          <p:nvPr/>
        </p:nvSpPr>
        <p:spPr>
          <a:xfrm>
            <a:off x="74012" y="6321364"/>
            <a:ext cx="116561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000" b="1" i="0" u="none" strike="noStrike" dirty="0">
                <a:solidFill>
                  <a:srgbClr val="1F2328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C. </a:t>
            </a:r>
            <a:r>
              <a:rPr lang="en-US" altLang="ko-KR" sz="1000" b="1" i="0" u="none" strike="noStrike" dirty="0" err="1">
                <a:solidFill>
                  <a:srgbClr val="1F2328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Bernardini</a:t>
            </a:r>
            <a:r>
              <a:rPr lang="en-US" altLang="ko-KR" sz="1000" b="1" i="0" u="none" strike="noStrike" dirty="0">
                <a:solidFill>
                  <a:srgbClr val="1F2328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, T. </a:t>
            </a:r>
            <a:r>
              <a:rPr lang="en-US" altLang="ko-KR" sz="1000" b="1" i="0" u="none" strike="noStrike" dirty="0" err="1">
                <a:solidFill>
                  <a:srgbClr val="1F2328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Silverston</a:t>
            </a:r>
            <a:r>
              <a:rPr lang="en-US" altLang="ko-KR" sz="1000" b="1" i="0" u="none" strike="noStrike" dirty="0">
                <a:solidFill>
                  <a:srgbClr val="1F2328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and O. </a:t>
            </a:r>
            <a:r>
              <a:rPr lang="en-US" altLang="ko-KR" sz="1000" b="1" i="0" u="none" strike="noStrike" dirty="0" err="1">
                <a:solidFill>
                  <a:srgbClr val="1F2328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Festor</a:t>
            </a:r>
            <a:r>
              <a:rPr lang="en-US" altLang="ko-KR" sz="1000" b="1" i="0" u="none" strike="noStrike" dirty="0">
                <a:solidFill>
                  <a:srgbClr val="1F2328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, "MPC: Popularity-based caching strategy for content centric networks," 2013 IEEE International Conference on Communications (ICC), Budapest, Hungary, 2013, pp. 3619-3623, </a:t>
            </a:r>
            <a:r>
              <a:rPr lang="en-US" altLang="ko-KR" sz="1000" b="1" i="0" u="none" strike="noStrike" dirty="0" err="1">
                <a:solidFill>
                  <a:srgbClr val="1F2328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doi</a:t>
            </a:r>
            <a:r>
              <a:rPr lang="en-US" altLang="ko-KR" sz="1000" b="1" i="0" u="none" strike="noStrike" dirty="0">
                <a:solidFill>
                  <a:srgbClr val="1F2328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: 10.1109/ICC.2013.6655114.</a:t>
            </a:r>
            <a:endParaRPr lang="en-US" altLang="ko-KR" sz="1000" b="1" i="0" dirty="0">
              <a:solidFill>
                <a:srgbClr val="1F2328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0582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143435" y="130844"/>
            <a:ext cx="9744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결론</a:t>
            </a:r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AFC98D-1DA6-5CE0-43FD-6D3D9C8D3B4F}"/>
              </a:ext>
            </a:extLst>
          </p:cNvPr>
          <p:cNvCxnSpPr>
            <a:cxnSpLocks/>
          </p:cNvCxnSpPr>
          <p:nvPr/>
        </p:nvCxnSpPr>
        <p:spPr>
          <a:xfrm>
            <a:off x="206188" y="724225"/>
            <a:ext cx="846757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6829A7-D0F8-7CDF-D9BC-CA16B9A4C881}"/>
              </a:ext>
            </a:extLst>
          </p:cNvPr>
          <p:cNvSpPr txBox="1"/>
          <p:nvPr/>
        </p:nvSpPr>
        <p:spPr>
          <a:xfrm>
            <a:off x="206187" y="715619"/>
            <a:ext cx="11833413" cy="2129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MPC </a:t>
            </a:r>
            <a:r>
              <a:rPr lang="ko-KR" altLang="en-US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시뮬레이터 결과</a:t>
            </a:r>
            <a:endParaRPr lang="en-US" altLang="ko-KR" b="1" dirty="0">
              <a:solidFill>
                <a:schemeClr val="accent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MPC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를 일반적인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CCN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전략과 비교해보았을 때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시뮬레이터 시간이 길어질수록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MPC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의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Cache Hit Ratio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가 더 효율적이라는 사실을 확인할 수 있다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또한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MPC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인기도 </a:t>
            </a:r>
            <a:r>
              <a:rPr lang="ko-KR" alt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임계값과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초기화 값 등의 파라미터들을 제어하여 성능을 확인할 수 있다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EC25071-CFFA-8C9C-CB7A-29C2F016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9431D1B-155B-5D44-E074-CD399A010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35" y="2989115"/>
            <a:ext cx="4107196" cy="322361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58E8E08-E16E-4DA4-77D3-AD22A6D6D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8629" y="3182149"/>
            <a:ext cx="7625484" cy="227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696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66829A7-D0F8-7CDF-D9BC-CA16B9A4C881}"/>
              </a:ext>
            </a:extLst>
          </p:cNvPr>
          <p:cNvSpPr txBox="1"/>
          <p:nvPr/>
        </p:nvSpPr>
        <p:spPr>
          <a:xfrm>
            <a:off x="206187" y="715619"/>
            <a:ext cx="11833413" cy="1714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결론</a:t>
            </a:r>
            <a:endParaRPr lang="en-US" altLang="ko-KR" b="1" dirty="0">
              <a:solidFill>
                <a:schemeClr val="accent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MPC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는 인기도가 높은 콘텐츠만 선택하여 </a:t>
            </a:r>
            <a:r>
              <a:rPr lang="ko-KR" alt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캐싱하는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기법을 통해 각 노드의 캐시 로드를 줄일 수 있다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콘텐츠 전달 경로 상에 있는 모든 노드에 콘텐츠를 </a:t>
            </a:r>
            <a:r>
              <a:rPr lang="ko-KR" alt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캐싱하는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것보다 더 높은 캐시 적중률을 보인다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중복된 콘텐츠를 높은 비율로 줄일 수 있다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EC25071-CFFA-8C9C-CB7A-29C2F016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30129C-D49E-17FC-4A8C-8A54907D56C6}"/>
              </a:ext>
            </a:extLst>
          </p:cNvPr>
          <p:cNvSpPr txBox="1"/>
          <p:nvPr/>
        </p:nvSpPr>
        <p:spPr>
          <a:xfrm>
            <a:off x="143435" y="130844"/>
            <a:ext cx="9744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결론</a:t>
            </a:r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5813711-2A89-8BB5-4771-7792F29FCC8D}"/>
              </a:ext>
            </a:extLst>
          </p:cNvPr>
          <p:cNvCxnSpPr>
            <a:cxnSpLocks/>
          </p:cNvCxnSpPr>
          <p:nvPr/>
        </p:nvCxnSpPr>
        <p:spPr>
          <a:xfrm>
            <a:off x="206188" y="724225"/>
            <a:ext cx="846757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06715E6-049B-F294-85B1-E51C3B3CF537}"/>
              </a:ext>
            </a:extLst>
          </p:cNvPr>
          <p:cNvSpPr txBox="1"/>
          <p:nvPr/>
        </p:nvSpPr>
        <p:spPr>
          <a:xfrm>
            <a:off x="206187" y="2425696"/>
            <a:ext cx="11833413" cy="2545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해당 논문을 분석한 후 나의 의견</a:t>
            </a:r>
            <a:endParaRPr lang="en-US" altLang="ko-KR" b="1" dirty="0">
              <a:solidFill>
                <a:schemeClr val="accent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인기도에 기반한 </a:t>
            </a:r>
            <a:r>
              <a:rPr lang="ko-KR" alt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캐싱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데이터를 선택하는 기법이 효율적이라는 생각이 들었다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본 논문에서는 콘텐츠 요청 횟수와 특정 횟수 이상 인기도가 </a:t>
            </a:r>
            <a:r>
              <a:rPr lang="ko-KR" alt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카운팅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될 경우 초기화 시켜주는 형식의 메커니즘을 소개했는데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일정 주기 당 콘텐츠 요청 횟수의 비율을 최신화 시켜준다면 인기도를 초기화 시켜주는 형식의 메커니즘을 생략하고 더 성능이 좋아질 것 같다는 생각을 하였다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또한 인기도를 기반으로 </a:t>
            </a:r>
            <a:r>
              <a:rPr lang="ko-KR" alt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캐싱을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진행하는 것 이외에도 주위 노드들을 활용하여 </a:t>
            </a:r>
            <a:r>
              <a:rPr lang="ko-KR" alt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캐싱하는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방법을 고민해보게 되었다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3248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F977E4-28C2-0455-7F56-3B42B455D315}"/>
              </a:ext>
            </a:extLst>
          </p:cNvPr>
          <p:cNvSpPr txBox="1"/>
          <p:nvPr/>
        </p:nvSpPr>
        <p:spPr>
          <a:xfrm>
            <a:off x="233082" y="240233"/>
            <a:ext cx="117258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목차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70F413-69D9-C676-2155-260B7A951B34}"/>
              </a:ext>
            </a:extLst>
          </p:cNvPr>
          <p:cNvSpPr txBox="1"/>
          <p:nvPr/>
        </p:nvSpPr>
        <p:spPr>
          <a:xfrm>
            <a:off x="331694" y="794231"/>
            <a:ext cx="11528612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CCN</a:t>
            </a:r>
            <a:r>
              <a:rPr lang="ko-KR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개요</a:t>
            </a:r>
            <a:endParaRPr lang="en-US" altLang="ko-KR" sz="44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MPC(Most Popular Content)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결론</a:t>
            </a:r>
            <a:endParaRPr lang="en-US" altLang="ko-KR" sz="44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8430B0-BF57-CF42-14A1-78AC5155C6E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B1D981F-21AE-0981-6700-C2136FF0571C}"/>
              </a:ext>
            </a:extLst>
          </p:cNvPr>
          <p:cNvCxnSpPr>
            <a:cxnSpLocks/>
          </p:cNvCxnSpPr>
          <p:nvPr/>
        </p:nvCxnSpPr>
        <p:spPr>
          <a:xfrm>
            <a:off x="331694" y="794231"/>
            <a:ext cx="744071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D1018F8-B6A7-5D6F-8A37-5A52CB4E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895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570947" y="2567226"/>
            <a:ext cx="97446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CCN</a:t>
            </a:r>
            <a:r>
              <a:rPr lang="ko-KR" alt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개요</a:t>
            </a:r>
            <a:endParaRPr lang="en-US" altLang="ko-KR" sz="50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E2C3055-3767-2EC3-17AD-3FDE29F3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3</a:t>
            </a:fld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0650591-D617-465F-DFD1-82178FC4CBF0}"/>
              </a:ext>
            </a:extLst>
          </p:cNvPr>
          <p:cNvCxnSpPr>
            <a:cxnSpLocks/>
          </p:cNvCxnSpPr>
          <p:nvPr/>
        </p:nvCxnSpPr>
        <p:spPr>
          <a:xfrm>
            <a:off x="570947" y="3429000"/>
            <a:ext cx="3095889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519E08-BC8B-64F6-779D-97498F7134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4198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143435" y="130844"/>
            <a:ext cx="9744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CCN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개요</a:t>
            </a:r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AFC98D-1DA6-5CE0-43FD-6D3D9C8D3B4F}"/>
              </a:ext>
            </a:extLst>
          </p:cNvPr>
          <p:cNvCxnSpPr>
            <a:cxnSpLocks/>
          </p:cNvCxnSpPr>
          <p:nvPr/>
        </p:nvCxnSpPr>
        <p:spPr>
          <a:xfrm>
            <a:off x="206188" y="724225"/>
            <a:ext cx="1853521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6829A7-D0F8-7CDF-D9BC-CA16B9A4C881}"/>
              </a:ext>
            </a:extLst>
          </p:cNvPr>
          <p:cNvSpPr txBox="1"/>
          <p:nvPr/>
        </p:nvSpPr>
        <p:spPr>
          <a:xfrm>
            <a:off x="206187" y="715619"/>
            <a:ext cx="11842378" cy="4318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CCN</a:t>
            </a:r>
            <a:r>
              <a:rPr lang="ko-KR" altLang="en-US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의 기본 구성요소</a:t>
            </a:r>
            <a:endParaRPr lang="en-US" altLang="ko-KR" sz="2000" b="1" dirty="0">
              <a:solidFill>
                <a:schemeClr val="accent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CCN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은 기본적으로 두 가지의 구성요소를 통해 통신을 구성한다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Interest Packet :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소비자가 네트워크에게 원하는 데이터를 요청하는 패킷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Data Packet :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요청된 데이터의 패킷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해당 패킷은 소비자와 공급자 간 경로에 </a:t>
            </a:r>
            <a:r>
              <a:rPr lang="ko-KR" alt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캐싱할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수 있다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지정된 전략이 없다면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CCN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에서는 모든 경로 상의 저장 공간에 콘텐츠를 </a:t>
            </a:r>
            <a:r>
              <a:rPr lang="ko-KR" alt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캐싱한다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하지만 모든 노드의 콘텐츠를 저장하는 것과 하위 노드에만 콘텐츠를 저장하는 것은 비슷한 성능을 보인다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즉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콘텐츠를 효율적으로 </a:t>
            </a:r>
            <a:r>
              <a:rPr lang="ko-KR" alt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캐싱할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수 있는 방법이 존재한다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EC25071-CFFA-8C9C-CB7A-29C2F016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25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570947" y="2567226"/>
            <a:ext cx="97446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MPC(Most Popular Content)</a:t>
            </a:r>
            <a:endParaRPr lang="en-US" altLang="ko-KR" sz="50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E2C3055-3767-2EC3-17AD-3FDE29F3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5</a:t>
            </a:fld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0650591-D617-465F-DFD1-82178FC4CBF0}"/>
              </a:ext>
            </a:extLst>
          </p:cNvPr>
          <p:cNvCxnSpPr>
            <a:cxnSpLocks/>
          </p:cNvCxnSpPr>
          <p:nvPr/>
        </p:nvCxnSpPr>
        <p:spPr>
          <a:xfrm>
            <a:off x="570947" y="3429000"/>
            <a:ext cx="9533635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519E08-BC8B-64F6-779D-97498F7134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4963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143435" y="130844"/>
            <a:ext cx="9744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MPC(Most Popular Content)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AFC98D-1DA6-5CE0-43FD-6D3D9C8D3B4F}"/>
              </a:ext>
            </a:extLst>
          </p:cNvPr>
          <p:cNvCxnSpPr>
            <a:cxnSpLocks/>
          </p:cNvCxnSpPr>
          <p:nvPr/>
        </p:nvCxnSpPr>
        <p:spPr>
          <a:xfrm>
            <a:off x="206188" y="724225"/>
            <a:ext cx="5603485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6829A7-D0F8-7CDF-D9BC-CA16B9A4C881}"/>
              </a:ext>
            </a:extLst>
          </p:cNvPr>
          <p:cNvSpPr txBox="1"/>
          <p:nvPr/>
        </p:nvSpPr>
        <p:spPr>
          <a:xfrm>
            <a:off x="206187" y="715619"/>
            <a:ext cx="11842378" cy="3087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MPC</a:t>
            </a:r>
            <a:r>
              <a:rPr lang="ko-KR" altLang="en-US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의 개요</a:t>
            </a:r>
            <a:endParaRPr lang="en-US" altLang="ko-KR" sz="2000" b="1" dirty="0">
              <a:solidFill>
                <a:schemeClr val="accent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일반적으로 모든 경로 상의 노드에 콘텐츠를 저장하는 것은 비효율적이다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콘텐츠 </a:t>
            </a:r>
            <a:r>
              <a:rPr lang="ko-KR" alt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캐싱을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효율적으로 하기 위해 본 논문에서는 인기도를 기반으로 콘텐츠를 </a:t>
            </a:r>
            <a:r>
              <a:rPr lang="ko-KR" alt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캐싱하는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기법을 제안한다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인기도 기반으로 콘텐츠 </a:t>
            </a:r>
            <a:r>
              <a:rPr lang="ko-KR" alt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캐싱을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했을 때 캐시 공간을 효율적으로 사용하여 전체적인 성능을 향상 시킬 수 있다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EC25071-CFFA-8C9C-CB7A-29C2F016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378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143435" y="130844"/>
            <a:ext cx="9744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MPC(Most Popular Content)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AFC98D-1DA6-5CE0-43FD-6D3D9C8D3B4F}"/>
              </a:ext>
            </a:extLst>
          </p:cNvPr>
          <p:cNvCxnSpPr>
            <a:cxnSpLocks/>
          </p:cNvCxnSpPr>
          <p:nvPr/>
        </p:nvCxnSpPr>
        <p:spPr>
          <a:xfrm>
            <a:off x="206188" y="724225"/>
            <a:ext cx="5603485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6829A7-D0F8-7CDF-D9BC-CA16B9A4C881}"/>
              </a:ext>
            </a:extLst>
          </p:cNvPr>
          <p:cNvSpPr txBox="1"/>
          <p:nvPr/>
        </p:nvSpPr>
        <p:spPr>
          <a:xfrm>
            <a:off x="206187" y="715619"/>
            <a:ext cx="11842378" cy="4664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MPC</a:t>
            </a:r>
            <a:r>
              <a:rPr lang="ko-KR" altLang="en-US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개념 정리</a:t>
            </a:r>
            <a:endParaRPr lang="en-US" altLang="ko-KR" sz="2000" b="1" dirty="0">
              <a:solidFill>
                <a:schemeClr val="accent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MPC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에서는 모든 노드에서 요청된 콘텐츠 이름의 수를 카운트 한다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해당 정보는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Popularity Table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을 통해 관리된다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콘텐츠 이름이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Popularity </a:t>
            </a:r>
            <a:r>
              <a:rPr lang="ko-KR" alt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임계값에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도달하면 해당 콘텐츠는 인기있는 콘텐츠로 태그가 부여되고 노드가 해당 콘텐츠를 보유하고 있을 경우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캐싱을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제안한다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제안 메시지는 허가 및 거부가 가능하고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허용 여부는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Local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에서 설정된 정책이나 리소스 사용 가능 여부를 통해 결정된다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콘텐츠 인기도는 시간이 지남에 따라 감소할 수 있으므로 동일한 컨텐츠가 이웃 노드에 비효율적으로 </a:t>
            </a:r>
            <a:r>
              <a:rPr lang="ko-KR" alt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캐싱되는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것을 방지하기 위해 초기화 값에 따라 인기도 카운트를 초기화 시켜준다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MPC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는 콘텐츠 캐시 공간 이외에도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Popularity Table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을 구성할 추가 공간을 필요로 한다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EC25071-CFFA-8C9C-CB7A-29C2F016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149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143435" y="130844"/>
            <a:ext cx="9744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MPC(Most Popular Content)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AFC98D-1DA6-5CE0-43FD-6D3D9C8D3B4F}"/>
              </a:ext>
            </a:extLst>
          </p:cNvPr>
          <p:cNvCxnSpPr>
            <a:cxnSpLocks/>
          </p:cNvCxnSpPr>
          <p:nvPr/>
        </p:nvCxnSpPr>
        <p:spPr>
          <a:xfrm>
            <a:off x="206188" y="724225"/>
            <a:ext cx="5603485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6829A7-D0F8-7CDF-D9BC-CA16B9A4C881}"/>
              </a:ext>
            </a:extLst>
          </p:cNvPr>
          <p:cNvSpPr txBox="1"/>
          <p:nvPr/>
        </p:nvSpPr>
        <p:spPr>
          <a:xfrm>
            <a:off x="206187" y="715619"/>
            <a:ext cx="5797449" cy="5869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MPC </a:t>
            </a:r>
            <a:r>
              <a:rPr lang="ko-KR" altLang="en-US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시나리오</a:t>
            </a:r>
            <a:endParaRPr lang="en-US" altLang="ko-KR" b="1" dirty="0">
              <a:solidFill>
                <a:schemeClr val="accent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노드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A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가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content e1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을 요청할 때 노드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A, C, D, E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의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e1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에 대한 인기도는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1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이 된다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이후 노드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B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에서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content d1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을 요청할 때 노드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B, C, D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의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d1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에 대한 인기도도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1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이 된다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노드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A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에서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content d1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을 요청할 때 노드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A, C, D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에서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content d1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에 대한 인기도가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1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더해진다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노드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에서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d1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을 요청할 때 노드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C, D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에서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d1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에 대한 인기도가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1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더해지며 최종적으로 노드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D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에서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content d1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과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e1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의 인기도는 각각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3, 1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이 된다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인기도 </a:t>
            </a:r>
            <a:r>
              <a:rPr lang="ko-KR" alt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임계값을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3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으로 지정한다고 가정했을 때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노드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D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는 주위 노드에게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content d1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에 대한 </a:t>
            </a:r>
            <a:r>
              <a:rPr lang="ko-KR" alt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캐싱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제안 메시지를 전송하게 되고 노드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와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D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는 이를 받아들여 최종적으로 노드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C, D, E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에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content d1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이 </a:t>
            </a:r>
            <a:r>
              <a:rPr lang="ko-KR" alt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캐싱된다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EC25071-CFFA-8C9C-CB7A-29C2F016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4899BD-59C9-1661-A10A-373302BFA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5204" y="777288"/>
            <a:ext cx="4342391" cy="551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889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570947" y="2567226"/>
            <a:ext cx="97446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결론</a:t>
            </a:r>
            <a:endParaRPr lang="en-US" altLang="ko-KR" sz="50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E2C3055-3767-2EC3-17AD-3FDE29F3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9</a:t>
            </a:fld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0650591-D617-465F-DFD1-82178FC4CBF0}"/>
              </a:ext>
            </a:extLst>
          </p:cNvPr>
          <p:cNvCxnSpPr>
            <a:cxnSpLocks/>
          </p:cNvCxnSpPr>
          <p:nvPr/>
        </p:nvCxnSpPr>
        <p:spPr>
          <a:xfrm>
            <a:off x="570947" y="3429000"/>
            <a:ext cx="1442580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519E08-BC8B-64F6-779D-97498F7134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6326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E4927A4037DBD641A85992FBC73A8B40" ma:contentTypeVersion="2" ma:contentTypeDescription="새 문서를 만듭니다." ma:contentTypeScope="" ma:versionID="785516272148627df98f01afb93c3ec0">
  <xsd:schema xmlns:xsd="http://www.w3.org/2001/XMLSchema" xmlns:xs="http://www.w3.org/2001/XMLSchema" xmlns:p="http://schemas.microsoft.com/office/2006/metadata/properties" xmlns:ns3="8163f15b-5006-406c-85c3-8b9bf000eef1" targetNamespace="http://schemas.microsoft.com/office/2006/metadata/properties" ma:root="true" ma:fieldsID="3387be2b6cc6ac182b5d48e801aa7a71" ns3:_="">
    <xsd:import namespace="8163f15b-5006-406c-85c3-8b9bf000eef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63f15b-5006-406c-85c3-8b9bf000ee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23CD78E-FDBA-45D3-A74E-F9DB3B758C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63f15b-5006-406c-85c3-8b9bf000eef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7F7A99E-4399-4A80-972F-A96848332908}">
  <ds:schemaRefs>
    <ds:schemaRef ds:uri="http://purl.org/dc/terms/"/>
    <ds:schemaRef ds:uri="http://www.w3.org/XML/1998/namespace"/>
    <ds:schemaRef ds:uri="http://purl.org/dc/elements/1.1/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8163f15b-5006-406c-85c3-8b9bf000eef1"/>
  </ds:schemaRefs>
</ds:datastoreItem>
</file>

<file path=customXml/itemProps3.xml><?xml version="1.0" encoding="utf-8"?>
<ds:datastoreItem xmlns:ds="http://schemas.openxmlformats.org/officeDocument/2006/customXml" ds:itemID="{4F4AD1C9-2958-46E3-9F6B-F7BA68A8F8F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8891</TotalTime>
  <Words>655</Words>
  <Application>Microsoft Office PowerPoint</Application>
  <PresentationFormat>와이드스크린</PresentationFormat>
  <Paragraphs>63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Arial</vt:lpstr>
      <vt:lpstr>배달의민족 도현</vt:lpstr>
      <vt:lpstr>바탕</vt:lpstr>
      <vt:lpstr>맑은 고딕</vt:lpstr>
      <vt:lpstr>한컴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황태욱</dc:creator>
  <cp:lastModifiedBy>황태욱</cp:lastModifiedBy>
  <cp:revision>500</cp:revision>
  <dcterms:created xsi:type="dcterms:W3CDTF">2023-02-07T02:44:35Z</dcterms:created>
  <dcterms:modified xsi:type="dcterms:W3CDTF">2023-08-07T06:17:41Z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0x010100E4927A4037DBD641A85992FBC73A8B40</vt:lpwstr>
  </property>
</Properties>
</file>