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9"/>
  </p:notesMasterIdLst>
  <p:sldIdLst>
    <p:sldId id="272" r:id="rId5"/>
    <p:sldId id="273" r:id="rId6"/>
    <p:sldId id="330" r:id="rId7"/>
    <p:sldId id="266" r:id="rId8"/>
    <p:sldId id="334" r:id="rId9"/>
    <p:sldId id="331" r:id="rId10"/>
    <p:sldId id="335" r:id="rId11"/>
    <p:sldId id="336" r:id="rId12"/>
    <p:sldId id="337" r:id="rId13"/>
    <p:sldId id="338" r:id="rId14"/>
    <p:sldId id="339" r:id="rId15"/>
    <p:sldId id="341" r:id="rId16"/>
    <p:sldId id="340" r:id="rId17"/>
    <p:sldId id="342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배달의민족 도현" panose="020B0600000101010101" pitchFamily="50" charset="-127"/>
      <p:regular r:id="rId22"/>
    </p:embeddedFont>
    <p:embeddedFont>
      <p:font typeface="한컴 고딕" panose="02000500000000000000" pitchFamily="2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-uzOf77Wa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223682" y="2767280"/>
            <a:ext cx="9744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Named-Data-Networking</a:t>
            </a:r>
          </a:p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458035"/>
            <a:ext cx="8421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hlinkClick r:id="rId2"/>
              </a:rPr>
              <a:t>https://www.youtube.com/watch?v=8-uzOf77Wag</a:t>
            </a:r>
            <a:endParaRPr lang="en-US" altLang="ko-KR" sz="14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84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Transport : Synchronizing Dataset Names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976453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SVS (State Vector Sync)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상세한 내용은 차후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ndnSim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설치 이후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SVS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라이브러리 설치 후 실습 예정이다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 아이디어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Alice, Bob, Cathy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배포 앱을 실행한다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모두 동기화 그룹에 가입한다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데이터 생성자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(Alice) 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동기화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를 전송하여 다른 사용자들에게 알린다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  <a:b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</a:b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 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데이터를 원하는 사용자는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이름으로 데이터를 가져온다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5EFB2F-A953-EA5F-598D-829AACB0F652}"/>
              </a:ext>
            </a:extLst>
          </p:cNvPr>
          <p:cNvGrpSpPr/>
          <p:nvPr/>
        </p:nvGrpSpPr>
        <p:grpSpPr>
          <a:xfrm>
            <a:off x="3673739" y="3495786"/>
            <a:ext cx="4844522" cy="2952493"/>
            <a:chOff x="3673739" y="3495786"/>
            <a:chExt cx="4844522" cy="295249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F00D929-5F8D-7E12-E12D-3D458B2C89C9}"/>
                </a:ext>
              </a:extLst>
            </p:cNvPr>
            <p:cNvGrpSpPr/>
            <p:nvPr/>
          </p:nvGrpSpPr>
          <p:grpSpPr>
            <a:xfrm>
              <a:off x="3673739" y="3495786"/>
              <a:ext cx="4844522" cy="2952493"/>
              <a:chOff x="3673739" y="3495786"/>
              <a:chExt cx="4844522" cy="2952493"/>
            </a:xfrm>
          </p:grpSpPr>
          <p:pic>
            <p:nvPicPr>
              <p:cNvPr id="5122" name="Picture 2" descr="image">
                <a:extLst>
                  <a:ext uri="{FF2B5EF4-FFF2-40B4-BE49-F238E27FC236}">
                    <a16:creationId xmlns:a16="http://schemas.microsoft.com/office/drawing/2014/main" id="{CB682662-FDC6-5FD2-EE23-4DE7AC0F7A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5376" y="3495786"/>
                <a:ext cx="3501249" cy="27131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A75CA9-E77A-7875-13E5-DF321F091CB8}"/>
                  </a:ext>
                </a:extLst>
              </p:cNvPr>
              <p:cNvSpPr txBox="1"/>
              <p:nvPr/>
            </p:nvSpPr>
            <p:spPr>
              <a:xfrm>
                <a:off x="3673739" y="6202058"/>
                <a:ext cx="48445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그림</a:t>
                </a:r>
                <a:r>
                  <a:rPr lang="en-US" altLang="ko-KR" sz="1000" b="1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6. </a:t>
                </a:r>
                <a:r>
                  <a:rPr lang="ko-KR" altLang="en-US" sz="1000" b="1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배포 앱 내부에서 가입한 동기화 그룹</a:t>
                </a:r>
                <a:endPara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CE1E4B-E2FD-E423-8752-BA003C449B86}"/>
                </a:ext>
              </a:extLst>
            </p:cNvPr>
            <p:cNvSpPr txBox="1"/>
            <p:nvPr/>
          </p:nvSpPr>
          <p:spPr>
            <a:xfrm>
              <a:off x="4922729" y="4631612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Alice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EFF0C0-8F14-F59C-4388-FA434CDF1A46}"/>
                </a:ext>
              </a:extLst>
            </p:cNvPr>
            <p:cNvSpPr txBox="1"/>
            <p:nvPr/>
          </p:nvSpPr>
          <p:spPr>
            <a:xfrm>
              <a:off x="7160048" y="3749013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Bob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C494C3-1135-9C77-EDA4-44D59F1EBDAB}"/>
                </a:ext>
              </a:extLst>
            </p:cNvPr>
            <p:cNvSpPr txBox="1"/>
            <p:nvPr/>
          </p:nvSpPr>
          <p:spPr>
            <a:xfrm>
              <a:off x="7160048" y="559337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Cathy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7105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84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Transport : Synchronizing Dataset Names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976453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채팅앱을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통한 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SVS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예시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1.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모든 사용자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(Alice, Bob, Cathy)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가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채팅룸에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입장하여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Sync Group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에 합류한다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2. Alice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가 사진을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채팅룸에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전송한다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 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이 때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, App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은 이미지를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SVS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에 전송한다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3. SVS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는 새로운 데이터가 있다는 정보를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State Vector Group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에 전송한다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- State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Vector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(Alice : 1, Bob : 0, Cathy : 0)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3-1. 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이름 예시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: /chat/friends/state-vector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3-2. 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는 멀티캐스트 기반의 그룹이다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 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단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데이터 응답을 하지는 않는다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4. Cathy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는 사진을 가져오기 위해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를 전송한다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ED86E-47CD-C976-3742-2D61D96A9B63}"/>
              </a:ext>
            </a:extLst>
          </p:cNvPr>
          <p:cNvSpPr txBox="1"/>
          <p:nvPr/>
        </p:nvSpPr>
        <p:spPr>
          <a:xfrm>
            <a:off x="206187" y="4344166"/>
            <a:ext cx="11833413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APP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실행 시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사용자들이 진행하는 초기작업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APP,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연결된 인증서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앱의 신뢰 앵커 및 보안 정책의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들을 가져온다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APP : S/W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배포 채널을 통한 소스코드 인증한다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Alice 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채팅을 시작하고 신뢰 앵커 및 보안 정책을 설정한 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Bob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Cathy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를 초대한다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Bob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Cathy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는 신뢰 앵커가 서명한 인증서 발급 및 보안 정책을 전달 받는다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95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98003"/>
            <a:ext cx="9744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관련 툴의 대표 기능</a:t>
            </a:r>
            <a:endParaRPr lang="en-US" altLang="ko-KR" sz="4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668162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58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84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관련 툴의 대표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442844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전송 성능 측정 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Dataset Namespace Update Delay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Sync 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손실률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각 노드의 데이터 생성 및 수신 시간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어플리케이션 성능 측정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Fetching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Delay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: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패킷을 보낸 후 요청된 데이터 패킷이 수신될 때까지의 시간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Throughput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캐싱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성능 측정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Cache Hit-Ratio 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캐시 적중률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노드 단위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/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네임스페이스 단위로 측정 가능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Cache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공간 점유율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캐시 관리 설계가 캐시의 내용을 미리 제거하는 경우를 측정한다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72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84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관련 툴의 대표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442844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네트워크 성능 측정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및 데이터 패킷 전송 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각 노드 단위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링크 단위 선택 가능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및 데이터 패킷이 통과하는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Hop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반영 집계 및 데이터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캐싱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보류 중인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테이블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Size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PIT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입력 가능 수명 분포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일치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/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불일치 확인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Packet Queueing Delay (Congestion Control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성능을 확인할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Queue Size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를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피드백하여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효과적인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Congestion Control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이 가능하다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5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개념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기존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TCP/IP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차이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NDN Transport : Synchronizing Dataset Names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NDN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관련 툴의 대표 기능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개념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275948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개념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75683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143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기본적인 개념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계층에 있어 가운데</a:t>
            </a:r>
            <a:b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Internet Protocol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Named-Data-Protocol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 대체하는 것을 목표로 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57176C1-CB5D-F1D1-30E2-92720F535D04}"/>
              </a:ext>
            </a:extLst>
          </p:cNvPr>
          <p:cNvGrpSpPr/>
          <p:nvPr/>
        </p:nvGrpSpPr>
        <p:grpSpPr>
          <a:xfrm>
            <a:off x="2607917" y="2730594"/>
            <a:ext cx="6976166" cy="3089727"/>
            <a:chOff x="6185486" y="2269012"/>
            <a:chExt cx="5691754" cy="2520864"/>
          </a:xfrm>
        </p:grpSpPr>
        <p:pic>
          <p:nvPicPr>
            <p:cNvPr id="4" name="Picture 2" descr="image">
              <a:extLst>
                <a:ext uri="{FF2B5EF4-FFF2-40B4-BE49-F238E27FC236}">
                  <a16:creationId xmlns:a16="http://schemas.microsoft.com/office/drawing/2014/main" id="{CCD89BFC-70B4-214F-05B1-C0A2F6484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5486" y="2269012"/>
              <a:ext cx="5691754" cy="231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F2BF9A-1EFB-3F38-4B88-EE1586602679}"/>
                </a:ext>
              </a:extLst>
            </p:cNvPr>
            <p:cNvSpPr txBox="1"/>
            <p:nvPr/>
          </p:nvSpPr>
          <p:spPr>
            <a:xfrm>
              <a:off x="7055075" y="4588988"/>
              <a:ext cx="3952576" cy="20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1.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기존 네트워크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5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계층과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NDN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 추가된 네트워크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5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계층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TCP/IP</a:t>
            </a:r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</a:t>
            </a:r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차이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795927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67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TCP/IP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차이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505474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TCP/IP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Port Number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이용하여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Demultiplexing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수행한다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IP(Internet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Protocol)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Congestion Control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기능이 없어 전송 계층의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TCP(Transmission Control Protocol)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 해당 기능을 담당한다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안정적인 데이터 전송이 가능하다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모든 데이터가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Point-to-Point 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연결로 이루어진다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915A4-AAFE-11F0-90DB-0192498B70DD}"/>
              </a:ext>
            </a:extLst>
          </p:cNvPr>
          <p:cNvSpPr txBox="1"/>
          <p:nvPr/>
        </p:nvSpPr>
        <p:spPr>
          <a:xfrm>
            <a:off x="206187" y="3529267"/>
            <a:ext cx="11833413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Name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이용하여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Demultiplexing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수행한다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Network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계층에서 직접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Congestion Control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수행한다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TCP/IP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안정적인 데이터 전송 기능을 그대로 유지한다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E5B2971-7A63-EBDC-4D32-AA141310E921}"/>
              </a:ext>
            </a:extLst>
          </p:cNvPr>
          <p:cNvGrpSpPr/>
          <p:nvPr/>
        </p:nvGrpSpPr>
        <p:grpSpPr>
          <a:xfrm>
            <a:off x="7125867" y="2805527"/>
            <a:ext cx="4859946" cy="3040858"/>
            <a:chOff x="7125867" y="2805527"/>
            <a:chExt cx="4859946" cy="3040858"/>
          </a:xfrm>
        </p:grpSpPr>
        <p:pic>
          <p:nvPicPr>
            <p:cNvPr id="2050" name="Picture 2" descr="image">
              <a:extLst>
                <a:ext uri="{FF2B5EF4-FFF2-40B4-BE49-F238E27FC236}">
                  <a16:creationId xmlns:a16="http://schemas.microsoft.com/office/drawing/2014/main" id="{848D86CB-CB11-2741-68E9-25AF8BB600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5867" y="2805527"/>
              <a:ext cx="4859946" cy="2817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838EE7-23CC-5F20-E0B9-C3A13FA259B0}"/>
                </a:ext>
              </a:extLst>
            </p:cNvPr>
            <p:cNvSpPr txBox="1"/>
            <p:nvPr/>
          </p:nvSpPr>
          <p:spPr>
            <a:xfrm>
              <a:off x="7133579" y="5600164"/>
              <a:ext cx="4844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2. TCP/IP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와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NDN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의 차이점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05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TCP/IP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차이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505474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안정적인 데이터 전송의 문제점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번 상황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하나의 전송 서비스가 전송 요구사항이 다른 앱들을 각각 지원할 수 있는가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문제점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TCP/IP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신뢰성 있는 단일 크기가 모든 어플리케이션에 적합하지는 않아 지원이 제한된다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16802A-3546-3DDD-0558-9C0217EB86D3}"/>
              </a:ext>
            </a:extLst>
          </p:cNvPr>
          <p:cNvGrpSpPr/>
          <p:nvPr/>
        </p:nvGrpSpPr>
        <p:grpSpPr>
          <a:xfrm>
            <a:off x="1933575" y="1981817"/>
            <a:ext cx="8324850" cy="1779746"/>
            <a:chOff x="1933575" y="2157181"/>
            <a:chExt cx="8324850" cy="1779746"/>
          </a:xfrm>
        </p:grpSpPr>
        <p:pic>
          <p:nvPicPr>
            <p:cNvPr id="3074" name="Picture 2" descr="image">
              <a:extLst>
                <a:ext uri="{FF2B5EF4-FFF2-40B4-BE49-F238E27FC236}">
                  <a16:creationId xmlns:a16="http://schemas.microsoft.com/office/drawing/2014/main" id="{AC557D60-1461-BE69-B242-2DD1E7592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3575" y="2157181"/>
              <a:ext cx="8324850" cy="1533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EBBE5EE-D17D-DEF4-D590-C9C39F81E77D}"/>
                </a:ext>
              </a:extLst>
            </p:cNvPr>
            <p:cNvSpPr txBox="1"/>
            <p:nvPr/>
          </p:nvSpPr>
          <p:spPr>
            <a:xfrm>
              <a:off x="3673739" y="3690706"/>
              <a:ext cx="4844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3. BGP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환경에서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TCP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가 동작할 때 발생할 수 있는 문제점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4A028EC-7AC1-37CC-4971-0F48E0C7DB17}"/>
              </a:ext>
            </a:extLst>
          </p:cNvPr>
          <p:cNvSpPr txBox="1"/>
          <p:nvPr/>
        </p:nvSpPr>
        <p:spPr>
          <a:xfrm>
            <a:off x="206186" y="3648829"/>
            <a:ext cx="11833413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번 상황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하나의 전송 서비스가 여러 개의 어플리케이션이 가지고 있는 로컬 제약에 따라 데이터를 조절하여 보낼 수 있는가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문제점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번 상황과 동일한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TCP/IP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단일 크기로 인한 한계점으로 제한적인 상황이 발생할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284B26-1D71-6A5F-AE77-233D736CCF16}"/>
              </a:ext>
            </a:extLst>
          </p:cNvPr>
          <p:cNvGrpSpPr/>
          <p:nvPr/>
        </p:nvGrpSpPr>
        <p:grpSpPr>
          <a:xfrm>
            <a:off x="3677634" y="4801914"/>
            <a:ext cx="4844522" cy="1805502"/>
            <a:chOff x="3677634" y="4801914"/>
            <a:chExt cx="4844522" cy="1805502"/>
          </a:xfrm>
        </p:grpSpPr>
        <p:pic>
          <p:nvPicPr>
            <p:cNvPr id="3076" name="Picture 4" descr="image">
              <a:extLst>
                <a:ext uri="{FF2B5EF4-FFF2-40B4-BE49-F238E27FC236}">
                  <a16:creationId xmlns:a16="http://schemas.microsoft.com/office/drawing/2014/main" id="{0EEE96C5-0844-1262-CCEC-D9A3D9A19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692" y="4801914"/>
              <a:ext cx="3716617" cy="160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E352FF-F21C-27CE-B70D-0E493714DAF8}"/>
                </a:ext>
              </a:extLst>
            </p:cNvPr>
            <p:cNvSpPr txBox="1"/>
            <p:nvPr/>
          </p:nvSpPr>
          <p:spPr>
            <a:xfrm>
              <a:off x="3677634" y="6361195"/>
              <a:ext cx="4844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4. 2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번 상황에 대한 시나리오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74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TCP/IP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차이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505474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안정적인 데이터 전송의 문제점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번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2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번 상황 아래 메커니즘을 통해 해결할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상위 계층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데이터를 가져올 수 있는지에 대한 여부와 그 중에서 어떤 데이터를 먼저 가져올지 결정한다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하위 계층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데이터를 가져올 수 있는 최적의 시기와 방법을 결정한다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EF5E67E-AB04-E381-B0B5-FC1CAF174B91}"/>
              </a:ext>
            </a:extLst>
          </p:cNvPr>
          <p:cNvGrpSpPr/>
          <p:nvPr/>
        </p:nvGrpSpPr>
        <p:grpSpPr>
          <a:xfrm>
            <a:off x="1590675" y="2610240"/>
            <a:ext cx="9010650" cy="2646521"/>
            <a:chOff x="1590675" y="2610240"/>
            <a:chExt cx="9010650" cy="2646521"/>
          </a:xfrm>
        </p:grpSpPr>
        <p:pic>
          <p:nvPicPr>
            <p:cNvPr id="4098" name="Picture 2" descr="image">
              <a:extLst>
                <a:ext uri="{FF2B5EF4-FFF2-40B4-BE49-F238E27FC236}">
                  <a16:creationId xmlns:a16="http://schemas.microsoft.com/office/drawing/2014/main" id="{7E750D81-1D80-2DD2-7675-7CD4B22EF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5" y="2610240"/>
              <a:ext cx="90106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A2E4F3-C3A2-87BB-B7E5-F01D8375A8F6}"/>
                </a:ext>
              </a:extLst>
            </p:cNvPr>
            <p:cNvSpPr txBox="1"/>
            <p:nvPr/>
          </p:nvSpPr>
          <p:spPr>
            <a:xfrm>
              <a:off x="3673739" y="5010540"/>
              <a:ext cx="4844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5.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해결 메커니즘이 적용된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1, 2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번 상황의 예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02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859340"/>
            <a:ext cx="9744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Transport :</a:t>
            </a:r>
          </a:p>
          <a:p>
            <a:pPr algn="just"/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Synchronizing Dataset Names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9499979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09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2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8535</TotalTime>
  <Words>793</Words>
  <Application>Microsoft Office PowerPoint</Application>
  <PresentationFormat>와이드스크린</PresentationFormat>
  <Paragraphs>106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맑은 고딕</vt:lpstr>
      <vt:lpstr>배달의민족 도현</vt:lpstr>
      <vt:lpstr>한컴 고딕</vt:lpstr>
      <vt:lpstr>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389</cp:revision>
  <dcterms:created xsi:type="dcterms:W3CDTF">2023-02-07T02:44:35Z</dcterms:created>
  <dcterms:modified xsi:type="dcterms:W3CDTF">2023-05-08T06:15:37Z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