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4"/>
  </p:sldMasterIdLst>
  <p:notesMasterIdLst>
    <p:notesMasterId r:id="rId19"/>
  </p:notesMasterIdLst>
  <p:sldIdLst>
    <p:sldId id="272" r:id="rId5"/>
    <p:sldId id="273" r:id="rId6"/>
    <p:sldId id="330" r:id="rId7"/>
    <p:sldId id="266" r:id="rId8"/>
    <p:sldId id="331" r:id="rId9"/>
    <p:sldId id="332" r:id="rId10"/>
    <p:sldId id="333" r:id="rId11"/>
    <p:sldId id="334" r:id="rId12"/>
    <p:sldId id="335" r:id="rId13"/>
    <p:sldId id="336" r:id="rId14"/>
    <p:sldId id="337" r:id="rId15"/>
    <p:sldId id="339" r:id="rId16"/>
    <p:sldId id="338" r:id="rId17"/>
    <p:sldId id="340" r:id="rId18"/>
  </p:sldIdLst>
  <p:sldSz cx="12192000" cy="6858000"/>
  <p:notesSz cx="6858000" cy="9144000"/>
  <p:embeddedFontLst>
    <p:embeddedFont>
      <p:font typeface="맑은 고딕" panose="020B0503020000020004" pitchFamily="50" charset="-127"/>
      <p:regular r:id="rId20"/>
      <p:bold r:id="rId21"/>
    </p:embeddedFont>
    <p:embeddedFont>
      <p:font typeface="배달의민족 도현" panose="020B0600000101010101" pitchFamily="50" charset="-127"/>
      <p:regular r:id="rId22"/>
    </p:embeddedFont>
    <p:embeddedFont>
      <p:font typeface="한컴 고딕" panose="02000500000000000000" pitchFamily="2" charset="-127"/>
      <p:regular r:id="rId23"/>
      <p:bold r:id="rId2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02" autoAdjust="0"/>
    <p:restoredTop sz="94660"/>
  </p:normalViewPr>
  <p:slideViewPr>
    <p:cSldViewPr snapToGrid="0">
      <p:cViewPr varScale="1">
        <p:scale>
          <a:sx n="77" d="100"/>
          <a:sy n="77" d="100"/>
        </p:scale>
        <p:origin x="102" y="7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font" Target="fonts/font2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font" Target="fonts/font1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5.fntdata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4.fntdata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3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B97E51-E427-4ACE-A482-015806134BAA}" type="datetimeFigureOut">
              <a:rPr lang="ko-KR" altLang="en-US" smtClean="0"/>
              <a:t>2023-07-24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F9A614-9802-4A4D-8F78-E7DE92A796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68006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8DB50C-B0E7-509C-CC8A-434EABDEBC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D8C5677-52A6-428A-C20C-81A49E92F3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7547C1-CB86-721D-A3BF-0B1E3492E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9B460-6749-4E70-B13D-B84D895949FF}" type="datetime1">
              <a:rPr lang="ko-KR" altLang="en-US" smtClean="0"/>
              <a:t>2023-07-24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29C8B4-EB37-A50B-777B-88532D5CD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EE082C-FA70-B019-8C1E-141B9345A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96400" y="6356349"/>
            <a:ext cx="2743200" cy="365125"/>
          </a:xfrm>
        </p:spPr>
        <p:txBody>
          <a:bodyPr/>
          <a:lstStyle/>
          <a:p>
            <a:fld id="{4503EA79-8FE5-4AB7-9144-49D69278BF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44631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5ED245-1312-EAB3-CE84-131AAC51B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7D2A76C-37AA-D245-C690-209065CF1D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BFADCC-C629-C1D6-9F53-7FDFB9F32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4B20E-652B-4F60-BE07-24F8AD924D62}" type="datetime1">
              <a:rPr lang="ko-KR" altLang="en-US" smtClean="0"/>
              <a:t>2023-07-24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2CCEBA-479D-393A-AFA0-669FC2387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0D3538-4D4B-84CE-66B7-1E769B96F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EA79-8FE5-4AB7-9144-49D69278BF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2862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96D63D7-0EB9-F282-ACBB-78A5B1753D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9CE40CF-B03E-FEB1-F7F5-84702882E0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AAED75-C016-B9B8-6653-3FFF9C70C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DC7B4-1AE1-427E-B7FE-391206F48BE0}" type="datetime1">
              <a:rPr lang="ko-KR" altLang="en-US" smtClean="0"/>
              <a:t>2023-07-24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13A7D1-4463-5653-BE33-12EC35BCC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66F7A5-03A8-AA76-9A41-CC50F16FB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EA79-8FE5-4AB7-9144-49D69278BF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6898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08C450-B93F-C6DD-0EBA-BC30AF8AB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53A615-FBE3-D655-F370-123ED50C05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265660-D5BA-2F74-3CEE-400A381EE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3C021-F84F-4F2C-9D30-1509F357F51F}" type="datetime1">
              <a:rPr lang="ko-KR" altLang="en-US" smtClean="0"/>
              <a:t>2023-07-24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23B621-E5EF-2D9C-C54C-F8BFA2513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0B0F54-B7E3-ED80-792F-D070B600C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EA79-8FE5-4AB7-9144-49D69278BF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8861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97A7AD-769B-8D43-5221-FA2FBEFA0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C1A5C2E-F03C-29A8-0964-768058E23D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4F4EBF-7EB6-7B53-103E-EAC1741B8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B05B9-04AE-4972-B50A-E9891E1494A6}" type="datetime1">
              <a:rPr lang="ko-KR" altLang="en-US" smtClean="0"/>
              <a:t>2023-07-24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6123EF-7484-AB8F-B9EE-E59588DFD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7F2640-C26D-AF11-039D-2A1F26949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EA79-8FE5-4AB7-9144-49D69278BF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0993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4F780D-5DDC-C1B5-2279-5F4604D64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052967-C1F1-8363-7E16-83C9D90DA1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73ED029-1AAE-D415-A678-1C5289B52B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EFE895C-8F53-97F1-D467-F48F62DF5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727CD-92C4-465C-9DBA-E5CD3A35887D}" type="datetime1">
              <a:rPr lang="ko-KR" altLang="en-US" smtClean="0"/>
              <a:t>2023-07-24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FEBCA0D-1FFE-0924-0704-150F6769A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7B8CAFF-DA70-1585-5EE1-19302597A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EA79-8FE5-4AB7-9144-49D69278BF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98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998745-8413-7D80-DA1B-3C8BE7129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34B1560-BCBC-696F-43C8-86626DCFB7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8AE4F0E-09E6-7F19-DF67-EC98425ECB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65D1B79-5CAA-1AF9-69AA-F73D9804AF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89E4C69-5BA6-B230-538E-629541AA0E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9138BA4-8D9A-74F7-28CA-D8AE7946D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3B641-2E79-439A-8F79-68EA085D9053}" type="datetime1">
              <a:rPr lang="ko-KR" altLang="en-US" smtClean="0"/>
              <a:t>2023-07-24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1626085-9793-014F-E023-34D9BAA4F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5BCAA97-04D0-AC81-94EC-BD8D2E823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EA79-8FE5-4AB7-9144-49D69278BF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37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4C8008-8CC0-D5CA-5115-CE6C08126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F496FD2-3F7D-27BF-96FE-DA330C8D6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04D54-8E43-4E7E-B8A1-C218E338CD28}" type="datetime1">
              <a:rPr lang="ko-KR" altLang="en-US" smtClean="0"/>
              <a:t>2023-07-24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3DAEFD2-D943-092C-EF69-2509C179E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A7C0CDB-121A-5B3C-7949-2524487C7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EA79-8FE5-4AB7-9144-49D69278BF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0451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D968B72-AB0A-24C0-094F-38DF2345E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C2BE8-3549-4F19-A18C-BF32B5B77313}" type="datetime1">
              <a:rPr lang="ko-KR" altLang="en-US" smtClean="0"/>
              <a:t>2023-07-24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AFDA360-C798-B0A4-38F8-D076DEC53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A9C2694-B507-9F06-89F4-ACA3A78EE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EA79-8FE5-4AB7-9144-49D69278BF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7785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880182-4E13-B60A-39EF-ECD84FED7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616214-789F-B469-A9DB-E844054FDD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59A877F-F031-75C0-C2A6-BA3F6DCD42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B213263-1DFF-47C2-BB46-6C6E6A69F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FB09C-A850-4101-96C2-327BB8EA9EB0}" type="datetime1">
              <a:rPr lang="ko-KR" altLang="en-US" smtClean="0"/>
              <a:t>2023-07-24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DBDD931-9A55-7F83-1E0C-06AB37738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71E952E-5997-3D08-96A4-70B7B8B82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EA79-8FE5-4AB7-9144-49D69278BF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5826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C5B658-BD69-D28B-D627-82268F4A3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87F5EB4-1C52-E31F-064B-B4CF919FBA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B2259E7-15DF-8967-F930-11BF9FAC7C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AB04BDF-C375-31F3-36BF-9BA1B92E3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D87E4-B1AE-484B-83F2-C827A5C91BDD}" type="datetime1">
              <a:rPr lang="ko-KR" altLang="en-US" smtClean="0"/>
              <a:t>2023-07-24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575B3C8-CEEC-0493-9B4A-0573127B2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1A8F521-7938-3653-3A0C-0A7651442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EA79-8FE5-4AB7-9144-49D69278BF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4299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179663C-5D2B-8542-8589-D3B515119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D855BF2-28DB-142F-3D2B-A465BB2AF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547ED8-A871-4356-6FAC-DEC4EFA435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003EF2-14D2-49D7-9E2B-0A9A451D6AE1}" type="datetime1">
              <a:rPr lang="ko-KR" altLang="en-US" smtClean="0"/>
              <a:t>2023-07-24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C9900C-D40A-15E4-CEAA-5E1FAA9D72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165225-2C1D-4678-3062-65EB98F846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99369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defRPr>
            </a:lvl1pPr>
          </a:lstStyle>
          <a:p>
            <a:fld id="{4503EA79-8FE5-4AB7-9144-49D69278BF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5526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405A317-BFC4-6BB4-5F05-50BBCDBE439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905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237DD1-F294-BE8B-85B0-3DDF99EB41DC}"/>
              </a:ext>
            </a:extLst>
          </p:cNvPr>
          <p:cNvSpPr txBox="1"/>
          <p:nvPr/>
        </p:nvSpPr>
        <p:spPr>
          <a:xfrm>
            <a:off x="789293" y="2165338"/>
            <a:ext cx="1061341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Forwarding Strategy in NDN based Wireless Networks : A Survey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382C6F-CD4E-34F9-2EFE-EB440996D1D9}"/>
              </a:ext>
            </a:extLst>
          </p:cNvPr>
          <p:cNvSpPr txBox="1"/>
          <p:nvPr/>
        </p:nvSpPr>
        <p:spPr>
          <a:xfrm>
            <a:off x="8495161" y="5236067"/>
            <a:ext cx="3454792" cy="7117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소속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: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숭실대학교 전자정보공학부 황태욱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r">
              <a:lnSpc>
                <a:spcPct val="150000"/>
              </a:lnSpc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Email : hwoogiboogi1129@gmail.com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F5E9AB0-7A53-554A-069E-79482511C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EA79-8FE5-4AB7-9144-49D69278BFF0}" type="slidenum">
              <a:rPr lang="ko-KR" altLang="en-US" smtClean="0"/>
              <a:t>1</a:t>
            </a:fld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5D6933-6A52-A563-7248-EF24C4CA0371}"/>
              </a:ext>
            </a:extLst>
          </p:cNvPr>
          <p:cNvSpPr txBox="1"/>
          <p:nvPr/>
        </p:nvSpPr>
        <p:spPr>
          <a:xfrm>
            <a:off x="74012" y="6250984"/>
            <a:ext cx="1187594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400" b="1" i="0" u="none" strike="noStrike" dirty="0">
                <a:solidFill>
                  <a:srgbClr val="1F2328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A. Tariq, R. A. Rehman and B. -S. Kim, "Forwarding Strategies in NDN-Based Wireless Networks: A Survey," in IEEE Communications Surveys &amp; Tutorials, vol. 22, no. 1, pp. 68-95, </a:t>
            </a:r>
            <a:r>
              <a:rPr lang="en-US" altLang="ko-KR" sz="1400" b="1" i="0" u="none" strike="noStrike" dirty="0" err="1">
                <a:solidFill>
                  <a:srgbClr val="1F2328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Firstquarter</a:t>
            </a:r>
            <a:r>
              <a:rPr lang="en-US" altLang="ko-KR" sz="1400" b="1" i="0" u="none" strike="noStrike" dirty="0">
                <a:solidFill>
                  <a:srgbClr val="1F2328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 2020, </a:t>
            </a:r>
            <a:r>
              <a:rPr lang="en-US" altLang="ko-KR" sz="1400" b="1" i="0" u="none" strike="noStrike" dirty="0" err="1">
                <a:solidFill>
                  <a:srgbClr val="1F2328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doi</a:t>
            </a:r>
            <a:r>
              <a:rPr lang="en-US" altLang="ko-KR" sz="1400" b="1" i="0" u="none" strike="noStrike" dirty="0">
                <a:solidFill>
                  <a:srgbClr val="1F2328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: 10.1109/COMST.2019.2935795.</a:t>
            </a:r>
            <a:endParaRPr lang="en-US" altLang="ko-KR" sz="1400" b="1" i="0" dirty="0">
              <a:solidFill>
                <a:srgbClr val="1F2328"/>
              </a:solidFill>
              <a:effectLst/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105824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A7DBE9-2DE9-F0B6-F5C5-7DB6C44D8D28}"/>
              </a:ext>
            </a:extLst>
          </p:cNvPr>
          <p:cNvSpPr txBox="1"/>
          <p:nvPr/>
        </p:nvSpPr>
        <p:spPr>
          <a:xfrm>
            <a:off x="143435" y="130844"/>
            <a:ext cx="119051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NDN Architecture and Comparison With IP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CAFC98D-1DA6-5CE0-43FD-6D3D9C8D3B4F}"/>
              </a:ext>
            </a:extLst>
          </p:cNvPr>
          <p:cNvCxnSpPr>
            <a:cxnSpLocks/>
          </p:cNvCxnSpPr>
          <p:nvPr/>
        </p:nvCxnSpPr>
        <p:spPr>
          <a:xfrm>
            <a:off x="206188" y="724225"/>
            <a:ext cx="8800026" cy="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66829A7-D0F8-7CDF-D9BC-CA16B9A4C881}"/>
              </a:ext>
            </a:extLst>
          </p:cNvPr>
          <p:cNvSpPr txBox="1"/>
          <p:nvPr/>
        </p:nvSpPr>
        <p:spPr>
          <a:xfrm>
            <a:off x="152400" y="852110"/>
            <a:ext cx="11833414" cy="58693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accent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NDN Protocol’s Principles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Universality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모든 네트워크 환경과 애플리케이션을 위한 공통 네트워크 프로토콜은 </a:t>
            </a: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NDN</a:t>
            </a: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이어야 한다</a:t>
            </a: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. </a:t>
            </a: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이러한 이유로 </a:t>
            </a: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NDN </a:t>
            </a: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패킷 형식은 확장 가능하고</a:t>
            </a: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유연해야 한다</a:t>
            </a: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Data-Centricity and Data </a:t>
            </a:r>
            <a:r>
              <a:rPr lang="en-US" altLang="ko-KR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Immtability</a:t>
            </a:r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Data </a:t>
            </a: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패킷은 정확하게 가져와야 하며</a:t>
            </a: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, Interest </a:t>
            </a: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패킷을 사용하여 요청하는 </a:t>
            </a: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NDN</a:t>
            </a: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에 의해 고유한 이름을 </a:t>
            </a:r>
            <a:r>
              <a:rPr lang="ko-KR" altLang="en-US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가져야한다</a:t>
            </a: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Securing Data Directly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데이터 패킷은 안전해야 하며 이동성의 영향을 받지 않아야 한다</a:t>
            </a: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Hierarchical Naming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패킷은 구조화된 컨텍스트를 나타내고 다중화를 활성 시키기 위해 계층적인 이름을 가져야 한다</a:t>
            </a: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In-Network Name Discovery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Interest </a:t>
            </a: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패킷을 검색하고 불완전한 이름을 식별하는 능력을 가진다</a:t>
            </a: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Hop-by-Hop Flow Balance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Hop </a:t>
            </a: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단위의 흐름 제어를 통해 각 노드의 링크 부하 문제를 해결할 수 있다</a:t>
            </a: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EC25071-CFFA-8C9C-CB7A-29C2F0166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EA79-8FE5-4AB7-9144-49D69278BFF0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39362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A7DBE9-2DE9-F0B6-F5C5-7DB6C44D8D28}"/>
              </a:ext>
            </a:extLst>
          </p:cNvPr>
          <p:cNvSpPr txBox="1"/>
          <p:nvPr/>
        </p:nvSpPr>
        <p:spPr>
          <a:xfrm>
            <a:off x="143435" y="130844"/>
            <a:ext cx="119051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NDN Architecture and Comparison With IP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CAFC98D-1DA6-5CE0-43FD-6D3D9C8D3B4F}"/>
              </a:ext>
            </a:extLst>
          </p:cNvPr>
          <p:cNvCxnSpPr>
            <a:cxnSpLocks/>
          </p:cNvCxnSpPr>
          <p:nvPr/>
        </p:nvCxnSpPr>
        <p:spPr>
          <a:xfrm>
            <a:off x="206188" y="724225"/>
            <a:ext cx="8800026" cy="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66829A7-D0F8-7CDF-D9BC-CA16B9A4C881}"/>
              </a:ext>
            </a:extLst>
          </p:cNvPr>
          <p:cNvSpPr txBox="1"/>
          <p:nvPr/>
        </p:nvSpPr>
        <p:spPr>
          <a:xfrm>
            <a:off x="152400" y="852110"/>
            <a:ext cx="11833414" cy="883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accent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Limitations of IP vs NDN</a:t>
            </a:r>
          </a:p>
          <a:p>
            <a:pPr>
              <a:lnSpc>
                <a:spcPct val="150000"/>
              </a:lnSpc>
            </a:pPr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EC25071-CFFA-8C9C-CB7A-29C2F0166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EA79-8FE5-4AB7-9144-49D69278BFF0}" type="slidenum">
              <a:rPr lang="ko-KR" altLang="en-US" smtClean="0"/>
              <a:t>11</a:t>
            </a:fld>
            <a:endParaRPr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71CFF186-711B-EB51-C1F2-57209804E17D}"/>
              </a:ext>
            </a:extLst>
          </p:cNvPr>
          <p:cNvGrpSpPr/>
          <p:nvPr/>
        </p:nvGrpSpPr>
        <p:grpSpPr>
          <a:xfrm>
            <a:off x="2209959" y="1568967"/>
            <a:ext cx="7772082" cy="4953909"/>
            <a:chOff x="2209959" y="1585002"/>
            <a:chExt cx="7772082" cy="4953909"/>
          </a:xfrm>
        </p:grpSpPr>
        <p:pic>
          <p:nvPicPr>
            <p:cNvPr id="4098" name="Picture 2" descr="Table I- &#10;Comparison of NDN and IP">
              <a:extLst>
                <a:ext uri="{FF2B5EF4-FFF2-40B4-BE49-F238E27FC236}">
                  <a16:creationId xmlns:a16="http://schemas.microsoft.com/office/drawing/2014/main" id="{067C1ADA-9F72-DB1D-0695-B928521696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09959" y="1918055"/>
              <a:ext cx="7772082" cy="46208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FCAC45E-9B30-517A-8E2E-5C24C6234044}"/>
                </a:ext>
              </a:extLst>
            </p:cNvPr>
            <p:cNvSpPr txBox="1"/>
            <p:nvPr/>
          </p:nvSpPr>
          <p:spPr>
            <a:xfrm>
              <a:off x="3854167" y="1585002"/>
              <a:ext cx="4483665" cy="3009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000" b="1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표 </a:t>
              </a:r>
              <a:r>
                <a:rPr lang="en-US" altLang="ko-KR" sz="1000" b="1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1. NDN Forwarding Model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497328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A7DBE9-2DE9-F0B6-F5C5-7DB6C44D8D28}"/>
              </a:ext>
            </a:extLst>
          </p:cNvPr>
          <p:cNvSpPr txBox="1"/>
          <p:nvPr/>
        </p:nvSpPr>
        <p:spPr>
          <a:xfrm>
            <a:off x="570947" y="1674674"/>
            <a:ext cx="1026406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54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Forwarding in</a:t>
            </a:r>
          </a:p>
          <a:p>
            <a:pPr algn="just"/>
            <a:r>
              <a:rPr lang="en-US" altLang="ko-KR" sz="54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Wireless AD HOC Networks</a:t>
            </a:r>
            <a:endParaRPr lang="en-US" altLang="ko-KR" sz="5000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E2C3055-3767-2EC3-17AD-3FDE29F36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EA79-8FE5-4AB7-9144-49D69278BFF0}" type="slidenum">
              <a:rPr lang="ko-KR" altLang="en-US" smtClean="0"/>
              <a:t>12</a:t>
            </a:fld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00650591-D617-465F-DFD1-82178FC4CBF0}"/>
              </a:ext>
            </a:extLst>
          </p:cNvPr>
          <p:cNvCxnSpPr>
            <a:cxnSpLocks/>
          </p:cNvCxnSpPr>
          <p:nvPr/>
        </p:nvCxnSpPr>
        <p:spPr>
          <a:xfrm>
            <a:off x="570947" y="3429000"/>
            <a:ext cx="9737974" cy="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A2519E08-BC8B-64F6-779D-97498F7134A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905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26108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A7DBE9-2DE9-F0B6-F5C5-7DB6C44D8D28}"/>
              </a:ext>
            </a:extLst>
          </p:cNvPr>
          <p:cNvSpPr txBox="1"/>
          <p:nvPr/>
        </p:nvSpPr>
        <p:spPr>
          <a:xfrm>
            <a:off x="143435" y="130844"/>
            <a:ext cx="119051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Forwarding in Wireless AD HOC Networks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CAFC98D-1DA6-5CE0-43FD-6D3D9C8D3B4F}"/>
              </a:ext>
            </a:extLst>
          </p:cNvPr>
          <p:cNvCxnSpPr>
            <a:cxnSpLocks/>
          </p:cNvCxnSpPr>
          <p:nvPr/>
        </p:nvCxnSpPr>
        <p:spPr>
          <a:xfrm>
            <a:off x="206188" y="724225"/>
            <a:ext cx="8800026" cy="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66829A7-D0F8-7CDF-D9BC-CA16B9A4C881}"/>
              </a:ext>
            </a:extLst>
          </p:cNvPr>
          <p:cNvSpPr txBox="1"/>
          <p:nvPr/>
        </p:nvSpPr>
        <p:spPr>
          <a:xfrm>
            <a:off x="152400" y="852110"/>
            <a:ext cx="11833414" cy="1298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accent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Ad Hoc Network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분산형 무선 네트워크로 </a:t>
            </a: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AP(Access Point)</a:t>
            </a: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나 라우터와 같은 기존 인프라에 의지하지 않는다는 특징이 있다</a:t>
            </a: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. </a:t>
            </a: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각 노드가 포워딩 및 라우팅 프로세스에 참여하기 때문에 라우팅 알고리즘과 네트워크 연결에 따라 동적인 프로세스가 가능하다</a:t>
            </a: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EC25071-CFFA-8C9C-CB7A-29C2F0166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EA79-8FE5-4AB7-9144-49D69278BFF0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CB67B2-8FEC-4D15-CC47-237B87196213}"/>
              </a:ext>
            </a:extLst>
          </p:cNvPr>
          <p:cNvSpPr txBox="1"/>
          <p:nvPr/>
        </p:nvSpPr>
        <p:spPr>
          <a:xfrm>
            <a:off x="143435" y="2514247"/>
            <a:ext cx="11833414" cy="2960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accent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Ad Hoc Network </a:t>
            </a:r>
            <a:r>
              <a:rPr lang="ko-KR" altLang="en-US" b="1" dirty="0">
                <a:solidFill>
                  <a:schemeClr val="accent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문제점</a:t>
            </a:r>
            <a:endParaRPr lang="en-US" altLang="ko-KR" b="1" dirty="0">
              <a:solidFill>
                <a:schemeClr val="accent1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경로 손실</a:t>
            </a: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간섭 다중 결로 </a:t>
            </a:r>
            <a:r>
              <a:rPr lang="ko-KR" altLang="en-US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쉐도잉</a:t>
            </a: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페이딩</a:t>
            </a: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효과와 같은 손상으로 신호 전파에 부정적인 영향을 받을 수 있다</a:t>
            </a: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. </a:t>
            </a: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이러한 손상은 패킷 오류 및 패킷 손실을 일으키며 메시지 배포 제어에 영향을 미칠 수 있다</a:t>
            </a: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브로드캐스트</a:t>
            </a: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형태의 무선 채널은 패킷 중복 및 충돌 문제가 발생할 수 있다</a:t>
            </a: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. </a:t>
            </a: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분산 채널 </a:t>
            </a:r>
            <a:r>
              <a:rPr lang="ko-KR" altLang="en-US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엑세스는</a:t>
            </a: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무선 네트워크에서 캐리어 감지를 기반으로 하며</a:t>
            </a: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처리량 변경으로 인해 노출된 단말기와 숨겨진 단말기에서 문제를 발생시킬 수 있다</a:t>
            </a: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토폴로지 변경으로 인해 오리지 네트워크 세분화로 이어져 라우팅 성능에 영향을 미칠 수 있고</a:t>
            </a: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제한된 리소스로 인해 주기적으로 연결 상태가 나빠질 수 있다</a:t>
            </a: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936751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A7DBE9-2DE9-F0B6-F5C5-7DB6C44D8D28}"/>
              </a:ext>
            </a:extLst>
          </p:cNvPr>
          <p:cNvSpPr txBox="1"/>
          <p:nvPr/>
        </p:nvSpPr>
        <p:spPr>
          <a:xfrm>
            <a:off x="143435" y="130844"/>
            <a:ext cx="119051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Forwarding in Wireless AD HOC Networks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CAFC98D-1DA6-5CE0-43FD-6D3D9C8D3B4F}"/>
              </a:ext>
            </a:extLst>
          </p:cNvPr>
          <p:cNvCxnSpPr>
            <a:cxnSpLocks/>
          </p:cNvCxnSpPr>
          <p:nvPr/>
        </p:nvCxnSpPr>
        <p:spPr>
          <a:xfrm>
            <a:off x="206188" y="724225"/>
            <a:ext cx="8800026" cy="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66829A7-D0F8-7CDF-D9BC-CA16B9A4C881}"/>
              </a:ext>
            </a:extLst>
          </p:cNvPr>
          <p:cNvSpPr txBox="1"/>
          <p:nvPr/>
        </p:nvSpPr>
        <p:spPr>
          <a:xfrm>
            <a:off x="152400" y="852110"/>
            <a:ext cx="11833414" cy="2129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chemeClr val="accent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무선 네트워크의 종류</a:t>
            </a:r>
            <a:endParaRPr lang="en-US" altLang="ko-KR" b="1" dirty="0">
              <a:solidFill>
                <a:schemeClr val="accent1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MANET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VANET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WSN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WMN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EC25071-CFFA-8C9C-CB7A-29C2F0166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EA79-8FE5-4AB7-9144-49D69278BFF0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801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CF977E4-28C2-0455-7F56-3B42B455D315}"/>
              </a:ext>
            </a:extLst>
          </p:cNvPr>
          <p:cNvSpPr txBox="1"/>
          <p:nvPr/>
        </p:nvSpPr>
        <p:spPr>
          <a:xfrm>
            <a:off x="233082" y="240233"/>
            <a:ext cx="1172583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목차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070F413-69D9-C676-2155-260B7A951B34}"/>
              </a:ext>
            </a:extLst>
          </p:cNvPr>
          <p:cNvSpPr txBox="1"/>
          <p:nvPr/>
        </p:nvSpPr>
        <p:spPr>
          <a:xfrm>
            <a:off x="331694" y="794231"/>
            <a:ext cx="11528612" cy="58554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Introduction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NDN Architecture and Comparison With IP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Forwarding in Wireless AD HOC Networks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Forwarding in NDN Based Mobile AD HOC Networks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Forwarding in NDN Based Vehicular Ad Hoc Networks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Forwarding in NDN Based Wireless Sensor Networks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Forwarding in NDN Based Wireless Mesh Networks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Key Issues and Open Challenges NDN Forwarding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Conclusion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B8430B0-BF57-CF42-14A1-78AC5155C6E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905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DB1D981F-21AE-0981-6700-C2136FF0571C}"/>
              </a:ext>
            </a:extLst>
          </p:cNvPr>
          <p:cNvCxnSpPr>
            <a:cxnSpLocks/>
          </p:cNvCxnSpPr>
          <p:nvPr/>
        </p:nvCxnSpPr>
        <p:spPr>
          <a:xfrm>
            <a:off x="331694" y="794231"/>
            <a:ext cx="744071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D1018F8-B6A7-5D6F-8A37-5A52CB4E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EA79-8FE5-4AB7-9144-49D69278BFF0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9895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A7DBE9-2DE9-F0B6-F5C5-7DB6C44D8D28}"/>
              </a:ext>
            </a:extLst>
          </p:cNvPr>
          <p:cNvSpPr txBox="1"/>
          <p:nvPr/>
        </p:nvSpPr>
        <p:spPr>
          <a:xfrm>
            <a:off x="570947" y="2567226"/>
            <a:ext cx="97446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54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Introduction</a:t>
            </a:r>
            <a:endParaRPr lang="en-US" altLang="ko-KR" sz="5000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E2C3055-3767-2EC3-17AD-3FDE29F36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EA79-8FE5-4AB7-9144-49D69278BFF0}" type="slidenum">
              <a:rPr lang="ko-KR" altLang="en-US" smtClean="0"/>
              <a:t>3</a:t>
            </a:fld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00650591-D617-465F-DFD1-82178FC4CBF0}"/>
              </a:ext>
            </a:extLst>
          </p:cNvPr>
          <p:cNvCxnSpPr>
            <a:cxnSpLocks/>
          </p:cNvCxnSpPr>
          <p:nvPr/>
        </p:nvCxnSpPr>
        <p:spPr>
          <a:xfrm>
            <a:off x="570947" y="3429000"/>
            <a:ext cx="4378558" cy="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A2519E08-BC8B-64F6-779D-97498F7134A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905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4198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A7DBE9-2DE9-F0B6-F5C5-7DB6C44D8D28}"/>
              </a:ext>
            </a:extLst>
          </p:cNvPr>
          <p:cNvSpPr txBox="1"/>
          <p:nvPr/>
        </p:nvSpPr>
        <p:spPr>
          <a:xfrm>
            <a:off x="143435" y="130844"/>
            <a:ext cx="97446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Introduction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CAFC98D-1DA6-5CE0-43FD-6D3D9C8D3B4F}"/>
              </a:ext>
            </a:extLst>
          </p:cNvPr>
          <p:cNvCxnSpPr>
            <a:cxnSpLocks/>
          </p:cNvCxnSpPr>
          <p:nvPr/>
        </p:nvCxnSpPr>
        <p:spPr>
          <a:xfrm>
            <a:off x="206188" y="724225"/>
            <a:ext cx="2587346" cy="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66829A7-D0F8-7CDF-D9BC-CA16B9A4C881}"/>
              </a:ext>
            </a:extLst>
          </p:cNvPr>
          <p:cNvSpPr txBox="1"/>
          <p:nvPr/>
        </p:nvSpPr>
        <p:spPr>
          <a:xfrm>
            <a:off x="206187" y="715619"/>
            <a:ext cx="11842378" cy="5126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accent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Named Data Network </a:t>
            </a:r>
            <a:r>
              <a:rPr lang="ko-KR" altLang="en-US" sz="2000" b="1" dirty="0">
                <a:solidFill>
                  <a:schemeClr val="accent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란</a:t>
            </a:r>
            <a:r>
              <a:rPr lang="en-US" altLang="ko-KR" sz="2000" b="1" dirty="0">
                <a:solidFill>
                  <a:schemeClr val="accent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?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인터넷 아키텍처에 대한 새로운 접근 방식으로 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TCP/IP 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기반 인터넷 아키텍처의 문제를 해결할 수 있는 해결책으로 제시되는 아키텍처</a:t>
            </a:r>
            <a:endParaRPr lang="en-US" altLang="ko-KR" sz="2000" b="1" dirty="0">
              <a:solidFill>
                <a:schemeClr val="tx1">
                  <a:lumMod val="50000"/>
                  <a:lumOff val="50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기기의 종단 간 통신을 유지하기 어려울 수 있는 분산 무선 시스템에 특히 적합하다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장치의 주소를 기반으로 데이터를 전송하는 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TCP/IP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와 달리 콘텐츠의 이름을 통해 데이터를 전송하여 더 효율적이고 안전하다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NDN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은 두 가지 유형의 패킷을 사용한다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Interest 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패킷 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Consumer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가 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Producer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에게 요청하는 패킷이다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Data 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패킷 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Producer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가 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Consumer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의 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Interest 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패킷에 응답하여 전송하는 데이터 패킷이다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네트워크 </a:t>
            </a:r>
            <a:r>
              <a:rPr lang="ko-KR" altLang="en-US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캐싱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데이터에 이름을 명명하는 방식의 통신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가벼운 포워딩 전략 등의 기능을 지원하여 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Ad Hoc 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네트워크에 잘 어울리는 솔루션이다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EC25071-CFFA-8C9C-CB7A-29C2F0166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EA79-8FE5-4AB7-9144-49D69278BFF0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625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A7DBE9-2DE9-F0B6-F5C5-7DB6C44D8D28}"/>
              </a:ext>
            </a:extLst>
          </p:cNvPr>
          <p:cNvSpPr txBox="1"/>
          <p:nvPr/>
        </p:nvSpPr>
        <p:spPr>
          <a:xfrm>
            <a:off x="143435" y="130844"/>
            <a:ext cx="97446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Introduction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CAFC98D-1DA6-5CE0-43FD-6D3D9C8D3B4F}"/>
              </a:ext>
            </a:extLst>
          </p:cNvPr>
          <p:cNvCxnSpPr>
            <a:cxnSpLocks/>
          </p:cNvCxnSpPr>
          <p:nvPr/>
        </p:nvCxnSpPr>
        <p:spPr>
          <a:xfrm>
            <a:off x="206188" y="724225"/>
            <a:ext cx="2587346" cy="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66829A7-D0F8-7CDF-D9BC-CA16B9A4C881}"/>
              </a:ext>
            </a:extLst>
          </p:cNvPr>
          <p:cNvSpPr txBox="1"/>
          <p:nvPr/>
        </p:nvSpPr>
        <p:spPr>
          <a:xfrm>
            <a:off x="206187" y="715619"/>
            <a:ext cx="11842378" cy="2356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accent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NDN</a:t>
            </a:r>
            <a:r>
              <a:rPr lang="ko-KR" altLang="en-US" sz="2000" b="1" dirty="0">
                <a:solidFill>
                  <a:schemeClr val="accent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의 요구사항</a:t>
            </a:r>
            <a:endParaRPr lang="en-US" altLang="ko-KR" sz="2000" b="1" dirty="0">
              <a:solidFill>
                <a:schemeClr val="accent1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빠른 가변 길이의 계층적 이름 기반 검색 기능</a:t>
            </a:r>
            <a:endParaRPr lang="en-US" altLang="ko-KR" sz="2000" b="1" dirty="0">
              <a:solidFill>
                <a:schemeClr val="tx1">
                  <a:lumMod val="50000"/>
                  <a:lumOff val="50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대량 포워딩 테이블 기능</a:t>
            </a:r>
            <a:endParaRPr lang="en-US" altLang="ko-KR" sz="2000" b="1" dirty="0">
              <a:solidFill>
                <a:schemeClr val="tx1">
                  <a:lumMod val="50000"/>
                  <a:lumOff val="50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패킷 당 데이터 상태 업데이트 기능</a:t>
            </a:r>
            <a:endParaRPr lang="en-US" altLang="ko-KR" sz="2000" b="1" dirty="0">
              <a:solidFill>
                <a:schemeClr val="tx1">
                  <a:lumMod val="50000"/>
                  <a:lumOff val="50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지능적인 포워딩 및 </a:t>
            </a:r>
            <a:r>
              <a:rPr lang="ko-KR" altLang="en-US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캐싱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전략</a:t>
            </a:r>
            <a:endParaRPr lang="en-US" altLang="ko-KR" sz="2000" b="1" dirty="0">
              <a:solidFill>
                <a:schemeClr val="tx1">
                  <a:lumMod val="50000"/>
                  <a:lumOff val="50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EC25071-CFFA-8C9C-CB7A-29C2F0166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EA79-8FE5-4AB7-9144-49D69278BFF0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B20B35-862C-0C17-D1AA-250CE6F1A23D}"/>
              </a:ext>
            </a:extLst>
          </p:cNvPr>
          <p:cNvSpPr txBox="1"/>
          <p:nvPr/>
        </p:nvSpPr>
        <p:spPr>
          <a:xfrm>
            <a:off x="206187" y="3067602"/>
            <a:ext cx="11842378" cy="2356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accent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NDN</a:t>
            </a:r>
            <a:r>
              <a:rPr lang="ko-KR" altLang="en-US" sz="2000" b="1" dirty="0">
                <a:solidFill>
                  <a:schemeClr val="accent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포워딩의 문제점</a:t>
            </a:r>
            <a:endParaRPr lang="en-US" altLang="ko-KR" sz="2000" b="1" dirty="0">
              <a:solidFill>
                <a:schemeClr val="accent1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빠른 이름 조회</a:t>
            </a:r>
            <a:endParaRPr lang="en-US" altLang="ko-KR" sz="2000" b="1" dirty="0">
              <a:solidFill>
                <a:schemeClr val="tx1">
                  <a:lumMod val="50000"/>
                  <a:lumOff val="50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적응형 포워딩 전략</a:t>
            </a:r>
            <a:endParaRPr lang="en-US" altLang="ko-KR" sz="2000" b="1" dirty="0">
              <a:solidFill>
                <a:schemeClr val="tx1">
                  <a:lumMod val="50000"/>
                  <a:lumOff val="50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네트워크 혼잡</a:t>
            </a:r>
            <a:endParaRPr lang="en-US" altLang="ko-KR" sz="2000" b="1" dirty="0">
              <a:solidFill>
                <a:schemeClr val="tx1">
                  <a:lumMod val="50000"/>
                  <a:lumOff val="50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보안 문제</a:t>
            </a:r>
            <a:endParaRPr lang="en-US" altLang="ko-KR" sz="2000" b="1" dirty="0">
              <a:solidFill>
                <a:schemeClr val="tx1">
                  <a:lumMod val="50000"/>
                  <a:lumOff val="50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663889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A7DBE9-2DE9-F0B6-F5C5-7DB6C44D8D28}"/>
              </a:ext>
            </a:extLst>
          </p:cNvPr>
          <p:cNvSpPr txBox="1"/>
          <p:nvPr/>
        </p:nvSpPr>
        <p:spPr>
          <a:xfrm>
            <a:off x="570947" y="1674674"/>
            <a:ext cx="1026406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54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NDN Architecture </a:t>
            </a:r>
          </a:p>
          <a:p>
            <a:pPr algn="just"/>
            <a:r>
              <a:rPr lang="en-US" altLang="ko-KR" sz="54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and Comparison With IP</a:t>
            </a:r>
            <a:endParaRPr lang="en-US" altLang="ko-KR" sz="5000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E2C3055-3767-2EC3-17AD-3FDE29F36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EA79-8FE5-4AB7-9144-49D69278BFF0}" type="slidenum">
              <a:rPr lang="ko-KR" altLang="en-US" smtClean="0"/>
              <a:t>6</a:t>
            </a:fld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00650591-D617-465F-DFD1-82178FC4CBF0}"/>
              </a:ext>
            </a:extLst>
          </p:cNvPr>
          <p:cNvCxnSpPr>
            <a:cxnSpLocks/>
          </p:cNvCxnSpPr>
          <p:nvPr/>
        </p:nvCxnSpPr>
        <p:spPr>
          <a:xfrm>
            <a:off x="570947" y="3429000"/>
            <a:ext cx="8548001" cy="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A2519E08-BC8B-64F6-779D-97498F7134A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905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65338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A7DBE9-2DE9-F0B6-F5C5-7DB6C44D8D28}"/>
              </a:ext>
            </a:extLst>
          </p:cNvPr>
          <p:cNvSpPr txBox="1"/>
          <p:nvPr/>
        </p:nvSpPr>
        <p:spPr>
          <a:xfrm>
            <a:off x="143435" y="130844"/>
            <a:ext cx="119051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NDN Architecture and Comparison With IP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CAFC98D-1DA6-5CE0-43FD-6D3D9C8D3B4F}"/>
              </a:ext>
            </a:extLst>
          </p:cNvPr>
          <p:cNvCxnSpPr>
            <a:cxnSpLocks/>
          </p:cNvCxnSpPr>
          <p:nvPr/>
        </p:nvCxnSpPr>
        <p:spPr>
          <a:xfrm>
            <a:off x="206188" y="724225"/>
            <a:ext cx="8850130" cy="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66829A7-D0F8-7CDF-D9BC-CA16B9A4C881}"/>
              </a:ext>
            </a:extLst>
          </p:cNvPr>
          <p:cNvSpPr txBox="1"/>
          <p:nvPr/>
        </p:nvSpPr>
        <p:spPr>
          <a:xfrm>
            <a:off x="206187" y="715619"/>
            <a:ext cx="11842378" cy="971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accent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NDN </a:t>
            </a:r>
            <a:r>
              <a:rPr lang="ko-KR" altLang="en-US" sz="2000" b="1" dirty="0">
                <a:solidFill>
                  <a:schemeClr val="accent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아키텍처</a:t>
            </a:r>
            <a:endParaRPr lang="en-US" altLang="ko-KR" sz="2000" b="1" dirty="0">
              <a:solidFill>
                <a:schemeClr val="accent1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NDN 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아키텍처는 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TCP/IP 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아키텍처를 기반으로 구축되어 동일한 모래시계 모양을 하고 있다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EC25071-CFFA-8C9C-CB7A-29C2F0166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EA79-8FE5-4AB7-9144-49D69278BFF0}" type="slidenum">
              <a:rPr lang="ko-KR" altLang="en-US" smtClean="0"/>
              <a:t>7</a:t>
            </a:fld>
            <a:endParaRPr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702C4AE3-D315-A868-8AE0-632FF4D6B48F}"/>
              </a:ext>
            </a:extLst>
          </p:cNvPr>
          <p:cNvGrpSpPr/>
          <p:nvPr/>
        </p:nvGrpSpPr>
        <p:grpSpPr>
          <a:xfrm>
            <a:off x="2798791" y="1990724"/>
            <a:ext cx="6594418" cy="3921915"/>
            <a:chOff x="2798791" y="1990724"/>
            <a:chExt cx="6594418" cy="3921915"/>
          </a:xfrm>
        </p:grpSpPr>
        <p:pic>
          <p:nvPicPr>
            <p:cNvPr id="1026" name="Picture 2" descr="Fig. 1. - NDN hourglass architecture.">
              <a:extLst>
                <a:ext uri="{FF2B5EF4-FFF2-40B4-BE49-F238E27FC236}">
                  <a16:creationId xmlns:a16="http://schemas.microsoft.com/office/drawing/2014/main" id="{B494D111-0ABC-4B26-BCF3-8C2EDAB1B96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98791" y="1990724"/>
              <a:ext cx="6594418" cy="36209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0D0E735-1A99-1218-F2C2-1DD483ADC778}"/>
                </a:ext>
              </a:extLst>
            </p:cNvPr>
            <p:cNvSpPr txBox="1"/>
            <p:nvPr/>
          </p:nvSpPr>
          <p:spPr>
            <a:xfrm>
              <a:off x="2803682" y="5611659"/>
              <a:ext cx="6584636" cy="3009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000" b="1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그림 </a:t>
              </a:r>
              <a:r>
                <a:rPr lang="en-US" altLang="ko-KR" sz="1000" b="1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1. NDN </a:t>
              </a:r>
              <a:r>
                <a:rPr lang="ko-KR" altLang="en-US" sz="1000" b="1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아키텍처</a:t>
              </a:r>
              <a:endParaRPr lang="en-US" altLang="ko-KR" sz="1000" b="1" dirty="0"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482372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A7DBE9-2DE9-F0B6-F5C5-7DB6C44D8D28}"/>
              </a:ext>
            </a:extLst>
          </p:cNvPr>
          <p:cNvSpPr txBox="1"/>
          <p:nvPr/>
        </p:nvSpPr>
        <p:spPr>
          <a:xfrm>
            <a:off x="143435" y="130844"/>
            <a:ext cx="119051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NDN Architecture and Comparison With IP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CAFC98D-1DA6-5CE0-43FD-6D3D9C8D3B4F}"/>
              </a:ext>
            </a:extLst>
          </p:cNvPr>
          <p:cNvCxnSpPr>
            <a:cxnSpLocks/>
          </p:cNvCxnSpPr>
          <p:nvPr/>
        </p:nvCxnSpPr>
        <p:spPr>
          <a:xfrm>
            <a:off x="206188" y="724225"/>
            <a:ext cx="8800026" cy="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66829A7-D0F8-7CDF-D9BC-CA16B9A4C881}"/>
              </a:ext>
            </a:extLst>
          </p:cNvPr>
          <p:cNvSpPr txBox="1"/>
          <p:nvPr/>
        </p:nvSpPr>
        <p:spPr>
          <a:xfrm>
            <a:off x="206187" y="962732"/>
            <a:ext cx="5743676" cy="2129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accent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NDN Packet Structure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Interest Packet : Consumer</a:t>
            </a: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가 원하는 데이터 </a:t>
            </a:r>
            <a:r>
              <a:rPr lang="ko-KR" altLang="en-US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청크의</a:t>
            </a: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이름을 포함하고 네트워크로 전송된다</a:t>
            </a: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Data Packet : Producer</a:t>
            </a: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가 </a:t>
            </a: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Interest Packet</a:t>
            </a: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을 반환할 때 이름</a:t>
            </a: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내용</a:t>
            </a: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제작자 서명을 포함하여 전송한다</a:t>
            </a: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EC25071-CFFA-8C9C-CB7A-29C2F0166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EA79-8FE5-4AB7-9144-49D69278BFF0}" type="slidenum">
              <a:rPr lang="ko-KR" altLang="en-US" smtClean="0"/>
              <a:t>8</a:t>
            </a:fld>
            <a:endParaRPr lang="ko-KR" altLang="en-US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6500B42B-64B1-0F3E-772A-7538D17600FF}"/>
              </a:ext>
            </a:extLst>
          </p:cNvPr>
          <p:cNvGrpSpPr/>
          <p:nvPr/>
        </p:nvGrpSpPr>
        <p:grpSpPr>
          <a:xfrm>
            <a:off x="7054567" y="1849124"/>
            <a:ext cx="4483665" cy="3159752"/>
            <a:chOff x="6677025" y="1332717"/>
            <a:chExt cx="5238750" cy="3691880"/>
          </a:xfrm>
        </p:grpSpPr>
        <p:pic>
          <p:nvPicPr>
            <p:cNvPr id="2050" name="Picture 2" descr="Fig. 2. - NDN INTEREST and DATA packets formats.">
              <a:extLst>
                <a:ext uri="{FF2B5EF4-FFF2-40B4-BE49-F238E27FC236}">
                  <a16:creationId xmlns:a16="http://schemas.microsoft.com/office/drawing/2014/main" id="{6EDFA624-A874-3255-5533-5235A83C319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77025" y="1332717"/>
              <a:ext cx="5238750" cy="33909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352B733-FB7C-4285-44F5-F1A67AD0381D}"/>
                </a:ext>
              </a:extLst>
            </p:cNvPr>
            <p:cNvSpPr txBox="1"/>
            <p:nvPr/>
          </p:nvSpPr>
          <p:spPr>
            <a:xfrm>
              <a:off x="6677025" y="4723617"/>
              <a:ext cx="5238750" cy="3009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000" b="1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그림 </a:t>
              </a:r>
              <a:r>
                <a:rPr lang="en-US" altLang="ko-KR" sz="1000" b="1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2. NDN Packet Format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0E7F4776-AC28-9E03-8606-2BC54D16DFD4}"/>
              </a:ext>
            </a:extLst>
          </p:cNvPr>
          <p:cNvSpPr txBox="1"/>
          <p:nvPr/>
        </p:nvSpPr>
        <p:spPr>
          <a:xfrm>
            <a:off x="206187" y="3429000"/>
            <a:ext cx="5743676" cy="3376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accent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NDN Router Structure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FIB(Forwarding Information Base)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Interest Packet</a:t>
            </a: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을 </a:t>
            </a: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Producer</a:t>
            </a: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에게 전달하기 위해 사용</a:t>
            </a:r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PIT(Pending Interest Table)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Interest Packet</a:t>
            </a: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의 경로를 추적하는데 사용</a:t>
            </a:r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CS(Content Store)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네트워크 내에 </a:t>
            </a: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Data</a:t>
            </a: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를 </a:t>
            </a:r>
            <a:r>
              <a:rPr lang="ko-KR" altLang="en-US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캐싱하는데</a:t>
            </a: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사용</a:t>
            </a:r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012510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A7DBE9-2DE9-F0B6-F5C5-7DB6C44D8D28}"/>
              </a:ext>
            </a:extLst>
          </p:cNvPr>
          <p:cNvSpPr txBox="1"/>
          <p:nvPr/>
        </p:nvSpPr>
        <p:spPr>
          <a:xfrm>
            <a:off x="143435" y="130844"/>
            <a:ext cx="119051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NDN Architecture and Comparison With IP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CAFC98D-1DA6-5CE0-43FD-6D3D9C8D3B4F}"/>
              </a:ext>
            </a:extLst>
          </p:cNvPr>
          <p:cNvCxnSpPr>
            <a:cxnSpLocks/>
          </p:cNvCxnSpPr>
          <p:nvPr/>
        </p:nvCxnSpPr>
        <p:spPr>
          <a:xfrm>
            <a:off x="206188" y="724225"/>
            <a:ext cx="8800026" cy="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66829A7-D0F8-7CDF-D9BC-CA16B9A4C881}"/>
              </a:ext>
            </a:extLst>
          </p:cNvPr>
          <p:cNvSpPr txBox="1"/>
          <p:nvPr/>
        </p:nvSpPr>
        <p:spPr>
          <a:xfrm>
            <a:off x="206186" y="962732"/>
            <a:ext cx="5768729" cy="4622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accent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NDN Architectural and Protocol Design Principles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NDN</a:t>
            </a: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은 모래시계 모양의 아키텍처를 유지하며 상호 연결에 필요한 최소한의 기능에 중점을 둔다</a:t>
            </a: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NDN</a:t>
            </a: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은 명명된 데이터의 확인 및 서명을 통해 네트워크 계층에서 안전하게 데이터를 전송할 수 있다</a:t>
            </a: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NDN </a:t>
            </a: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라우터는 아래 요소들을 모두 제공한다</a:t>
            </a: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자체적인 네트워크 트래픽 조절</a:t>
            </a:r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Stateful Forwarding </a:t>
            </a: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제공</a:t>
            </a:r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패킷 및 데이터의 </a:t>
            </a: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Flow Control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NDN </a:t>
            </a: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아키텍처의 핵심은 종단 간 통신의 한계를 완화시키는 것이다</a:t>
            </a: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EC25071-CFFA-8C9C-CB7A-29C2F0166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EA79-8FE5-4AB7-9144-49D69278BFF0}" type="slidenum">
              <a:rPr lang="ko-KR" altLang="en-US" smtClean="0"/>
              <a:t>9</a:t>
            </a:fld>
            <a:endParaRPr lang="ko-KR" altLang="en-US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3B93DE9A-1490-85AF-A48B-0D7C988ED128}"/>
              </a:ext>
            </a:extLst>
          </p:cNvPr>
          <p:cNvGrpSpPr/>
          <p:nvPr/>
        </p:nvGrpSpPr>
        <p:grpSpPr>
          <a:xfrm>
            <a:off x="6548777" y="1559666"/>
            <a:ext cx="5238750" cy="3782050"/>
            <a:chOff x="6548777" y="1559666"/>
            <a:chExt cx="5238750" cy="3782050"/>
          </a:xfrm>
        </p:grpSpPr>
        <p:pic>
          <p:nvPicPr>
            <p:cNvPr id="3074" name="Picture 2" descr="Fig. 3. - Forwarding model in NDN.">
              <a:extLst>
                <a:ext uri="{FF2B5EF4-FFF2-40B4-BE49-F238E27FC236}">
                  <a16:creationId xmlns:a16="http://schemas.microsoft.com/office/drawing/2014/main" id="{1624EA57-AA2C-49D2-84F6-6F4622311CB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48777" y="1559666"/>
              <a:ext cx="5238750" cy="3429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3DD1A2E-8069-1B36-25EE-74CAB65C3E98}"/>
                </a:ext>
              </a:extLst>
            </p:cNvPr>
            <p:cNvSpPr txBox="1"/>
            <p:nvPr/>
          </p:nvSpPr>
          <p:spPr>
            <a:xfrm>
              <a:off x="6926319" y="5040736"/>
              <a:ext cx="4483665" cy="3009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000" b="1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그림 </a:t>
              </a:r>
              <a:r>
                <a:rPr lang="en-US" altLang="ko-KR" sz="1000" b="1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3. NDN Forwarding Model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381223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E4927A4037DBD641A85992FBC73A8B40" ma:contentTypeVersion="2" ma:contentTypeDescription="새 문서를 만듭니다." ma:contentTypeScope="" ma:versionID="785516272148627df98f01afb93c3ec0">
  <xsd:schema xmlns:xsd="http://www.w3.org/2001/XMLSchema" xmlns:xs="http://www.w3.org/2001/XMLSchema" xmlns:p="http://schemas.microsoft.com/office/2006/metadata/properties" xmlns:ns3="8163f15b-5006-406c-85c3-8b9bf000eef1" targetNamespace="http://schemas.microsoft.com/office/2006/metadata/properties" ma:root="true" ma:fieldsID="3387be2b6cc6ac182b5d48e801aa7a71" ns3:_="">
    <xsd:import namespace="8163f15b-5006-406c-85c3-8b9bf000eef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63f15b-5006-406c-85c3-8b9bf000eef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23CD78E-FDBA-45D3-A74E-F9DB3B758C5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163f15b-5006-406c-85c3-8b9bf000eef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7F7A99E-4399-4A80-972F-A96848332908}">
  <ds:schemaRefs>
    <ds:schemaRef ds:uri="http://purl.org/dc/terms/"/>
    <ds:schemaRef ds:uri="http://www.w3.org/XML/1998/namespace"/>
    <ds:schemaRef ds:uri="http://purl.org/dc/elements/1.1/"/>
    <ds:schemaRef ds:uri="http://purl.org/dc/dcmitype/"/>
    <ds:schemaRef ds:uri="http://schemas.microsoft.com/office/infopath/2007/PartnerControls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8163f15b-5006-406c-85c3-8b9bf000eef1"/>
  </ds:schemaRefs>
</ds:datastoreItem>
</file>

<file path=customXml/itemProps3.xml><?xml version="1.0" encoding="utf-8"?>
<ds:datastoreItem xmlns:ds="http://schemas.openxmlformats.org/officeDocument/2006/customXml" ds:itemID="{4F4AD1C9-2958-46E3-9F6B-F7BA68A8F8F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8975</TotalTime>
  <Words>795</Words>
  <Application>Microsoft Office PowerPoint</Application>
  <PresentationFormat>와이드스크린</PresentationFormat>
  <Paragraphs>109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0" baseType="lpstr">
      <vt:lpstr>맑은 고딕</vt:lpstr>
      <vt:lpstr>Arial</vt:lpstr>
      <vt:lpstr>배달의민족 도현</vt:lpstr>
      <vt:lpstr>바탕</vt:lpstr>
      <vt:lpstr>한컴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황태욱</dc:creator>
  <cp:lastModifiedBy>황태욱</cp:lastModifiedBy>
  <cp:revision>498</cp:revision>
  <dcterms:created xsi:type="dcterms:W3CDTF">2023-02-07T02:44:35Z</dcterms:created>
  <dcterms:modified xsi:type="dcterms:W3CDTF">2023-07-24T10:57:07Z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0x010100E4927A4037DBD641A85992FBC73A8B40</vt:lpwstr>
  </property>
</Properties>
</file>