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7"/>
  </p:notesMasterIdLst>
  <p:sldIdLst>
    <p:sldId id="272" r:id="rId5"/>
    <p:sldId id="273" r:id="rId6"/>
    <p:sldId id="330" r:id="rId7"/>
    <p:sldId id="266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배달의민족 도현" panose="020B0600000101010101" pitchFamily="50" charset="-127"/>
      <p:regular r:id="rId20"/>
    </p:embeddedFont>
    <p:embeddedFont>
      <p:font typeface="한컴 고딕" panose="02000500000000000000" pitchFamily="2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7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7E51-E427-4ACE-A482-015806134BAA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9A614-9802-4A4D-8F78-E7DE92A7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DB50C-B0E7-509C-CC8A-434EABDEB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C5677-52A6-428A-C20C-81A49E92F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547C1-CB86-721D-A3BF-0B1E3492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B460-6749-4E70-B13D-B84D895949FF}" type="datetime1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9C8B4-EB37-A50B-777B-88532D5C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E082C-FA70-B019-8C1E-141B9345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63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ED245-1312-EAB3-CE84-131AAC51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2A76C-37AA-D245-C690-209065CF1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FADCC-C629-C1D6-9F53-7FDFB9F3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B20E-652B-4F60-BE07-24F8AD924D62}" type="datetime1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CCEBA-479D-393A-AFA0-669FC238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D3538-4D4B-84CE-66B7-1E769B96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6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6D63D7-0EB9-F282-ACBB-78A5B1753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CE40CF-B03E-FEB1-F7F5-84702882E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AED75-C016-B9B8-6653-3FFF9C70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C7B4-1AE1-427E-B7FE-391206F48BE0}" type="datetime1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3A7D1-4463-5653-BE33-12EC35BC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6F7A5-03A8-AA76-9A41-CC50F16F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9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8C450-B93F-C6DD-0EBA-BC30AF8A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3A615-FBE3-D655-F370-123ED50C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65660-D5BA-2F74-3CEE-400A381E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C021-F84F-4F2C-9D30-1509F357F51F}" type="datetime1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3B621-E5EF-2D9C-C54C-F8BFA251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B0F54-B7E3-ED80-792F-D070B600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6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7A7AD-769B-8D43-5221-FA2FBEFA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A5C2E-F03C-29A8-0964-768058E23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F4EBF-7EB6-7B53-103E-EAC1741B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05B9-04AE-4972-B50A-E9891E1494A6}" type="datetime1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123EF-7484-AB8F-B9EE-E59588DF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F2640-C26D-AF11-039D-2A1F2694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9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F780D-5DDC-C1B5-2279-5F4604D6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52967-C1F1-8363-7E16-83C9D90DA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ED029-1AAE-D415-A678-1C5289B5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E895C-8F53-97F1-D467-F48F62DF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27CD-92C4-465C-9DBA-E5CD3A35887D}" type="datetime1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BCA0D-1FFE-0924-0704-150F6769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8CAFF-DA70-1585-5EE1-19302597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98745-8413-7D80-DA1B-3C8BE712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B1560-BCBC-696F-43C8-86626DCFB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E4F0E-09E6-7F19-DF67-EC98425EC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5D1B79-5CAA-1AF9-69AA-F73D9804A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9E4C69-5BA6-B230-538E-629541AA0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138BA4-8D9A-74F7-28CA-D8AE7946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641-2E79-439A-8F79-68EA085D9053}" type="datetime1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626085-9793-014F-E023-34D9BAA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CAA97-04D0-AC81-94EC-BD8D2E82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C8008-8CC0-D5CA-5115-CE6C081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496FD2-3F7D-27BF-96FE-DA330C8D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4D54-8E43-4E7E-B8A1-C218E338CD28}" type="datetime1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DAEFD2-D943-092C-EF69-2509C179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7C0CDB-121A-5B3C-7949-2524487C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5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968B72-AB0A-24C0-094F-38DF2345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2BE8-3549-4F19-A18C-BF32B5B77313}" type="datetime1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FDA360-C798-B0A4-38F8-D076DEC5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9C2694-B507-9F06-89F4-ACA3A78E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8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80182-4E13-B60A-39EF-ECD84FED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16214-789F-B469-A9DB-E844054F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9A877F-F031-75C0-C2A6-BA3F6DCD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3263-1DFF-47C2-BB46-6C6E6A69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B09C-A850-4101-96C2-327BB8EA9EB0}" type="datetime1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DD931-9A55-7F83-1E0C-06AB3773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1E952E-5997-3D08-96A4-70B7B8B8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5B658-BD69-D28B-D627-82268F4A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7F5EB4-1C52-E31F-064B-B4CF919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2259E7-15DF-8967-F930-11BF9FAC7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B04BDF-C375-31F3-36BF-9BA1B92E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87E4-B1AE-484B-83F2-C827A5C91BDD}" type="datetime1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5B3C8-CEEC-0493-9B4A-0573127B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A8F521-7938-3653-3A0C-0A765144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9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79663C-5D2B-8542-8589-D3B51511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55BF2-28DB-142F-3D2B-A465BB2A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47ED8-A871-4356-6FAC-DEC4EFA43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3EF2-14D2-49D7-9E2B-0A9A451D6AE1}" type="datetime1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9900C-D40A-15E4-CEAA-5E1FAA9D7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65225-2C1D-4678-3062-65EB98F84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936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4503EA79-8FE5-4AB7-9144-49D69278B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05A317-BFC4-6BB4-5F05-50BBCDBE43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37DD1-F294-BE8B-85B0-3DDF99EB41DC}"/>
              </a:ext>
            </a:extLst>
          </p:cNvPr>
          <p:cNvSpPr txBox="1"/>
          <p:nvPr/>
        </p:nvSpPr>
        <p:spPr>
          <a:xfrm>
            <a:off x="145404" y="2459504"/>
            <a:ext cx="11901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NCR-BN</a:t>
            </a:r>
          </a:p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Cooperative Caching for ICN</a:t>
            </a:r>
          </a:p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Based on Off-Path Cache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82C6F-CD4E-34F9-2EFE-EB440996D1D9}"/>
              </a:ext>
            </a:extLst>
          </p:cNvPr>
          <p:cNvSpPr txBox="1"/>
          <p:nvPr/>
        </p:nvSpPr>
        <p:spPr>
          <a:xfrm>
            <a:off x="8495161" y="5654114"/>
            <a:ext cx="3454792" cy="7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소속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숭실대학교 전자정보공학부 황태욱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Email : hwoogiboogi1129@gmail.com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5E9AB0-7A53-554A-069E-79482511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D6933-6A52-A563-7248-EF24C4CA0371}"/>
              </a:ext>
            </a:extLst>
          </p:cNvPr>
          <p:cNvSpPr txBox="1"/>
          <p:nvPr/>
        </p:nvSpPr>
        <p:spPr>
          <a:xfrm>
            <a:off x="74012" y="6321364"/>
            <a:ext cx="11656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T. Wu, Q. Zheng, Q. Shi, F. Yang and Z. Xu, "NCR-BN Cooperative Caching for ICN Based on Off-Path Cache," 2022 5th International Conference on Hot Information-Centric Networking (</a:t>
            </a:r>
            <a:r>
              <a:rPr lang="en-US" altLang="ko-KR" sz="1000" b="1" i="0" u="none" strike="noStrike" dirty="0" err="1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HotICN</a:t>
            </a:r>
            <a:r>
              <a:rPr lang="en-US" altLang="ko-KR" sz="10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), Guangzhou, China, 2022, pp. 42-47, </a:t>
            </a:r>
            <a:r>
              <a:rPr lang="en-US" altLang="ko-KR" sz="1000" b="1" i="0" u="none" strike="noStrike" dirty="0" err="1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doi</a:t>
            </a:r>
            <a:r>
              <a:rPr lang="en-US" altLang="ko-KR" sz="10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10.1109/HotICN57539.2022.10036233.</a:t>
            </a:r>
            <a:endParaRPr lang="en-US" altLang="ko-KR" sz="1000" b="1" i="0" dirty="0">
              <a:solidFill>
                <a:srgbClr val="1F2328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58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NCR-BN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172421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370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캐시 교체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기본 캐시 교체 정책은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LRU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사용함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이는 콘텐츠의 인기도를 고려하지 않아 캐시 활용도가 떨어질 수 있음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해당 문제를 해결하기 위해서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NCR-BN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NCR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내에서의 콘텐츠 인기도를 고려함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MPTRN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표를 활용하여 최소 인기도 정보를 공유한다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캐시 교체 발생 시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MPTRN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표를 사용하여 가장 낮은 로컬 인기도와 비교하여 교체를 진행한다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9511188-9B0F-EEE2-9333-EDE721C23D60}"/>
              </a:ext>
            </a:extLst>
          </p:cNvPr>
          <p:cNvGrpSpPr/>
          <p:nvPr/>
        </p:nvGrpSpPr>
        <p:grpSpPr>
          <a:xfrm>
            <a:off x="3476625" y="4505236"/>
            <a:ext cx="5238750" cy="2151221"/>
            <a:chOff x="3476625" y="4237381"/>
            <a:chExt cx="5238750" cy="2151221"/>
          </a:xfrm>
        </p:grpSpPr>
        <p:pic>
          <p:nvPicPr>
            <p:cNvPr id="3074" name="Picture 2" descr="Table II- MPTRN example table">
              <a:extLst>
                <a:ext uri="{FF2B5EF4-FFF2-40B4-BE49-F238E27FC236}">
                  <a16:creationId xmlns:a16="http://schemas.microsoft.com/office/drawing/2014/main" id="{F27D3FED-2F2B-A075-1CDB-47E7318DBE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6625" y="4237381"/>
              <a:ext cx="523875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5264D2-CA48-BC0D-DDBF-C46AE8E747B9}"/>
                </a:ext>
              </a:extLst>
            </p:cNvPr>
            <p:cNvSpPr txBox="1"/>
            <p:nvPr/>
          </p:nvSpPr>
          <p:spPr>
            <a:xfrm>
              <a:off x="4030263" y="6142381"/>
              <a:ext cx="41314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Fig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3. MPTRN example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6703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81037" y="2503361"/>
            <a:ext cx="1137167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81037" y="3431309"/>
            <a:ext cx="1460199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834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82828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493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Backbone Node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구조를 도입하여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Off-Path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기법의 효율을 높임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이웃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영역의 캐시 중복 최소화 및 전체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시스템 성능 향상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다른 전략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(LCE, Intra-AS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등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과의 비교했을 때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서버 부하 감소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글로벌 네트워크 관점 캐시 적중률 상승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논몬을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읽은 후 나의 생각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NCR-BN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내의 인기도를 구하는 방식이 명확하게 정해지지 않은 형태이므로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인기도를 구하는 방식을 다양한 방식으로 바꾸어 시뮬레이션을 진행했을 때 성능 향상을 이뤄낼 수 있을 것 같다</a:t>
            </a:r>
            <a:r>
              <a:rPr lang="en-US" altLang="ko-KR" sz="2000" b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6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977E4-28C2-0455-7F56-3B42B455D315}"/>
              </a:ext>
            </a:extLst>
          </p:cNvPr>
          <p:cNvSpPr txBox="1"/>
          <p:nvPr/>
        </p:nvSpPr>
        <p:spPr>
          <a:xfrm>
            <a:off x="233082" y="240233"/>
            <a:ext cx="1172583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0F413-69D9-C676-2155-260B7A951B34}"/>
              </a:ext>
            </a:extLst>
          </p:cNvPr>
          <p:cNvSpPr txBox="1"/>
          <p:nvPr/>
        </p:nvSpPr>
        <p:spPr>
          <a:xfrm>
            <a:off x="331694" y="898712"/>
            <a:ext cx="11528612" cy="53437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 </a:t>
            </a:r>
            <a:r>
              <a:rPr lang="ko-KR" altLang="en-US" sz="3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캐싱</a:t>
            </a:r>
            <a:r>
              <a:rPr lang="ko-KR" alt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기법</a:t>
            </a:r>
            <a:endParaRPr lang="en-US" altLang="ko-KR" sz="35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NCR-BN </a:t>
            </a:r>
            <a:r>
              <a:rPr lang="ko-KR" alt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개요</a:t>
            </a:r>
            <a:endParaRPr lang="en-US" altLang="ko-KR" sz="35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캐시 정보 공유</a:t>
            </a:r>
            <a:endParaRPr lang="en-US" altLang="ko-KR" sz="35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캐시 교체 방법</a:t>
            </a:r>
            <a:endParaRPr lang="en-US" altLang="ko-KR" sz="35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</a:t>
            </a:r>
            <a:endParaRPr lang="en-US" altLang="ko-KR" sz="35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8430B0-BF57-CF42-14A1-78AC5155C6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1D981F-21AE-0981-6700-C2136FF0571C}"/>
              </a:ext>
            </a:extLst>
          </p:cNvPr>
          <p:cNvCxnSpPr>
            <a:cxnSpLocks/>
          </p:cNvCxnSpPr>
          <p:nvPr/>
        </p:nvCxnSpPr>
        <p:spPr>
          <a:xfrm>
            <a:off x="331694" y="898712"/>
            <a:ext cx="98910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1018F8-B6A7-5D6F-8A37-5A52CB4E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9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05670"/>
            <a:ext cx="974463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 </a:t>
            </a:r>
            <a:r>
              <a:rPr lang="ko-KR" altLang="en-US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캐싱</a:t>
            </a:r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기법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4509053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1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 </a:t>
            </a:r>
            <a:r>
              <a:rPr lang="ko-KR" alt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캐싱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기법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268479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8" y="715619"/>
            <a:ext cx="11842378" cy="4318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기존 제안되는 </a:t>
            </a: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환경에서의 특징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On-Path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기법 활용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환경에서는 사용자의 요청 경로에 속해 있는 노드에 콘텐츠를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캐싱함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위와 같은 방식은 경로 외의 있는 캐시 공간을 활용할 수 없어 효율적인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전략이 아님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경로 외의 캐시 공간을 활용하기 위해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Off-Path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기법이 등장함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Off-Path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기법의 경우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노드 주위에 경로 외 노드의 캐시 정보를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공유해야함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Off-Path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기법을 활용하는 방법으로 이웃 노드와 협력하는 기법이 제안됨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 </a:t>
            </a:r>
            <a:r>
              <a:rPr lang="ko-KR" alt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캐싱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기법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268479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8" y="715619"/>
            <a:ext cx="11842378" cy="493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기존 제안되는 </a:t>
            </a: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환경에서의 특징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인기도를 활용한 콘텐츠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에서의 캐시 교체 기법은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LRU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기법을 사용함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LRU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기법은 콘텐츠의 인기도를 고려하지 않아 캐시 불균형으로 이어질 수 있음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캐시 교체 시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가장 사용이 적은 캐시를 버려야 하며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기존 캐시들이 교체 대상 캐시보다 높은 사용량을 가지고 있다면 교체를 진행해서는 안된다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1714500" lvl="3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따라서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인기도를 고려한 콘텐츠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캐싱은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무분별한 캐시 교체를 예방하여 콘텐츠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효율을 높일 수 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92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044005"/>
            <a:ext cx="11371671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NCR-BN</a:t>
            </a:r>
          </a:p>
          <a:p>
            <a:pPr algn="just"/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(Neighbor Caching Region Strategy with Backbone Node)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1102992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52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NCR-BN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172421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8" y="715619"/>
            <a:ext cx="11842378" cy="3087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NCR-BN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개요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Neighbor Caching Region(NCR)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지정하여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캐싱을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진행하는 기법을 사용한다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노드의 계층적 관계에 따라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NCR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안에서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Backbone Node(BN)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선택하여 캐시 교체를 진행한다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NCR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각 캐시 노드들은 캐시 콘텐츠 정보들을 원 홉 내의 이웃 노드들에게 전달하여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NCR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모든 노드가 전체 캐시 정보를 유지한다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4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NCR-BN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172421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8" y="715619"/>
            <a:ext cx="5889812" cy="554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NCR-BN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개요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노드 종류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파란 노드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일반 노드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빨간 노드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 BN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은 한 홉 내의 하위 노드들과 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NCR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형성함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은 동시에 일반 노드일 수 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NCR-BN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에서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고려해야할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요소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캐시 정보 공유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캐시 교체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AA41B2E-630E-2BB1-3A5F-A44EDC1517B9}"/>
              </a:ext>
            </a:extLst>
          </p:cNvPr>
          <p:cNvGrpSpPr/>
          <p:nvPr/>
        </p:nvGrpSpPr>
        <p:grpSpPr>
          <a:xfrm>
            <a:off x="6440282" y="1216746"/>
            <a:ext cx="5712236" cy="4424508"/>
            <a:chOff x="6336329" y="1242001"/>
            <a:chExt cx="5712236" cy="4424508"/>
          </a:xfrm>
        </p:grpSpPr>
        <p:pic>
          <p:nvPicPr>
            <p:cNvPr id="1026" name="Picture 2" descr="Fig. 2. - Example network for explaining backbone node">
              <a:extLst>
                <a:ext uri="{FF2B5EF4-FFF2-40B4-BE49-F238E27FC236}">
                  <a16:creationId xmlns:a16="http://schemas.microsoft.com/office/drawing/2014/main" id="{E5D7B380-F5A7-8407-1F32-2907BD4A38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6329" y="1242001"/>
              <a:ext cx="5712236" cy="417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78BEC3-1034-8E5F-82E3-24BC57DAC368}"/>
                </a:ext>
              </a:extLst>
            </p:cNvPr>
            <p:cNvSpPr txBox="1"/>
            <p:nvPr/>
          </p:nvSpPr>
          <p:spPr>
            <a:xfrm>
              <a:off x="7603975" y="5420288"/>
              <a:ext cx="34588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Fig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1. Example network for explaining backbone 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80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NCR-BN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172421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2910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캐시 정보 공유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Packet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분리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Packet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필드를 추가하여 일반 관심 패킷과 메신저 관심 패킷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(MIP)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으로 분리함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NCR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노드는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MIP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주기적으로 주위 한 홉 노드에게 전송하여 캐시 정보를 공유함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모든 노드들은 지역 노드들의 캐시 정보 테이블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(CITRN)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유지 및 관리함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6EE030-7EB3-6B4A-BC12-D2BC005B5569}"/>
              </a:ext>
            </a:extLst>
          </p:cNvPr>
          <p:cNvGrpSpPr/>
          <p:nvPr/>
        </p:nvGrpSpPr>
        <p:grpSpPr>
          <a:xfrm>
            <a:off x="2899785" y="3802874"/>
            <a:ext cx="6392430" cy="2838061"/>
            <a:chOff x="2271279" y="3254848"/>
            <a:chExt cx="7649441" cy="3396139"/>
          </a:xfrm>
        </p:grpSpPr>
        <p:pic>
          <p:nvPicPr>
            <p:cNvPr id="2050" name="Picture 2" descr="Fig. 3. - Interest packet processing for nodes in the NCR-BN strategy">
              <a:extLst>
                <a:ext uri="{FF2B5EF4-FFF2-40B4-BE49-F238E27FC236}">
                  <a16:creationId xmlns:a16="http://schemas.microsoft.com/office/drawing/2014/main" id="{7E13F71E-D9C5-3636-F6B9-2A082C301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1279" y="3254848"/>
              <a:ext cx="7649441" cy="3101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5E9D4A-CF39-5359-293F-9DB03D691EAD}"/>
                </a:ext>
              </a:extLst>
            </p:cNvPr>
            <p:cNvSpPr txBox="1"/>
            <p:nvPr/>
          </p:nvSpPr>
          <p:spPr>
            <a:xfrm>
              <a:off x="3624055" y="6356349"/>
              <a:ext cx="4943888" cy="294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Fig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2. Interest packet processing for nodes in the NCR-BN strategy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060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4927A4037DBD641A85992FBC73A8B40" ma:contentTypeVersion="2" ma:contentTypeDescription="새 문서를 만듭니다." ma:contentTypeScope="" ma:versionID="785516272148627df98f01afb93c3ec0">
  <xsd:schema xmlns:xsd="http://www.w3.org/2001/XMLSchema" xmlns:xs="http://www.w3.org/2001/XMLSchema" xmlns:p="http://schemas.microsoft.com/office/2006/metadata/properties" xmlns:ns3="8163f15b-5006-406c-85c3-8b9bf000eef1" targetNamespace="http://schemas.microsoft.com/office/2006/metadata/properties" ma:root="true" ma:fieldsID="3387be2b6cc6ac182b5d48e801aa7a71" ns3:_="">
    <xsd:import namespace="8163f15b-5006-406c-85c3-8b9bf000ee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63f15b-5006-406c-85c3-8b9bf000ee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4AD1C9-2958-46E3-9F6B-F7BA68A8F8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3CD78E-FDBA-45D3-A74E-F9DB3B758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63f15b-5006-406c-85c3-8b9bf000ee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F7A99E-4399-4A80-972F-A96848332908}">
  <ds:schemaRefs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163f15b-5006-406c-85c3-8b9bf000eef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9595</TotalTime>
  <Words>579</Words>
  <Application>Microsoft Office PowerPoint</Application>
  <PresentationFormat>와이드스크린</PresentationFormat>
  <Paragraphs>82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배달의민족 도현</vt:lpstr>
      <vt:lpstr>한컴 고딕</vt:lpstr>
      <vt:lpstr>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황태욱</dc:creator>
  <cp:lastModifiedBy>황태욱</cp:lastModifiedBy>
  <cp:revision>585</cp:revision>
  <dcterms:created xsi:type="dcterms:W3CDTF">2023-02-07T02:44:35Z</dcterms:created>
  <dcterms:modified xsi:type="dcterms:W3CDTF">2023-09-18T11:58:30Z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0x010100E4927A4037DBD641A85992FBC73A8B40</vt:lpwstr>
  </property>
</Properties>
</file>