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1" r:id="rId4"/>
  </p:sldMasterIdLst>
  <p:notesMasterIdLst>
    <p:notesMasterId r:id="rId16"/>
  </p:notesMasterIdLst>
  <p:handoutMasterIdLst>
    <p:handoutMasterId r:id="rId17"/>
  </p:handoutMasterIdLst>
  <p:sldIdLst>
    <p:sldId id="2143" r:id="rId5"/>
    <p:sldId id="2171" r:id="rId6"/>
    <p:sldId id="2168" r:id="rId7"/>
    <p:sldId id="2177" r:id="rId8"/>
    <p:sldId id="2178" r:id="rId9"/>
    <p:sldId id="2180" r:id="rId10"/>
    <p:sldId id="2183" r:id="rId11"/>
    <p:sldId id="2181" r:id="rId12"/>
    <p:sldId id="2185" r:id="rId13"/>
    <p:sldId id="2184" r:id="rId14"/>
    <p:sldId id="2007" r:id="rId15"/>
  </p:sldIdLst>
  <p:sldSz cx="12192000" cy="6858000"/>
  <p:notesSz cx="9309100" cy="70231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4FD71F1-6454-4F6E-B97D-71C3C7228496}">
          <p14:sldIdLst>
            <p14:sldId id="2143"/>
            <p14:sldId id="2171"/>
            <p14:sldId id="2168"/>
            <p14:sldId id="2177"/>
            <p14:sldId id="2178"/>
            <p14:sldId id="2180"/>
            <p14:sldId id="2183"/>
            <p14:sldId id="2181"/>
            <p14:sldId id="2185"/>
            <p14:sldId id="2184"/>
            <p14:sldId id="20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2" userDrawn="1">
          <p15:clr>
            <a:srgbClr val="A4A3A4"/>
          </p15:clr>
        </p15:guide>
        <p15:guide id="2" pos="29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B. HARLEY" initials="JBH" lastIdx="1" clrIdx="0">
    <p:extLst>
      <p:ext uri="{19B8F6BF-5375-455C-9EA6-DF929625EA0E}">
        <p15:presenceInfo xmlns:p15="http://schemas.microsoft.com/office/powerpoint/2012/main" userId="JOEL B. HARL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FC9073"/>
    <a:srgbClr val="95B3D7"/>
    <a:srgbClr val="EBF1DE"/>
    <a:srgbClr val="DCE6F2"/>
    <a:srgbClr val="C3D0E3"/>
    <a:srgbClr val="4C6A88"/>
    <a:srgbClr val="88A2C7"/>
    <a:srgbClr val="F2678E"/>
    <a:srgbClr val="AFB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552" y="96"/>
      </p:cViewPr>
      <p:guideLst>
        <p:guide orient="horz" pos="3840"/>
        <p:guide pos="475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2412" y="84"/>
      </p:cViewPr>
      <p:guideLst>
        <p:guide orient="horz" pos="221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109" cy="352584"/>
          </a:xfrm>
          <a:prstGeom prst="rect">
            <a:avLst/>
          </a:prstGeom>
        </p:spPr>
        <p:txBody>
          <a:bodyPr vert="horz" lIns="90800" tIns="45400" rIns="90800" bIns="454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907" y="0"/>
            <a:ext cx="4033109" cy="352584"/>
          </a:xfrm>
          <a:prstGeom prst="rect">
            <a:avLst/>
          </a:prstGeom>
        </p:spPr>
        <p:txBody>
          <a:bodyPr vert="horz" lIns="90800" tIns="45400" rIns="90800" bIns="45400" rtlCol="0"/>
          <a:lstStyle>
            <a:lvl1pPr algn="r">
              <a:defRPr sz="1200"/>
            </a:lvl1pPr>
          </a:lstStyle>
          <a:p>
            <a:fld id="{F7E8A9F4-B21F-4218-849E-F2A2A60AA6B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70516"/>
            <a:ext cx="4033109" cy="352584"/>
          </a:xfrm>
          <a:prstGeom prst="rect">
            <a:avLst/>
          </a:prstGeom>
        </p:spPr>
        <p:txBody>
          <a:bodyPr vert="horz" lIns="90800" tIns="45400" rIns="90800" bIns="454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907" y="6670516"/>
            <a:ext cx="4033109" cy="352584"/>
          </a:xfrm>
          <a:prstGeom prst="rect">
            <a:avLst/>
          </a:prstGeom>
        </p:spPr>
        <p:txBody>
          <a:bodyPr vert="horz" lIns="90800" tIns="45400" rIns="90800" bIns="45400" rtlCol="0" anchor="b"/>
          <a:lstStyle>
            <a:lvl1pPr algn="r">
              <a:defRPr sz="1200"/>
            </a:lvl1pPr>
          </a:lstStyle>
          <a:p>
            <a:fld id="{1CB82649-44C8-4DB1-9C59-40B0B321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125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212" userDrawn="1">
          <p15:clr>
            <a:srgbClr val="F26B43"/>
          </p15:clr>
        </p15:guide>
        <p15:guide id="2" pos="29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4" cy="3511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2" y="0"/>
            <a:ext cx="4033944" cy="351155"/>
          </a:xfrm>
          <a:prstGeom prst="rect">
            <a:avLst/>
          </a:prstGeom>
        </p:spPr>
        <p:txBody>
          <a:bodyPr vert="horz" lIns="93308" tIns="46654" rIns="93308" bIns="46654" rtlCol="0"/>
          <a:lstStyle>
            <a:lvl1pPr algn="r">
              <a:defRPr sz="1200"/>
            </a:lvl1pPr>
          </a:lstStyle>
          <a:p>
            <a:fld id="{65C58875-E93A-41D8-95F9-BF6DB4C6F479}" type="datetimeFigureOut">
              <a:rPr lang="en-CA" smtClean="0"/>
              <a:pPr/>
              <a:t>2025-04-11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527050"/>
            <a:ext cx="4679950" cy="2633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8" tIns="46654" rIns="93308" bIns="46654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35974"/>
            <a:ext cx="7447280" cy="3160395"/>
          </a:xfrm>
          <a:prstGeom prst="rect">
            <a:avLst/>
          </a:prstGeom>
        </p:spPr>
        <p:txBody>
          <a:bodyPr vert="horz" lIns="93308" tIns="46654" rIns="93308" bIns="466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0728"/>
            <a:ext cx="4033944" cy="3511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2" y="6670728"/>
            <a:ext cx="4033944" cy="351155"/>
          </a:xfrm>
          <a:prstGeom prst="rect">
            <a:avLst/>
          </a:prstGeom>
        </p:spPr>
        <p:txBody>
          <a:bodyPr vert="horz" lIns="93308" tIns="46654" rIns="93308" bIns="46654" rtlCol="0" anchor="b"/>
          <a:lstStyle>
            <a:lvl1pPr algn="r">
              <a:defRPr sz="1200"/>
            </a:lvl1pPr>
          </a:lstStyle>
          <a:p>
            <a:fld id="{EABADF3B-7EFC-4A41-8083-E8BCAC0B1F4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177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212" userDrawn="1">
          <p15:clr>
            <a:srgbClr val="F26B43"/>
          </p15:clr>
        </p15:guide>
        <p15:guide id="2" pos="293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BA03B-A7B5-6B51-7692-077DFC15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4D530-A0B9-29F3-3D74-7EAF6DC07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14575" y="527050"/>
            <a:ext cx="4679950" cy="26336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238EC-595C-77CF-5873-28F6FB1D1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BDBC3-B55D-A8DE-996B-4133AEFEB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F2909B-4384-49BE-94D8-CDA3CB61AAB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1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B646F78-682D-4C1D-883C-600A861E38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4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ABEE3-AFA5-430A-94E5-7F9EFF35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20" y="1066800"/>
            <a:ext cx="11114479" cy="1632314"/>
          </a:xfrm>
          <a:prstGeom prst="rect">
            <a:avLst/>
          </a:prstGeom>
        </p:spPr>
        <p:txBody>
          <a:bodyPr anchor="t"/>
          <a:lstStyle>
            <a:lvl1pPr>
              <a:defRPr sz="55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C4079-9EA2-4ED4-B5A0-1CD665E38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8628D-0248-4F00-8F25-84A0919830FB}"/>
              </a:ext>
            </a:extLst>
          </p:cNvPr>
          <p:cNvSpPr/>
          <p:nvPr userDrawn="1"/>
        </p:nvSpPr>
        <p:spPr>
          <a:xfrm>
            <a:off x="9512174" y="5757830"/>
            <a:ext cx="2679826" cy="10966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87133-2DD3-497A-A42C-43F2155C183B}"/>
              </a:ext>
            </a:extLst>
          </p:cNvPr>
          <p:cNvSpPr txBox="1"/>
          <p:nvPr userDrawn="1"/>
        </p:nvSpPr>
        <p:spPr>
          <a:xfrm>
            <a:off x="696520" y="4648200"/>
            <a:ext cx="111144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+mn-lt"/>
                <a:ea typeface="Gentona SemiBold" charset="0"/>
                <a:cs typeface="Gentona SemiBold" charset="0"/>
              </a:rPr>
              <a:t>Presenter: Woohyun Eum</a:t>
            </a:r>
            <a:endParaRPr lang="en-US" sz="2400" b="1" baseline="30000" dirty="0">
              <a:solidFill>
                <a:schemeClr val="bg1">
                  <a:lumMod val="85000"/>
                </a:schemeClr>
              </a:solidFill>
              <a:latin typeface="+mn-lt"/>
              <a:ea typeface="Gentona SemiBold" charset="0"/>
              <a:cs typeface="Gentona SemiBold" charset="0"/>
            </a:endParaRPr>
          </a:p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+mn-lt"/>
                <a:ea typeface="Gentona SemiBold" charset="0"/>
                <a:cs typeface="Gentona SemiBold" charset="0"/>
              </a:rPr>
              <a:t>Department of Electrical and Computer Engineering, University of Florida</a:t>
            </a:r>
          </a:p>
        </p:txBody>
      </p:sp>
      <p:pic>
        <p:nvPicPr>
          <p:cNvPr id="16" name="Picture 15" descr="A picture containing bottle, red&#10;&#10;Description automatically generated">
            <a:extLst>
              <a:ext uri="{FF2B5EF4-FFF2-40B4-BE49-F238E27FC236}">
                <a16:creationId xmlns:a16="http://schemas.microsoft.com/office/drawing/2014/main" id="{2CB63158-1FF2-4120-99B1-19F7B46339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84" y="5835213"/>
            <a:ext cx="2438405" cy="94183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A64969C-B9EB-410D-AAE5-CBC1AE3DB4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6520" y="2711583"/>
            <a:ext cx="8534400" cy="1752600"/>
          </a:xfrm>
        </p:spPr>
        <p:txBody>
          <a:bodyPr/>
          <a:lstStyle>
            <a:lvl1pPr marL="0" indent="0">
              <a:buFontTx/>
              <a:buNone/>
              <a:defRPr sz="3200" i="1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1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9014" y="152400"/>
            <a:ext cx="12042985" cy="559904"/>
          </a:xfrm>
          <a:prstGeom prst="rect">
            <a:avLst/>
          </a:prstGeom>
        </p:spPr>
        <p:txBody>
          <a:bodyPr/>
          <a:lstStyle>
            <a:lvl1pPr>
              <a:defRPr sz="346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6CA5DF-065A-5AF7-FB24-A774930D4EEB}"/>
              </a:ext>
            </a:extLst>
          </p:cNvPr>
          <p:cNvGrpSpPr/>
          <p:nvPr userDrawn="1"/>
        </p:nvGrpSpPr>
        <p:grpSpPr>
          <a:xfrm>
            <a:off x="1" y="6551150"/>
            <a:ext cx="12196857" cy="308041"/>
            <a:chOff x="900043" y="373707"/>
            <a:chExt cx="11285060" cy="284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C3FD7-8DD3-BAEC-E3B8-F051CDDB93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0043" y="373707"/>
              <a:ext cx="11285060" cy="2844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2654B7-3C89-7877-C99F-3AB9587A9FA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900043" y="376700"/>
              <a:ext cx="753459" cy="28148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DC674ED-6AC8-9A1E-64C0-EE22CA4A5E45}"/>
              </a:ext>
            </a:extLst>
          </p:cNvPr>
          <p:cNvSpPr/>
          <p:nvPr userDrawn="1"/>
        </p:nvSpPr>
        <p:spPr>
          <a:xfrm>
            <a:off x="0" y="6548459"/>
            <a:ext cx="12192000" cy="31073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accent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85F295-5EF0-53B1-1275-574B10CC8F79}"/>
              </a:ext>
            </a:extLst>
          </p:cNvPr>
          <p:cNvGrpSpPr/>
          <p:nvPr userDrawn="1"/>
        </p:nvGrpSpPr>
        <p:grpSpPr>
          <a:xfrm>
            <a:off x="-44241" y="6529418"/>
            <a:ext cx="1047112" cy="318100"/>
            <a:chOff x="133906" y="5102473"/>
            <a:chExt cx="785334" cy="2385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35479-93AE-1DD2-2021-4ACBD7B0E833}"/>
                </a:ext>
              </a:extLst>
            </p:cNvPr>
            <p:cNvSpPr txBox="1"/>
            <p:nvPr userDrawn="1"/>
          </p:nvSpPr>
          <p:spPr>
            <a:xfrm>
              <a:off x="133906" y="5102473"/>
              <a:ext cx="785334" cy="23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7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UF BME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88F371-F7C6-80A5-9EEF-91465484868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31156" y="5164702"/>
              <a:ext cx="0" cy="134184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Text, icon&#10;&#10;Description automatically generated">
            <a:extLst>
              <a:ext uri="{FF2B5EF4-FFF2-40B4-BE49-F238E27FC236}">
                <a16:creationId xmlns:a16="http://schemas.microsoft.com/office/drawing/2014/main" id="{E406B516-39F6-8D1D-720C-F5A44E7D818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101" y="6582905"/>
            <a:ext cx="489056" cy="2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9014" y="152400"/>
            <a:ext cx="12042985" cy="559904"/>
          </a:xfrm>
          <a:prstGeom prst="rect">
            <a:avLst/>
          </a:prstGeom>
        </p:spPr>
        <p:txBody>
          <a:bodyPr/>
          <a:lstStyle>
            <a:lvl1pPr>
              <a:defRPr sz="346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6CA5DF-065A-5AF7-FB24-A774930D4EEB}"/>
              </a:ext>
            </a:extLst>
          </p:cNvPr>
          <p:cNvGrpSpPr/>
          <p:nvPr userDrawn="1"/>
        </p:nvGrpSpPr>
        <p:grpSpPr>
          <a:xfrm>
            <a:off x="1" y="6551150"/>
            <a:ext cx="12196857" cy="308041"/>
            <a:chOff x="900043" y="373707"/>
            <a:chExt cx="11285060" cy="284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C3FD7-8DD3-BAEC-E3B8-F051CDDB93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0043" y="373707"/>
              <a:ext cx="11285060" cy="2844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2654B7-3C89-7877-C99F-3AB9587A9FA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900043" y="376700"/>
              <a:ext cx="753459" cy="28148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DC674ED-6AC8-9A1E-64C0-EE22CA4A5E45}"/>
              </a:ext>
            </a:extLst>
          </p:cNvPr>
          <p:cNvSpPr/>
          <p:nvPr userDrawn="1"/>
        </p:nvSpPr>
        <p:spPr>
          <a:xfrm>
            <a:off x="0" y="6548459"/>
            <a:ext cx="12192000" cy="31073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accent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85F295-5EF0-53B1-1275-574B10CC8F79}"/>
              </a:ext>
            </a:extLst>
          </p:cNvPr>
          <p:cNvGrpSpPr/>
          <p:nvPr userDrawn="1"/>
        </p:nvGrpSpPr>
        <p:grpSpPr>
          <a:xfrm>
            <a:off x="-44241" y="6529418"/>
            <a:ext cx="1047112" cy="318100"/>
            <a:chOff x="133906" y="5102473"/>
            <a:chExt cx="785334" cy="2385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35479-93AE-1DD2-2021-4ACBD7B0E833}"/>
                </a:ext>
              </a:extLst>
            </p:cNvPr>
            <p:cNvSpPr txBox="1"/>
            <p:nvPr userDrawn="1"/>
          </p:nvSpPr>
          <p:spPr>
            <a:xfrm>
              <a:off x="133906" y="5102473"/>
              <a:ext cx="785334" cy="23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7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UF BME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88F371-F7C6-80A5-9EEF-91465484868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31156" y="5164702"/>
              <a:ext cx="0" cy="134184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Text, icon&#10;&#10;Description automatically generated">
            <a:extLst>
              <a:ext uri="{FF2B5EF4-FFF2-40B4-BE49-F238E27FC236}">
                <a16:creationId xmlns:a16="http://schemas.microsoft.com/office/drawing/2014/main" id="{E406B516-39F6-8D1D-720C-F5A44E7D818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101" y="6582905"/>
            <a:ext cx="489056" cy="2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9014" y="152400"/>
            <a:ext cx="12042985" cy="559904"/>
          </a:xfrm>
          <a:prstGeom prst="rect">
            <a:avLst/>
          </a:prstGeom>
        </p:spPr>
        <p:txBody>
          <a:bodyPr/>
          <a:lstStyle>
            <a:lvl1pPr>
              <a:defRPr sz="346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6CA5DF-065A-5AF7-FB24-A774930D4EEB}"/>
              </a:ext>
            </a:extLst>
          </p:cNvPr>
          <p:cNvGrpSpPr/>
          <p:nvPr userDrawn="1"/>
        </p:nvGrpSpPr>
        <p:grpSpPr>
          <a:xfrm>
            <a:off x="1" y="6551150"/>
            <a:ext cx="12196857" cy="308041"/>
            <a:chOff x="900043" y="373707"/>
            <a:chExt cx="11285060" cy="284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C3FD7-8DD3-BAEC-E3B8-F051CDDB93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0043" y="373707"/>
              <a:ext cx="11285060" cy="2844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2654B7-3C89-7877-C99F-3AB9587A9FA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900043" y="376700"/>
              <a:ext cx="753459" cy="28148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DC674ED-6AC8-9A1E-64C0-EE22CA4A5E45}"/>
              </a:ext>
            </a:extLst>
          </p:cNvPr>
          <p:cNvSpPr/>
          <p:nvPr userDrawn="1"/>
        </p:nvSpPr>
        <p:spPr>
          <a:xfrm>
            <a:off x="0" y="6548459"/>
            <a:ext cx="12192000" cy="31073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accent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85F295-5EF0-53B1-1275-574B10CC8F79}"/>
              </a:ext>
            </a:extLst>
          </p:cNvPr>
          <p:cNvGrpSpPr/>
          <p:nvPr userDrawn="1"/>
        </p:nvGrpSpPr>
        <p:grpSpPr>
          <a:xfrm>
            <a:off x="-44241" y="6529418"/>
            <a:ext cx="1047112" cy="318100"/>
            <a:chOff x="133906" y="5102473"/>
            <a:chExt cx="785334" cy="2385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35479-93AE-1DD2-2021-4ACBD7B0E833}"/>
                </a:ext>
              </a:extLst>
            </p:cNvPr>
            <p:cNvSpPr txBox="1"/>
            <p:nvPr userDrawn="1"/>
          </p:nvSpPr>
          <p:spPr>
            <a:xfrm>
              <a:off x="133906" y="5102473"/>
              <a:ext cx="785334" cy="23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7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UF BME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88F371-F7C6-80A5-9EEF-91465484868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31156" y="5164702"/>
              <a:ext cx="0" cy="134184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Text, icon&#10;&#10;Description automatically generated">
            <a:extLst>
              <a:ext uri="{FF2B5EF4-FFF2-40B4-BE49-F238E27FC236}">
                <a16:creationId xmlns:a16="http://schemas.microsoft.com/office/drawing/2014/main" id="{E406B516-39F6-8D1D-720C-F5A44E7D818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101" y="6582905"/>
            <a:ext cx="489056" cy="2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9014" y="152400"/>
            <a:ext cx="12042985" cy="559904"/>
          </a:xfrm>
          <a:prstGeom prst="rect">
            <a:avLst/>
          </a:prstGeom>
        </p:spPr>
        <p:txBody>
          <a:bodyPr/>
          <a:lstStyle>
            <a:lvl1pPr>
              <a:defRPr sz="346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6CA5DF-065A-5AF7-FB24-A774930D4EEB}"/>
              </a:ext>
            </a:extLst>
          </p:cNvPr>
          <p:cNvGrpSpPr/>
          <p:nvPr userDrawn="1"/>
        </p:nvGrpSpPr>
        <p:grpSpPr>
          <a:xfrm>
            <a:off x="1" y="6551150"/>
            <a:ext cx="12196857" cy="308041"/>
            <a:chOff x="900043" y="373707"/>
            <a:chExt cx="11285060" cy="284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C3FD7-8DD3-BAEC-E3B8-F051CDDB93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0043" y="373707"/>
              <a:ext cx="11285060" cy="2844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2654B7-3C89-7877-C99F-3AB9587A9FA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900043" y="376700"/>
              <a:ext cx="753459" cy="28148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DC674ED-6AC8-9A1E-64C0-EE22CA4A5E45}"/>
              </a:ext>
            </a:extLst>
          </p:cNvPr>
          <p:cNvSpPr/>
          <p:nvPr userDrawn="1"/>
        </p:nvSpPr>
        <p:spPr>
          <a:xfrm>
            <a:off x="0" y="6548459"/>
            <a:ext cx="12192000" cy="31073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accent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85F295-5EF0-53B1-1275-574B10CC8F79}"/>
              </a:ext>
            </a:extLst>
          </p:cNvPr>
          <p:cNvGrpSpPr/>
          <p:nvPr userDrawn="1"/>
        </p:nvGrpSpPr>
        <p:grpSpPr>
          <a:xfrm>
            <a:off x="-44241" y="6529418"/>
            <a:ext cx="1047112" cy="318100"/>
            <a:chOff x="133906" y="5102473"/>
            <a:chExt cx="785334" cy="2385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35479-93AE-1DD2-2021-4ACBD7B0E833}"/>
                </a:ext>
              </a:extLst>
            </p:cNvPr>
            <p:cNvSpPr txBox="1"/>
            <p:nvPr userDrawn="1"/>
          </p:nvSpPr>
          <p:spPr>
            <a:xfrm>
              <a:off x="133906" y="5102473"/>
              <a:ext cx="785334" cy="23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7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UF BME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88F371-F7C6-80A5-9EEF-91465484868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31156" y="5164702"/>
              <a:ext cx="0" cy="134184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Text, icon&#10;&#10;Description automatically generated">
            <a:extLst>
              <a:ext uri="{FF2B5EF4-FFF2-40B4-BE49-F238E27FC236}">
                <a16:creationId xmlns:a16="http://schemas.microsoft.com/office/drawing/2014/main" id="{E406B516-39F6-8D1D-720C-F5A44E7D818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101" y="6582905"/>
            <a:ext cx="489056" cy="2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0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9014" y="152400"/>
            <a:ext cx="12042985" cy="559904"/>
          </a:xfrm>
          <a:prstGeom prst="rect">
            <a:avLst/>
          </a:prstGeom>
        </p:spPr>
        <p:txBody>
          <a:bodyPr/>
          <a:lstStyle>
            <a:lvl1pPr>
              <a:defRPr sz="346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6CA5DF-065A-5AF7-FB24-A774930D4EEB}"/>
              </a:ext>
            </a:extLst>
          </p:cNvPr>
          <p:cNvGrpSpPr/>
          <p:nvPr userDrawn="1"/>
        </p:nvGrpSpPr>
        <p:grpSpPr>
          <a:xfrm>
            <a:off x="1" y="6551150"/>
            <a:ext cx="12196857" cy="308041"/>
            <a:chOff x="900043" y="373707"/>
            <a:chExt cx="11285060" cy="284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4C3FD7-8DD3-BAEC-E3B8-F051CDDB93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00043" y="373707"/>
              <a:ext cx="11285060" cy="2844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2654B7-3C89-7877-C99F-3AB9587A9FA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900043" y="376700"/>
              <a:ext cx="753459" cy="28148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DC674ED-6AC8-9A1E-64C0-EE22CA4A5E45}"/>
              </a:ext>
            </a:extLst>
          </p:cNvPr>
          <p:cNvSpPr/>
          <p:nvPr userDrawn="1"/>
        </p:nvSpPr>
        <p:spPr>
          <a:xfrm>
            <a:off x="0" y="6548459"/>
            <a:ext cx="12192000" cy="31073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accent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85F295-5EF0-53B1-1275-574B10CC8F79}"/>
              </a:ext>
            </a:extLst>
          </p:cNvPr>
          <p:cNvGrpSpPr/>
          <p:nvPr userDrawn="1"/>
        </p:nvGrpSpPr>
        <p:grpSpPr>
          <a:xfrm>
            <a:off x="-44241" y="6529418"/>
            <a:ext cx="1047112" cy="318100"/>
            <a:chOff x="133906" y="5102473"/>
            <a:chExt cx="785334" cy="2385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35479-93AE-1DD2-2021-4ACBD7B0E833}"/>
                </a:ext>
              </a:extLst>
            </p:cNvPr>
            <p:cNvSpPr txBox="1"/>
            <p:nvPr userDrawn="1"/>
          </p:nvSpPr>
          <p:spPr>
            <a:xfrm>
              <a:off x="133906" y="5102473"/>
              <a:ext cx="785334" cy="238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7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UF BME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88F371-F7C6-80A5-9EEF-91465484868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31156" y="5164702"/>
              <a:ext cx="0" cy="134184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Text, icon&#10;&#10;Description automatically generated">
            <a:extLst>
              <a:ext uri="{FF2B5EF4-FFF2-40B4-BE49-F238E27FC236}">
                <a16:creationId xmlns:a16="http://schemas.microsoft.com/office/drawing/2014/main" id="{E406B516-39F6-8D1D-720C-F5A44E7D818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101" y="6582905"/>
            <a:ext cx="489056" cy="2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8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203200" y="677567"/>
            <a:ext cx="5791200" cy="2926080"/>
          </a:xfrm>
          <a:ln w="3175">
            <a:solidFill>
              <a:srgbClr val="172430"/>
            </a:solidFill>
          </a:ln>
        </p:spPr>
        <p:txBody>
          <a:bodyPr lIns="91440" tIns="182880" rIns="91440" bIns="91440">
            <a:noAutofit/>
          </a:bodyPr>
          <a:lstStyle>
            <a:lvl1pPr>
              <a:defRPr sz="1333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203200" y="677567"/>
            <a:ext cx="5791200" cy="258532"/>
          </a:xfrm>
          <a:solidFill>
            <a:schemeClr val="accent1"/>
          </a:solidFill>
        </p:spPr>
        <p:txBody>
          <a:bodyPr wrap="square" lIns="91440" tIns="36576" rIns="91440" bIns="36576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192005" y="677564"/>
            <a:ext cx="5791200" cy="2926080"/>
          </a:xfrm>
          <a:ln w="3175">
            <a:solidFill>
              <a:srgbClr val="172430"/>
            </a:solidFill>
          </a:ln>
        </p:spPr>
        <p:txBody>
          <a:bodyPr lIns="91440" tIns="182880" rIns="91440" bIns="91440">
            <a:noAutofit/>
          </a:bodyPr>
          <a:lstStyle>
            <a:lvl1pPr>
              <a:defRPr sz="1333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191159" y="677567"/>
            <a:ext cx="5791200" cy="258532"/>
          </a:xfrm>
          <a:solidFill>
            <a:schemeClr val="accent1"/>
          </a:solidFill>
        </p:spPr>
        <p:txBody>
          <a:bodyPr wrap="square" lIns="91440" tIns="36576" rIns="91440" bIns="36576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E1FF32A-E49E-3146-9819-F9875DCE8689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203200" y="3658847"/>
            <a:ext cx="5791200" cy="2926080"/>
          </a:xfrm>
          <a:ln w="3175">
            <a:solidFill>
              <a:srgbClr val="172430"/>
            </a:solidFill>
          </a:ln>
        </p:spPr>
        <p:txBody>
          <a:bodyPr lIns="91440" tIns="182880" rIns="91440" bIns="91440">
            <a:noAutofit/>
          </a:bodyPr>
          <a:lstStyle>
            <a:lvl1pPr>
              <a:defRPr sz="1333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ABB531-5D84-0744-85A0-A23FEB229C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03200" y="3658847"/>
            <a:ext cx="5791200" cy="258532"/>
          </a:xfrm>
          <a:solidFill>
            <a:schemeClr val="accent1"/>
          </a:solidFill>
        </p:spPr>
        <p:txBody>
          <a:bodyPr wrap="square" lIns="91440" tIns="36576" rIns="91440" bIns="36576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DCF1356-9E0E-D545-930B-84BF5FC2CB87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192005" y="3658844"/>
            <a:ext cx="5791200" cy="2926080"/>
          </a:xfrm>
          <a:ln w="3175">
            <a:solidFill>
              <a:srgbClr val="172430"/>
            </a:solidFill>
          </a:ln>
        </p:spPr>
        <p:txBody>
          <a:bodyPr lIns="91440" tIns="182880" rIns="91440" bIns="91440">
            <a:noAutofit/>
          </a:bodyPr>
          <a:lstStyle>
            <a:lvl1pPr>
              <a:defRPr sz="1333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353700-7CC2-AB4A-9829-6013F9611ED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192005" y="3658847"/>
            <a:ext cx="5791200" cy="258532"/>
          </a:xfrm>
          <a:solidFill>
            <a:schemeClr val="accent1"/>
          </a:solidFill>
        </p:spPr>
        <p:txBody>
          <a:bodyPr wrap="square" lIns="91440" tIns="36576" rIns="91440" bIns="36576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6ECECA-2A6A-4EF5-BBE9-B59DD9D25FDC}"/>
              </a:ext>
            </a:extLst>
          </p:cNvPr>
          <p:cNvSpPr/>
          <p:nvPr userDrawn="1"/>
        </p:nvSpPr>
        <p:spPr>
          <a:xfrm>
            <a:off x="89120" y="6554259"/>
            <a:ext cx="2192203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dirty="0"/>
              <a:t>Confidential © NSF CBL 2022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93E1A3-0F4E-4008-BB83-C9EA000EB589}"/>
              </a:ext>
            </a:extLst>
          </p:cNvPr>
          <p:cNvSpPr/>
          <p:nvPr userDrawn="1"/>
        </p:nvSpPr>
        <p:spPr>
          <a:xfrm>
            <a:off x="4555809" y="6548814"/>
            <a:ext cx="3080385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33" dirty="0"/>
              <a:t>NSF Center for Big 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FB48D-1E79-9AB3-4926-86C96FFDFF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199" y="44311"/>
            <a:ext cx="11780855" cy="369333"/>
          </a:xfrm>
        </p:spPr>
        <p:txBody>
          <a:bodyPr>
            <a:noAutofit/>
          </a:bodyPr>
          <a:lstStyle>
            <a:lvl1pPr>
              <a:defRPr sz="1867" baseline="0"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8B704DC-F040-CA8E-5460-58CA3811F21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02351" y="419470"/>
            <a:ext cx="11780855" cy="258093"/>
          </a:xfrm>
        </p:spPr>
        <p:txBody>
          <a:bodyPr anchor="ctr">
            <a:noAutofit/>
          </a:bodyPr>
          <a:lstStyle>
            <a:lvl1pPr marL="0" indent="0" algn="ctr" defTabSz="609585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en-US" sz="1067" b="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Presenters, PI, and Co-PIs, Affiliations</a:t>
            </a:r>
          </a:p>
        </p:txBody>
      </p:sp>
    </p:spTree>
    <p:extLst>
      <p:ext uri="{BB962C8B-B14F-4D97-AF65-F5344CB8AC3E}">
        <p14:creationId xmlns:p14="http://schemas.microsoft.com/office/powerpoint/2010/main" val="2937970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  <p15:guide id="3" orient="horz" pos="778">
          <p15:clr>
            <a:srgbClr val="FBAE40"/>
          </p15:clr>
        </p15:guide>
        <p15:guide id="6" orient="horz" pos="3859">
          <p15:clr>
            <a:srgbClr val="FBAE40"/>
          </p15:clr>
        </p15:guide>
        <p15:guide id="7" pos="288">
          <p15:clr>
            <a:srgbClr val="FBAE40"/>
          </p15:clr>
        </p15:guide>
        <p15:guide id="8" pos="7392">
          <p15:clr>
            <a:srgbClr val="FBAE40"/>
          </p15:clr>
        </p15:guide>
        <p15:guide id="9" orient="horz" pos="202">
          <p15:clr>
            <a:srgbClr val="FBAE40"/>
          </p15:clr>
        </p15:guide>
        <p15:guide id="10" orient="horz" pos="41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EB3C3-B50F-4535-A5A0-27EFF25B9E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4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BE7A98-BD15-4BCD-9278-709E777EF3D2}"/>
              </a:ext>
            </a:extLst>
          </p:cNvPr>
          <p:cNvSpPr/>
          <p:nvPr userDrawn="1"/>
        </p:nvSpPr>
        <p:spPr>
          <a:xfrm>
            <a:off x="0" y="-3570"/>
            <a:ext cx="12192000" cy="6858000"/>
          </a:xfrm>
          <a:prstGeom prst="rect">
            <a:avLst/>
          </a:prstGeom>
          <a:solidFill>
            <a:srgbClr val="25406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C7263-5BA8-4BE3-BC36-977B235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524000"/>
            <a:ext cx="11546417" cy="762000"/>
          </a:xfrm>
          <a:prstGeom prst="rect">
            <a:avLst/>
          </a:prstGeom>
        </p:spPr>
        <p:txBody>
          <a:bodyPr anchor="t"/>
          <a:lstStyle>
            <a:lvl1pPr>
              <a:defRPr sz="4000" b="1">
                <a:solidFill>
                  <a:srgbClr val="C3D0E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73C327-E37C-46EC-9C02-46784545F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1" y="990600"/>
            <a:ext cx="11546417" cy="54864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600" spc="-50" baseline="0"/>
            </a:lvl1pPr>
            <a:lvl2pPr>
              <a:spcAft>
                <a:spcPts val="400"/>
              </a:spcAft>
              <a:defRPr sz="2600" spc="-50" baseline="0"/>
            </a:lvl2pPr>
            <a:lvl3pPr marL="1005840" indent="-228600">
              <a:spcBef>
                <a:spcPts val="200"/>
              </a:spcBef>
              <a:buFont typeface="Calibri" panose="020F0502020204030204" pitchFamily="34" charset="0"/>
              <a:buChar char="◊"/>
              <a:defRPr sz="2400" spc="-50" baseline="0"/>
            </a:lvl3pPr>
            <a:lvl4pPr>
              <a:defRPr sz="2400" spc="-50" baseline="0"/>
            </a:lvl4pPr>
            <a:lvl5pPr>
              <a:defRPr sz="2400" spc="-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43218" y="6609944"/>
            <a:ext cx="747183" cy="24805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B1C4FBB0-EB23-4FC5-946B-A18A2E59EF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7225FA-0886-4A74-9895-3693FDB36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1" y="171450"/>
            <a:ext cx="11546417" cy="55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209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6534,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B880D-2B32-4E46-A982-C84CECC0DC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74D83F-D4A7-4020-BEC6-38C1873A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425"/>
            <a:ext cx="10515600" cy="112180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519F"/>
                </a:solidFill>
                <a:latin typeface="Gentona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E954F5-6595-4269-9A5A-56ECA2F64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61622"/>
            <a:ext cx="10515600" cy="4015340"/>
          </a:xfrm>
        </p:spPr>
        <p:txBody>
          <a:bodyPr/>
          <a:lstStyle>
            <a:lvl1pPr marL="228600" indent="-228600">
              <a:buClr>
                <a:srgbClr val="FF591A"/>
              </a:buClr>
              <a:buFont typeface="Wingdings" panose="05000000000000000000" pitchFamily="2" charset="2"/>
              <a:buChar char="§"/>
              <a:defRPr>
                <a:solidFill>
                  <a:srgbClr val="00519F"/>
                </a:solidFill>
                <a:latin typeface="Quadon Medium"/>
              </a:defRPr>
            </a:lvl1pPr>
            <a:lvl2pPr marL="685800" indent="-228600">
              <a:buClr>
                <a:srgbClr val="FF591A"/>
              </a:buClr>
              <a:buFont typeface="Wingdings" panose="05000000000000000000" pitchFamily="2" charset="2"/>
              <a:buChar char="§"/>
              <a:defRPr>
                <a:solidFill>
                  <a:srgbClr val="00519F"/>
                </a:solidFill>
                <a:latin typeface="Quadon Medium"/>
              </a:defRPr>
            </a:lvl2pPr>
            <a:lvl3pPr marL="1143000" indent="-228600">
              <a:buClr>
                <a:srgbClr val="FF591A"/>
              </a:buClr>
              <a:buFont typeface="Wingdings" panose="05000000000000000000" pitchFamily="2" charset="2"/>
              <a:buChar char="§"/>
              <a:defRPr>
                <a:solidFill>
                  <a:srgbClr val="00519F"/>
                </a:solidFill>
                <a:latin typeface="Quadon Medium"/>
              </a:defRPr>
            </a:lvl3pPr>
            <a:lvl4pPr marL="1600200" indent="-228600">
              <a:buClr>
                <a:srgbClr val="FF591A"/>
              </a:buClr>
              <a:buFont typeface="Wingdings" panose="05000000000000000000" pitchFamily="2" charset="2"/>
              <a:buChar char="§"/>
              <a:defRPr>
                <a:solidFill>
                  <a:srgbClr val="00519F"/>
                </a:solidFill>
                <a:latin typeface="Quadon Medium"/>
              </a:defRPr>
            </a:lvl4pPr>
            <a:lvl5pPr marL="2057400" indent="-228600">
              <a:buClr>
                <a:srgbClr val="FF591A"/>
              </a:buClr>
              <a:buFont typeface="Wingdings" panose="05000000000000000000" pitchFamily="2" charset="2"/>
              <a:buChar char="§"/>
              <a:defRPr>
                <a:solidFill>
                  <a:srgbClr val="00519F"/>
                </a:solidFill>
                <a:latin typeface="Quadon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45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8925A-D2EC-48C1-8C21-FCA616F14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C61C6-B1C3-47BF-A60A-07182D71D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4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51BB29-2839-4236-B1D4-E8AC2137AF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4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CA4457-C102-4998-9F56-37558993DF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1" y="990600"/>
            <a:ext cx="11546417" cy="54864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 sz="2800" spc="-50"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sz="2600" spc="-50" baseline="0">
                <a:solidFill>
                  <a:schemeClr val="bg1"/>
                </a:solidFill>
              </a:defRPr>
            </a:lvl2pPr>
            <a:lvl3pPr marL="1005840" indent="-228600">
              <a:spcBef>
                <a:spcPts val="200"/>
              </a:spcBef>
              <a:buFont typeface="Calibri" panose="020F0502020204030204" pitchFamily="34" charset="0"/>
              <a:buChar char="◊"/>
              <a:defRPr sz="2400" spc="-50" baseline="0">
                <a:solidFill>
                  <a:schemeClr val="bg1"/>
                </a:solidFill>
              </a:defRPr>
            </a:lvl3pPr>
            <a:lvl4pPr>
              <a:defRPr sz="2400" spc="-50" baseline="0">
                <a:solidFill>
                  <a:schemeClr val="bg1"/>
                </a:solidFill>
              </a:defRPr>
            </a:lvl4pPr>
            <a:lvl5pPr>
              <a:defRPr sz="2400" spc="-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FDBBB8-87A1-4FE3-8C89-F715A090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97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51BB29-2839-4236-B1D4-E8AC2137AF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4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B5680-A32B-40A6-AB68-2705B6D9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8925A-D2EC-48C1-8C21-FCA616F14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89CC50-FB9F-4646-A378-C924DAF2776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1609" y="1905000"/>
            <a:ext cx="10990791" cy="914400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35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542000" y="6580233"/>
            <a:ext cx="3650000" cy="27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7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48933" y="6580395"/>
            <a:ext cx="731600" cy="2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</a:defRPr>
            </a:lvl1pPr>
            <a:lvl2pPr lvl="1" rtl="0">
              <a:buNone/>
              <a:defRPr b="1">
                <a:solidFill>
                  <a:schemeClr val="lt1"/>
                </a:solidFill>
              </a:defRPr>
            </a:lvl2pPr>
            <a:lvl3pPr lvl="2" rtl="0">
              <a:buNone/>
              <a:defRPr b="1">
                <a:solidFill>
                  <a:schemeClr val="lt1"/>
                </a:solidFill>
              </a:defRPr>
            </a:lvl3pPr>
            <a:lvl4pPr lvl="3" rtl="0">
              <a:buNone/>
              <a:defRPr b="1">
                <a:solidFill>
                  <a:schemeClr val="lt1"/>
                </a:solidFill>
              </a:defRPr>
            </a:lvl4pPr>
            <a:lvl5pPr lvl="4" rtl="0">
              <a:buNone/>
              <a:defRPr b="1">
                <a:solidFill>
                  <a:schemeClr val="lt1"/>
                </a:solidFill>
              </a:defRPr>
            </a:lvl5pPr>
            <a:lvl6pPr lvl="5" rtl="0">
              <a:buNone/>
              <a:defRPr b="1">
                <a:solidFill>
                  <a:schemeClr val="lt1"/>
                </a:solidFill>
              </a:defRPr>
            </a:lvl6pPr>
            <a:lvl7pPr lvl="6" rtl="0">
              <a:buNone/>
              <a:defRPr b="1">
                <a:solidFill>
                  <a:schemeClr val="lt1"/>
                </a:solidFill>
              </a:defRPr>
            </a:lvl7pPr>
            <a:lvl8pPr lvl="7" rtl="0">
              <a:buNone/>
              <a:defRPr b="1">
                <a:solidFill>
                  <a:schemeClr val="lt1"/>
                </a:solidFill>
              </a:defRPr>
            </a:lvl8pPr>
            <a:lvl9pPr lvl="8" rtl="0">
              <a:buNone/>
              <a:defRPr b="1"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" name="Google Shape;27;p4"/>
          <p:cNvSpPr/>
          <p:nvPr/>
        </p:nvSpPr>
        <p:spPr>
          <a:xfrm>
            <a:off x="3650200" y="6580233"/>
            <a:ext cx="4891600" cy="27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33" b="1">
                <a:solidFill>
                  <a:schemeClr val="lt1"/>
                </a:solidFill>
              </a:rPr>
              <a:t>PhD Dissertation Defense</a:t>
            </a:r>
            <a:endParaRPr sz="1333" b="1">
              <a:solidFill>
                <a:schemeClr val="lt1"/>
              </a:solidFill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39511"/>
          <a:stretch/>
        </p:blipFill>
        <p:spPr>
          <a:xfrm>
            <a:off x="9119022" y="14432"/>
            <a:ext cx="3043167" cy="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>
            <a:off x="0" y="6580233"/>
            <a:ext cx="3650000" cy="27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lt1"/>
                </a:solidFill>
              </a:rPr>
              <a:t>Joseph Melville</a:t>
            </a:r>
            <a:endParaRPr sz="1333" b="1">
              <a:solidFill>
                <a:schemeClr val="lt1"/>
              </a:solidFill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-24567" y="6580400"/>
            <a:ext cx="1224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-43000" y="417200"/>
            <a:ext cx="1227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203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6612" y="127001"/>
            <a:ext cx="11805389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20E2946-53F6-4F4C-BFE7-B39B02258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612" y="996866"/>
            <a:ext cx="9866312" cy="4314967"/>
          </a:xfrm>
          <a:prstGeom prst="rect">
            <a:avLst/>
          </a:prstGeom>
        </p:spPr>
        <p:txBody>
          <a:bodyPr/>
          <a:lstStyle>
            <a:lvl1pPr>
              <a:spcAft>
                <a:spcPts val="900"/>
              </a:spcAft>
              <a:defRPr/>
            </a:lvl1pPr>
            <a:lvl2pPr>
              <a:spcAft>
                <a:spcPts val="900"/>
              </a:spcAft>
              <a:defRPr/>
            </a:lvl2pPr>
            <a:lvl3pPr>
              <a:spcAft>
                <a:spcPts val="900"/>
              </a:spcAft>
              <a:defRPr/>
            </a:lvl3pPr>
            <a:lvl4pPr>
              <a:spcAft>
                <a:spcPts val="900"/>
              </a:spcAft>
              <a:defRPr/>
            </a:lvl4pPr>
            <a:lvl5pPr>
              <a:spcAft>
                <a:spcPts val="9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281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159" y="3445126"/>
            <a:ext cx="4876800" cy="3024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Cambria"/>
                <a:cs typeface="Cambria"/>
              </a:defRPr>
            </a:lvl1pPr>
            <a:lvl2pPr>
              <a:defRPr sz="1800">
                <a:latin typeface="Cambria"/>
                <a:cs typeface="Cambria"/>
              </a:defRPr>
            </a:lvl2pPr>
            <a:lvl3pPr>
              <a:defRPr sz="1800">
                <a:latin typeface="Cambria"/>
                <a:cs typeface="Cambria"/>
              </a:defRPr>
            </a:lvl3pPr>
            <a:lvl4pPr>
              <a:defRPr sz="1800">
                <a:latin typeface="Cambria"/>
                <a:cs typeface="Cambria"/>
              </a:defRPr>
            </a:lvl4pPr>
            <a:lvl5pPr>
              <a:defRPr sz="1800">
                <a:latin typeface="Cambria"/>
                <a:cs typeface="Cambri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275" y="3445126"/>
            <a:ext cx="4876800" cy="30243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 i="0">
                <a:latin typeface="Cambria"/>
                <a:cs typeface="Cambria"/>
              </a:defRPr>
            </a:lvl1pPr>
            <a:lvl2pPr>
              <a:defRPr sz="1800">
                <a:latin typeface="Cambria"/>
                <a:cs typeface="Cambria"/>
              </a:defRPr>
            </a:lvl2pPr>
            <a:lvl3pPr>
              <a:defRPr sz="1800">
                <a:latin typeface="Cambria"/>
                <a:cs typeface="Cambria"/>
              </a:defRPr>
            </a:lvl3pPr>
            <a:lvl4pPr>
              <a:defRPr sz="1800">
                <a:latin typeface="Cambria"/>
                <a:cs typeface="Cambria"/>
              </a:defRPr>
            </a:lvl4pPr>
            <a:lvl5pPr>
              <a:defRPr sz="1800">
                <a:latin typeface="Cambria"/>
                <a:cs typeface="Cambri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159" y="3068609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275" y="3068609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37159" y="2000387"/>
            <a:ext cx="10075332" cy="7747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j-ea"/>
                <a:cs typeface="Arial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37159" y="1191805"/>
            <a:ext cx="10075333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91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7E67A28-2FE5-4053-A5A4-917C29FF1A5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8675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4EA5874-AC89-4FC6-856F-D4D03BA04B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0" y="6609944"/>
            <a:ext cx="6096000" cy="248056"/>
          </a:xfrm>
          <a:prstGeom prst="rect">
            <a:avLst/>
          </a:prstGeom>
          <a:gradFill flip="none" rotWithShape="1">
            <a:gsLst>
              <a:gs pos="0">
                <a:srgbClr val="32587A"/>
              </a:gs>
              <a:gs pos="33000">
                <a:srgbClr val="4A82B4"/>
              </a:gs>
              <a:gs pos="100000">
                <a:srgbClr val="6C9AC3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 Project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990600"/>
            <a:ext cx="11546417" cy="549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43218" y="6609944"/>
            <a:ext cx="747183" cy="24805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B1C4FBB0-EB23-4FC5-946B-A18A2E59EF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2"/>
          <p:cNvSpPr txBox="1">
            <a:spLocks/>
          </p:cNvSpPr>
          <p:nvPr userDrawn="1"/>
        </p:nvSpPr>
        <p:spPr>
          <a:xfrm>
            <a:off x="0" y="6609944"/>
            <a:ext cx="6096000" cy="24805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b="1" dirty="0">
                <a:latin typeface="+mn-lt"/>
                <a:ea typeface="CMU Bright" panose="02000603000000000000" pitchFamily="2" charset="0"/>
                <a:cs typeface="CMU Bright" panose="02000603000000000000" pitchFamily="2" charset="0"/>
              </a:rPr>
              <a:t>Graph Theory and Applications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8956" y="171450"/>
            <a:ext cx="11542261" cy="55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40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4" r:id="rId2"/>
    <p:sldLayoutId id="2147483713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31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spc="-150" baseline="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0" indent="-274320" algn="l" rtl="0" eaLnBrk="1" fontAlgn="base" hangingPunct="1">
        <a:spcBef>
          <a:spcPts val="1800"/>
        </a:spcBef>
        <a:spcAft>
          <a:spcPct val="0"/>
        </a:spcAft>
        <a:buClr>
          <a:srgbClr val="FA4616"/>
        </a:buClr>
        <a:buSzPct val="75000"/>
        <a:buFont typeface="Wingdings" pitchFamily="2" charset="2"/>
        <a:buChar char=""/>
        <a:defRPr sz="2800" b="1" spc="-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85750" algn="l" rtl="0" eaLnBrk="1" fontAlgn="base" hangingPunct="1">
        <a:spcBef>
          <a:spcPts val="300"/>
        </a:spcBef>
        <a:spcAft>
          <a:spcPts val="600"/>
        </a:spcAft>
        <a:buClr>
          <a:srgbClr val="FA4616"/>
        </a:buClr>
        <a:buFont typeface="Wingdings" pitchFamily="2" charset="2"/>
        <a:buChar char="§"/>
        <a:defRPr sz="2600" spc="-50" baseline="0">
          <a:solidFill>
            <a:schemeClr val="tx1"/>
          </a:solidFill>
          <a:latin typeface="+mn-lt"/>
        </a:defRPr>
      </a:lvl2pPr>
      <a:lvl3pPr marL="1005840" indent="-228600" algn="l" rtl="0" eaLnBrk="1" fontAlgn="base" hangingPunct="1">
        <a:spcBef>
          <a:spcPts val="200"/>
        </a:spcBef>
        <a:spcAft>
          <a:spcPct val="0"/>
        </a:spcAft>
        <a:buClr>
          <a:srgbClr val="FA4616"/>
        </a:buClr>
        <a:buSzPct val="75000"/>
        <a:buFont typeface="Calibri" panose="020F0502020204030204" pitchFamily="34" charset="0"/>
        <a:buChar char="◊"/>
        <a:defRPr sz="2400" spc="-50" baseline="0">
          <a:solidFill>
            <a:schemeClr val="tx1"/>
          </a:solidFill>
          <a:latin typeface="+mn-lt"/>
        </a:defRPr>
      </a:lvl3pPr>
      <a:lvl4pPr marL="1371600" indent="-228600" algn="l" rtl="0" eaLnBrk="1" fontAlgn="base" hangingPunct="1">
        <a:spcBef>
          <a:spcPts val="600"/>
        </a:spcBef>
        <a:spcAft>
          <a:spcPct val="0"/>
        </a:spcAft>
        <a:buClr>
          <a:srgbClr val="FA4616"/>
        </a:buClr>
        <a:buFont typeface="Arial" pitchFamily="34" charset="0"/>
        <a:buChar char="•"/>
        <a:defRPr sz="2400" spc="-50" baseline="0">
          <a:solidFill>
            <a:schemeClr val="tx1"/>
          </a:solidFill>
          <a:latin typeface="+mn-lt"/>
        </a:defRPr>
      </a:lvl4pPr>
      <a:lvl5pPr marL="1920240" indent="-228600" algn="l" rtl="0" eaLnBrk="1" fontAlgn="base" hangingPunct="1">
        <a:spcBef>
          <a:spcPts val="600"/>
        </a:spcBef>
        <a:spcAft>
          <a:spcPct val="0"/>
        </a:spcAft>
        <a:buClr>
          <a:srgbClr val="FA4616"/>
        </a:buClr>
        <a:buFont typeface="Arial" pitchFamily="34" charset="0"/>
        <a:buChar char="•"/>
        <a:defRPr sz="2400" i="1" spc="-50" baseline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.org/content/dam/rand/pubs/reports/2007/R375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eeexplore.ieee.org/document/937505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eeexplore.ieee.org/document/937505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eeexplore.ieee.org/document/937505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ieeexplore.ieee.org/document/937505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and.org/content/dam/rand/pubs/reports/2007/R375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98540-4D81-2C22-43F2-5A742ABD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7810392-68AA-7BF5-4295-0202673D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30" y="1219200"/>
            <a:ext cx="11114479" cy="1632314"/>
          </a:xfrm>
        </p:spPr>
        <p:txBody>
          <a:bodyPr/>
          <a:lstStyle/>
          <a:p>
            <a:r>
              <a:rPr lang="en-US" sz="4000" dirty="0"/>
              <a:t>Graph Theory Application in Computer Vision</a:t>
            </a:r>
            <a:br>
              <a:rPr lang="en-US" sz="4000" dirty="0"/>
            </a:br>
            <a:r>
              <a:rPr lang="en-US" sz="4000" dirty="0"/>
              <a:t>“Image Segmentation using Graph Cut”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3700B8-EA35-9719-CBB4-DB3D150F7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4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7B9F-0C5F-91E9-9000-D7C14E0E5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C1497-7664-9351-6CE1-306D2EC52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5E429B-7954-F258-30EB-A660D388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EC5D0-1C43-C8D5-3CC5-F6A4D2D5B94D}"/>
              </a:ext>
            </a:extLst>
          </p:cNvPr>
          <p:cNvSpPr txBox="1"/>
          <p:nvPr/>
        </p:nvSpPr>
        <p:spPr>
          <a:xfrm>
            <a:off x="0" y="634122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n-lt"/>
                <a:hlinkClick r:id="rId2"/>
              </a:rPr>
              <a:t>Ford-Fulkerson Algorithm</a:t>
            </a:r>
            <a:endParaRPr lang="en-US" sz="1200" b="1" dirty="0">
              <a:latin typeface="+mn-lt"/>
            </a:endParaRP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98EB6FF9-D8CF-9FE4-1AAA-906767A35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can we find the min-cut path automatically?</a:t>
            </a:r>
          </a:p>
          <a:p>
            <a:pPr indent="0">
              <a:buNone/>
            </a:pPr>
            <a:r>
              <a:rPr lang="en-US" dirty="0">
                <a:sym typeface="Wingdings" panose="05000000000000000000" pitchFamily="2" charset="2"/>
              </a:rPr>
              <a:t> Ford-Fulkerson Algorithm</a:t>
            </a:r>
            <a:endParaRPr lang="en-US" dirty="0"/>
          </a:p>
          <a:p>
            <a:r>
              <a:rPr lang="en-US" dirty="0"/>
              <a:t>Apply the concept of </a:t>
            </a:r>
            <a:r>
              <a:rPr lang="en-US" dirty="0">
                <a:solidFill>
                  <a:srgbClr val="FF0000"/>
                </a:solidFill>
              </a:rPr>
              <a:t>“augmenting path” </a:t>
            </a:r>
            <a:r>
              <a:rPr lang="en-US" dirty="0"/>
              <a:t>based on the </a:t>
            </a:r>
            <a:r>
              <a:rPr lang="en-US" dirty="0">
                <a:solidFill>
                  <a:srgbClr val="FF0000"/>
                </a:solidFill>
              </a:rPr>
              <a:t>residual graph</a:t>
            </a:r>
          </a:p>
          <a:p>
            <a:r>
              <a:rPr lang="en-US" dirty="0"/>
              <a:t>Code Application</a:t>
            </a:r>
          </a:p>
          <a:p>
            <a:pPr indent="0" algn="ctr">
              <a:buNone/>
            </a:pPr>
            <a:r>
              <a:rPr lang="en-US" sz="2800" dirty="0"/>
              <a:t>	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90100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0EE931-043E-41A9-BD4F-2F2E59EC4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66BA8-0EB0-4FAA-A162-FF3B3D0D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30EFE-7F35-4DC3-A94F-067F302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C0A5-1F1B-506C-FA06-F2ABA8DCD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EA592-7A42-C45D-4C77-C45A44244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3CF0C-5B87-FB17-F445-73A4AA7AFC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1" y="990600"/>
            <a:ext cx="11887199" cy="5486400"/>
          </a:xfrm>
        </p:spPr>
        <p:txBody>
          <a:bodyPr/>
          <a:lstStyle/>
          <a:p>
            <a:r>
              <a:rPr lang="en-US" dirty="0"/>
              <a:t>Image as a Graph</a:t>
            </a:r>
          </a:p>
          <a:p>
            <a:pPr lvl="1"/>
            <a:r>
              <a:rPr lang="en-US" dirty="0"/>
              <a:t>Graph-based representation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Graph Cuts</a:t>
            </a:r>
          </a:p>
          <a:p>
            <a:pPr lvl="1"/>
            <a:r>
              <a:rPr lang="en-US" dirty="0"/>
              <a:t>Min-cut/Max-flow Algorithm </a:t>
            </a:r>
            <a:r>
              <a:rPr lang="en-US" dirty="0">
                <a:sym typeface="Wingdings" panose="05000000000000000000" pitchFamily="2" charset="2"/>
              </a:rPr>
              <a:t> Nonlinear optimization problem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Ford-Fulkerson Algorithm </a:t>
            </a:r>
          </a:p>
          <a:p>
            <a:pPr lvl="1"/>
            <a:r>
              <a:rPr lang="en-US"/>
              <a:t>User </a:t>
            </a:r>
            <a:r>
              <a:rPr lang="en-US" dirty="0"/>
              <a:t>Interactive example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1A066-7A63-42A9-A21D-4AF379F9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004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61EA8-23D1-029E-10E9-F7424C78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6F996-CEAC-C895-F6B8-9F898D6AC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94758F-8A2A-4C30-FBED-EE8B7D42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as a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2FB3D-CAD2-75A4-C372-E084ABCB81D7}"/>
              </a:ext>
            </a:extLst>
          </p:cNvPr>
          <p:cNvSpPr txBox="1"/>
          <p:nvPr/>
        </p:nvSpPr>
        <p:spPr>
          <a:xfrm>
            <a:off x="0" y="634122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n-lt"/>
                <a:hlinkClick r:id="rId2"/>
              </a:rPr>
              <a:t>Interactive Graph Cuts for Optimal Boundary</a:t>
            </a:r>
            <a:endParaRPr lang="en-US" sz="1200" b="1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88455-57DE-597E-7450-67AD5FF94FDC}"/>
              </a:ext>
            </a:extLst>
          </p:cNvPr>
          <p:cNvSpPr/>
          <p:nvPr/>
        </p:nvSpPr>
        <p:spPr>
          <a:xfrm>
            <a:off x="142873" y="3071487"/>
            <a:ext cx="54864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291E8-D0D2-5794-DA75-C62E4C48065F}"/>
              </a:ext>
            </a:extLst>
          </p:cNvPr>
          <p:cNvSpPr/>
          <p:nvPr/>
        </p:nvSpPr>
        <p:spPr>
          <a:xfrm>
            <a:off x="708660" y="3069002"/>
            <a:ext cx="54864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2DEB9-72F1-B147-5BA9-EFC4238A3598}"/>
              </a:ext>
            </a:extLst>
          </p:cNvPr>
          <p:cNvSpPr/>
          <p:nvPr/>
        </p:nvSpPr>
        <p:spPr>
          <a:xfrm>
            <a:off x="1274059" y="3069002"/>
            <a:ext cx="54864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7A4A8-33DD-858A-8E5C-13E8DDF130E7}"/>
              </a:ext>
            </a:extLst>
          </p:cNvPr>
          <p:cNvSpPr/>
          <p:nvPr/>
        </p:nvSpPr>
        <p:spPr>
          <a:xfrm>
            <a:off x="142873" y="3626683"/>
            <a:ext cx="54864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F6AC-DEA5-3E13-9D1A-977FF804EB4D}"/>
              </a:ext>
            </a:extLst>
          </p:cNvPr>
          <p:cNvSpPr/>
          <p:nvPr/>
        </p:nvSpPr>
        <p:spPr>
          <a:xfrm>
            <a:off x="708660" y="3623068"/>
            <a:ext cx="54864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F7F6F2-6495-93D6-07F8-8A9BE0430D62}"/>
              </a:ext>
            </a:extLst>
          </p:cNvPr>
          <p:cNvSpPr/>
          <p:nvPr/>
        </p:nvSpPr>
        <p:spPr>
          <a:xfrm>
            <a:off x="1274059" y="3621719"/>
            <a:ext cx="54864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940A9F-7A50-5B41-A917-BC962E2D8D27}"/>
              </a:ext>
            </a:extLst>
          </p:cNvPr>
          <p:cNvSpPr/>
          <p:nvPr/>
        </p:nvSpPr>
        <p:spPr>
          <a:xfrm>
            <a:off x="142873" y="4181879"/>
            <a:ext cx="54864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C1345D-85BB-5EE5-3BC6-F647D20AF7EA}"/>
              </a:ext>
            </a:extLst>
          </p:cNvPr>
          <p:cNvSpPr/>
          <p:nvPr/>
        </p:nvSpPr>
        <p:spPr>
          <a:xfrm>
            <a:off x="708660" y="4177134"/>
            <a:ext cx="54864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ECF13F-1B38-1D48-11A0-85C8D935BEB3}"/>
              </a:ext>
            </a:extLst>
          </p:cNvPr>
          <p:cNvSpPr/>
          <p:nvPr/>
        </p:nvSpPr>
        <p:spPr>
          <a:xfrm>
            <a:off x="1274059" y="4177134"/>
            <a:ext cx="548640" cy="548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DE0818-0749-4D63-3106-C361A0800B0B}"/>
              </a:ext>
            </a:extLst>
          </p:cNvPr>
          <p:cNvSpPr/>
          <p:nvPr/>
        </p:nvSpPr>
        <p:spPr>
          <a:xfrm>
            <a:off x="3771404" y="32061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60835D-A26B-B7B1-6325-8F54FF998772}"/>
              </a:ext>
            </a:extLst>
          </p:cNvPr>
          <p:cNvSpPr/>
          <p:nvPr/>
        </p:nvSpPr>
        <p:spPr>
          <a:xfrm>
            <a:off x="4358912" y="32061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EF5CDB-84D4-7210-F5D3-C43834F133A9}"/>
              </a:ext>
            </a:extLst>
          </p:cNvPr>
          <p:cNvSpPr/>
          <p:nvPr/>
        </p:nvSpPr>
        <p:spPr>
          <a:xfrm>
            <a:off x="4946420" y="32061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4CA510-5964-589F-04B8-AD3EA62120F6}"/>
              </a:ext>
            </a:extLst>
          </p:cNvPr>
          <p:cNvSpPr/>
          <p:nvPr/>
        </p:nvSpPr>
        <p:spPr>
          <a:xfrm>
            <a:off x="3771404" y="373972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FA0B35-9A4F-5CB2-57BA-B89FC2056199}"/>
              </a:ext>
            </a:extLst>
          </p:cNvPr>
          <p:cNvSpPr/>
          <p:nvPr/>
        </p:nvSpPr>
        <p:spPr>
          <a:xfrm>
            <a:off x="4358912" y="373972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F2E59-FC47-04C8-5943-8E98C3EF0EE1}"/>
              </a:ext>
            </a:extLst>
          </p:cNvPr>
          <p:cNvSpPr/>
          <p:nvPr/>
        </p:nvSpPr>
        <p:spPr>
          <a:xfrm>
            <a:off x="4946420" y="373972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921F38C-072F-E9EC-60CA-0461C04E1AD0}"/>
              </a:ext>
            </a:extLst>
          </p:cNvPr>
          <p:cNvSpPr/>
          <p:nvPr/>
        </p:nvSpPr>
        <p:spPr>
          <a:xfrm>
            <a:off x="3771404" y="4273293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2D131B-0E60-BAB1-A44B-C47BE34FBC2A}"/>
              </a:ext>
            </a:extLst>
          </p:cNvPr>
          <p:cNvSpPr/>
          <p:nvPr/>
        </p:nvSpPr>
        <p:spPr>
          <a:xfrm>
            <a:off x="4358912" y="4273293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57AB36-A4C9-A81C-17AF-3E9956C3BB63}"/>
              </a:ext>
            </a:extLst>
          </p:cNvPr>
          <p:cNvSpPr/>
          <p:nvPr/>
        </p:nvSpPr>
        <p:spPr>
          <a:xfrm>
            <a:off x="4946420" y="4273293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4450C4-A795-4024-4643-3D82AFCAD738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3908564" y="3480482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13351-7CE8-D4E0-233F-F7C775BAF9F9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3908564" y="4014048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C8499C-971B-3BF6-4710-248F5B424883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4045724" y="4410453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F2EED0-0419-426D-35B8-3285E6716FA8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4633232" y="4410453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239664-E0FB-1D54-AA0B-DB8EA1EA8356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4633232" y="3876888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D269B6-5F27-2FEA-7780-5D7210A38C9E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4045724" y="3876888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4C94D9-37BA-67B5-1D69-634FD0A0720E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>
          <a:xfrm flipH="1">
            <a:off x="4633232" y="3343322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D2BA12-3CC6-8084-56C7-A4486EA4D8F8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045724" y="3343322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475C46-B661-80BD-6E7A-8ADD16DAE55E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5083580" y="3480482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20B8C8-0904-9A46-BADF-74BB7A06C3E3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5083580" y="4014048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EE919C-FB2F-6525-903F-C0BF529332AB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4496072" y="4014048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976812-7137-1445-DB0F-B8072D0042BC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4496072" y="3480482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81F580D-3DB5-D4FA-A542-A0F861563104}"/>
              </a:ext>
            </a:extLst>
          </p:cNvPr>
          <p:cNvSpPr/>
          <p:nvPr/>
        </p:nvSpPr>
        <p:spPr>
          <a:xfrm>
            <a:off x="7019873" y="320729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F5E8DB7-C586-7B5B-594A-52617E4B5D46}"/>
              </a:ext>
            </a:extLst>
          </p:cNvPr>
          <p:cNvSpPr/>
          <p:nvPr/>
        </p:nvSpPr>
        <p:spPr>
          <a:xfrm>
            <a:off x="7607381" y="320729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9A4ACDE-0AF6-33E6-2ED9-732E05ED893E}"/>
              </a:ext>
            </a:extLst>
          </p:cNvPr>
          <p:cNvSpPr/>
          <p:nvPr/>
        </p:nvSpPr>
        <p:spPr>
          <a:xfrm>
            <a:off x="8194889" y="320729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A43E118-B5DB-CDEB-3D9D-1683E07DBAF0}"/>
              </a:ext>
            </a:extLst>
          </p:cNvPr>
          <p:cNvSpPr/>
          <p:nvPr/>
        </p:nvSpPr>
        <p:spPr>
          <a:xfrm>
            <a:off x="7019873" y="3740864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97BCA8-3F99-E73F-F90F-1EAC2513B816}"/>
              </a:ext>
            </a:extLst>
          </p:cNvPr>
          <p:cNvSpPr/>
          <p:nvPr/>
        </p:nvSpPr>
        <p:spPr>
          <a:xfrm>
            <a:off x="7607381" y="3740864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920A723-CEF1-F370-ED66-AFC50BA523F9}"/>
              </a:ext>
            </a:extLst>
          </p:cNvPr>
          <p:cNvSpPr/>
          <p:nvPr/>
        </p:nvSpPr>
        <p:spPr>
          <a:xfrm>
            <a:off x="8194889" y="3740864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E6C878-9141-7005-CF37-99A312144FF0}"/>
              </a:ext>
            </a:extLst>
          </p:cNvPr>
          <p:cNvSpPr/>
          <p:nvPr/>
        </p:nvSpPr>
        <p:spPr>
          <a:xfrm>
            <a:off x="7019873" y="427442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339932-E140-6220-6EC6-2BCB9F53A30A}"/>
              </a:ext>
            </a:extLst>
          </p:cNvPr>
          <p:cNvSpPr/>
          <p:nvPr/>
        </p:nvSpPr>
        <p:spPr>
          <a:xfrm>
            <a:off x="7607381" y="427442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4ADE4B-0718-984C-B768-FCF2E18A4283}"/>
              </a:ext>
            </a:extLst>
          </p:cNvPr>
          <p:cNvSpPr/>
          <p:nvPr/>
        </p:nvSpPr>
        <p:spPr>
          <a:xfrm>
            <a:off x="8194889" y="4274429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DB5F16-66C7-5BD7-90A7-896C0A43666E}"/>
              </a:ext>
            </a:extLst>
          </p:cNvPr>
          <p:cNvCxnSpPr>
            <a:stCxn id="67" idx="4"/>
            <a:endCxn id="70" idx="0"/>
          </p:cNvCxnSpPr>
          <p:nvPr/>
        </p:nvCxnSpPr>
        <p:spPr>
          <a:xfrm>
            <a:off x="7157033" y="3481618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AD717F-9D81-4264-F883-5C5B0CB85A7B}"/>
              </a:ext>
            </a:extLst>
          </p:cNvPr>
          <p:cNvCxnSpPr>
            <a:cxnSpLocks/>
            <a:stCxn id="70" idx="4"/>
            <a:endCxn id="73" idx="0"/>
          </p:cNvCxnSpPr>
          <p:nvPr/>
        </p:nvCxnSpPr>
        <p:spPr>
          <a:xfrm>
            <a:off x="7157033" y="4015184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DB0C3E-E6BB-5FCD-7122-77100304ED9D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7294193" y="4411589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525DDBA-3D63-B437-202E-DC107A4A1E9A}"/>
              </a:ext>
            </a:extLst>
          </p:cNvPr>
          <p:cNvCxnSpPr>
            <a:cxnSpLocks/>
            <a:stCxn id="75" idx="2"/>
            <a:endCxn id="74" idx="6"/>
          </p:cNvCxnSpPr>
          <p:nvPr/>
        </p:nvCxnSpPr>
        <p:spPr>
          <a:xfrm flipH="1">
            <a:off x="7881701" y="4411589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CF3338-AF1D-285B-B637-EB784296755D}"/>
              </a:ext>
            </a:extLst>
          </p:cNvPr>
          <p:cNvCxnSpPr>
            <a:cxnSpLocks/>
            <a:stCxn id="72" idx="2"/>
            <a:endCxn id="71" idx="6"/>
          </p:cNvCxnSpPr>
          <p:nvPr/>
        </p:nvCxnSpPr>
        <p:spPr>
          <a:xfrm flipH="1">
            <a:off x="7881701" y="3878024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E36B0A-B72C-6C43-5D7A-4C6CB8E7185F}"/>
              </a:ext>
            </a:extLst>
          </p:cNvPr>
          <p:cNvCxnSpPr>
            <a:cxnSpLocks/>
            <a:stCxn id="71" idx="2"/>
            <a:endCxn id="70" idx="6"/>
          </p:cNvCxnSpPr>
          <p:nvPr/>
        </p:nvCxnSpPr>
        <p:spPr>
          <a:xfrm flipH="1">
            <a:off x="7294193" y="3878024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EFD772-359B-41F7-3613-6972A96CC83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>
            <a:off x="7881701" y="3344458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AD8D4AC-61BD-E3F2-28D0-0B6C75B31BEE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294193" y="3344458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55FBDF6-0712-150D-2C47-FD9007A54609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>
            <a:off x="8332049" y="3481618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910BB5-BE9D-38E5-B309-7A98A98627F3}"/>
              </a:ext>
            </a:extLst>
          </p:cNvPr>
          <p:cNvCxnSpPr>
            <a:cxnSpLocks/>
            <a:stCxn id="72" idx="4"/>
            <a:endCxn id="75" idx="0"/>
          </p:cNvCxnSpPr>
          <p:nvPr/>
        </p:nvCxnSpPr>
        <p:spPr>
          <a:xfrm>
            <a:off x="8332049" y="4015184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DF26D39-CCAC-5926-FA27-15B8197B1A7C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7744541" y="4015184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2D630D4-C692-75F3-2B8E-B8149DEE3BDE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>
            <a:off x="7744541" y="3481618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88">
                <a:extLst>
                  <a:ext uri="{FF2B5EF4-FFF2-40B4-BE49-F238E27FC236}">
                    <a16:creationId xmlns:a16="http://schemas.microsoft.com/office/drawing/2014/main" id="{98EE3995-62D9-E1AD-7D81-EB4AC41B45A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Graph-based representation</a:t>
                </a:r>
              </a:p>
              <a:p>
                <a:pPr lvl="1"/>
                <a:r>
                  <a:rPr lang="en-US" dirty="0"/>
                  <a:t>Two main components: Node &amp; Edge</a:t>
                </a:r>
              </a:p>
              <a:p>
                <a:pPr lvl="1"/>
                <a:r>
                  <a:rPr lang="en-US" dirty="0"/>
                  <a:t>Formation: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𝐸𝑑𝑔𝑒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 Placeholder 88">
                <a:extLst>
                  <a:ext uri="{FF2B5EF4-FFF2-40B4-BE49-F238E27FC236}">
                    <a16:creationId xmlns:a16="http://schemas.microsoft.com/office/drawing/2014/main" id="{98EE3995-62D9-E1AD-7D81-EB4AC41B4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2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row: Right 89">
            <a:extLst>
              <a:ext uri="{FF2B5EF4-FFF2-40B4-BE49-F238E27FC236}">
                <a16:creationId xmlns:a16="http://schemas.microsoft.com/office/drawing/2014/main" id="{A54B38E8-A905-0818-6DCB-4C952A8273B5}"/>
              </a:ext>
            </a:extLst>
          </p:cNvPr>
          <p:cNvSpPr/>
          <p:nvPr/>
        </p:nvSpPr>
        <p:spPr>
          <a:xfrm>
            <a:off x="2470194" y="3255121"/>
            <a:ext cx="568699" cy="11385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8AE0C3B-4CCA-0804-8A21-D7A9F81C2ACD}"/>
              </a:ext>
            </a:extLst>
          </p:cNvPr>
          <p:cNvSpPr/>
          <p:nvPr/>
        </p:nvSpPr>
        <p:spPr>
          <a:xfrm>
            <a:off x="5818368" y="3288675"/>
            <a:ext cx="568699" cy="11385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1EA1BC-1A8D-A6B5-4014-566C97BAE659}"/>
              </a:ext>
            </a:extLst>
          </p:cNvPr>
          <p:cNvCxnSpPr/>
          <p:nvPr/>
        </p:nvCxnSpPr>
        <p:spPr>
          <a:xfrm flipV="1">
            <a:off x="7450787" y="4144806"/>
            <a:ext cx="0" cy="582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B06CC36-0589-54D1-D0E8-3E2FA940FEDA}"/>
              </a:ext>
            </a:extLst>
          </p:cNvPr>
          <p:cNvCxnSpPr>
            <a:cxnSpLocks/>
          </p:cNvCxnSpPr>
          <p:nvPr/>
        </p:nvCxnSpPr>
        <p:spPr>
          <a:xfrm flipH="1">
            <a:off x="7431353" y="4144806"/>
            <a:ext cx="6069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8340179-2378-F5D4-BF01-073E6F184025}"/>
              </a:ext>
            </a:extLst>
          </p:cNvPr>
          <p:cNvCxnSpPr>
            <a:cxnSpLocks/>
          </p:cNvCxnSpPr>
          <p:nvPr/>
        </p:nvCxnSpPr>
        <p:spPr>
          <a:xfrm>
            <a:off x="8024384" y="3201536"/>
            <a:ext cx="5525" cy="960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9ADDBF0-8408-864E-7A93-D0768E497ACB}"/>
              </a:ext>
            </a:extLst>
          </p:cNvPr>
          <p:cNvSpPr txBox="1"/>
          <p:nvPr/>
        </p:nvSpPr>
        <p:spPr>
          <a:xfrm>
            <a:off x="-7620" y="4741455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Image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562EFE-1B83-7481-7842-D1765F3DA318}"/>
              </a:ext>
            </a:extLst>
          </p:cNvPr>
          <p:cNvSpPr txBox="1"/>
          <p:nvPr/>
        </p:nvSpPr>
        <p:spPr>
          <a:xfrm>
            <a:off x="6802908" y="4742591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Segmentation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78BCEF-16EE-F52A-156E-E65DD75CD255}"/>
              </a:ext>
            </a:extLst>
          </p:cNvPr>
          <p:cNvSpPr txBox="1"/>
          <p:nvPr/>
        </p:nvSpPr>
        <p:spPr>
          <a:xfrm>
            <a:off x="3527854" y="4741455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Graph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FAE267-F857-63D1-9B24-67D38BFE5700}"/>
              </a:ext>
            </a:extLst>
          </p:cNvPr>
          <p:cNvSpPr/>
          <p:nvPr/>
        </p:nvSpPr>
        <p:spPr>
          <a:xfrm>
            <a:off x="10359487" y="3071487"/>
            <a:ext cx="548640" cy="548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101E7EC-1859-7900-477D-C51C0ECDA9F3}"/>
              </a:ext>
            </a:extLst>
          </p:cNvPr>
          <p:cNvSpPr/>
          <p:nvPr/>
        </p:nvSpPr>
        <p:spPr>
          <a:xfrm>
            <a:off x="10925274" y="3069002"/>
            <a:ext cx="548640" cy="548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5C0DF19F-72BB-0A73-AA83-67B6D268F6B0}"/>
              </a:ext>
            </a:extLst>
          </p:cNvPr>
          <p:cNvSpPr/>
          <p:nvPr/>
        </p:nvSpPr>
        <p:spPr>
          <a:xfrm>
            <a:off x="11490673" y="3069002"/>
            <a:ext cx="54864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D794B2F-EAA5-F772-A251-F1202C6A4FBE}"/>
              </a:ext>
            </a:extLst>
          </p:cNvPr>
          <p:cNvSpPr/>
          <p:nvPr/>
        </p:nvSpPr>
        <p:spPr>
          <a:xfrm>
            <a:off x="10359487" y="3626683"/>
            <a:ext cx="548640" cy="548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0CBC513-A9F0-1B8E-0082-669D83F45F7B}"/>
              </a:ext>
            </a:extLst>
          </p:cNvPr>
          <p:cNvSpPr/>
          <p:nvPr/>
        </p:nvSpPr>
        <p:spPr>
          <a:xfrm>
            <a:off x="10925274" y="3623068"/>
            <a:ext cx="548640" cy="548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0084FB9-DCC9-6397-E7D9-20E19EAD4D87}"/>
              </a:ext>
            </a:extLst>
          </p:cNvPr>
          <p:cNvSpPr/>
          <p:nvPr/>
        </p:nvSpPr>
        <p:spPr>
          <a:xfrm>
            <a:off x="11490673" y="3621719"/>
            <a:ext cx="54864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69E645BF-ADD2-BAF9-35C2-9F4D14A5849B}"/>
              </a:ext>
            </a:extLst>
          </p:cNvPr>
          <p:cNvSpPr/>
          <p:nvPr/>
        </p:nvSpPr>
        <p:spPr>
          <a:xfrm>
            <a:off x="10359487" y="4181879"/>
            <a:ext cx="548640" cy="548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3C9B2489-6279-A1A3-3F24-78258BE73C9C}"/>
              </a:ext>
            </a:extLst>
          </p:cNvPr>
          <p:cNvSpPr/>
          <p:nvPr/>
        </p:nvSpPr>
        <p:spPr>
          <a:xfrm>
            <a:off x="10925274" y="4177134"/>
            <a:ext cx="54864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CFD41A95-A5A4-E0AF-2BE5-26122DE7ECB3}"/>
              </a:ext>
            </a:extLst>
          </p:cNvPr>
          <p:cNvSpPr/>
          <p:nvPr/>
        </p:nvSpPr>
        <p:spPr>
          <a:xfrm>
            <a:off x="11490673" y="4177134"/>
            <a:ext cx="54864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2FBF95-AE0D-C795-166F-103BD0CCE623}"/>
              </a:ext>
            </a:extLst>
          </p:cNvPr>
          <p:cNvSpPr txBox="1"/>
          <p:nvPr/>
        </p:nvSpPr>
        <p:spPr>
          <a:xfrm>
            <a:off x="10208994" y="4741455"/>
            <a:ext cx="1981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Segmented</a:t>
            </a:r>
            <a:br>
              <a:rPr lang="en-US" sz="2300" dirty="0">
                <a:latin typeface="+mn-lt"/>
              </a:rPr>
            </a:br>
            <a:r>
              <a:rPr lang="en-US" sz="2300" dirty="0">
                <a:latin typeface="+mn-lt"/>
              </a:rPr>
              <a:t>Image</a:t>
            </a:r>
          </a:p>
        </p:txBody>
      </p:sp>
      <p:sp>
        <p:nvSpPr>
          <p:cNvPr id="36" name="Arrow: Right 90">
            <a:extLst>
              <a:ext uri="{FF2B5EF4-FFF2-40B4-BE49-F238E27FC236}">
                <a16:creationId xmlns:a16="http://schemas.microsoft.com/office/drawing/2014/main" id="{A8A7D803-63A5-BE22-E55A-2A24652DF2E6}"/>
              </a:ext>
            </a:extLst>
          </p:cNvPr>
          <p:cNvSpPr/>
          <p:nvPr/>
        </p:nvSpPr>
        <p:spPr>
          <a:xfrm>
            <a:off x="9203280" y="3307592"/>
            <a:ext cx="568699" cy="11385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B1829-4A7A-EE84-2B2E-258DE7786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73723B-AC9B-293C-39F6-1C156A1A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4B21EB-1ABF-36EF-F429-6091268A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as a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E3643-8620-DC92-7D61-2B47EE79B213}"/>
              </a:ext>
            </a:extLst>
          </p:cNvPr>
          <p:cNvSpPr txBox="1"/>
          <p:nvPr/>
        </p:nvSpPr>
        <p:spPr>
          <a:xfrm>
            <a:off x="0" y="634122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n-lt"/>
                <a:hlinkClick r:id="rId2"/>
              </a:rPr>
              <a:t>Interactive Graph Cuts for Optimal Boundary</a:t>
            </a:r>
            <a:endParaRPr lang="en-US" sz="1200" b="1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E7D9A-0D07-8251-1B32-A8B220341B58}"/>
              </a:ext>
            </a:extLst>
          </p:cNvPr>
          <p:cNvSpPr/>
          <p:nvPr/>
        </p:nvSpPr>
        <p:spPr>
          <a:xfrm>
            <a:off x="1895597" y="3071487"/>
            <a:ext cx="548640" cy="5486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7C7B6-D266-D0A3-C924-2A1E49F6FECF}"/>
              </a:ext>
            </a:extLst>
          </p:cNvPr>
          <p:cNvSpPr/>
          <p:nvPr/>
        </p:nvSpPr>
        <p:spPr>
          <a:xfrm>
            <a:off x="2461384" y="3069002"/>
            <a:ext cx="548640" cy="5486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D4258-D6F4-B3F7-2F58-EB75E1B8D15D}"/>
              </a:ext>
            </a:extLst>
          </p:cNvPr>
          <p:cNvSpPr/>
          <p:nvPr/>
        </p:nvSpPr>
        <p:spPr>
          <a:xfrm>
            <a:off x="3026783" y="3069002"/>
            <a:ext cx="54864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A0A01-AEDA-914B-2484-B72C2E31B97F}"/>
              </a:ext>
            </a:extLst>
          </p:cNvPr>
          <p:cNvSpPr/>
          <p:nvPr/>
        </p:nvSpPr>
        <p:spPr>
          <a:xfrm>
            <a:off x="1895597" y="3626683"/>
            <a:ext cx="548640" cy="548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940AC-36F4-4D68-43D8-4309655FBA4C}"/>
              </a:ext>
            </a:extLst>
          </p:cNvPr>
          <p:cNvSpPr/>
          <p:nvPr/>
        </p:nvSpPr>
        <p:spPr>
          <a:xfrm>
            <a:off x="2461384" y="3623068"/>
            <a:ext cx="548640" cy="54864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309BD3-6C8F-6C9B-7D33-C5ABEC3B95E6}"/>
              </a:ext>
            </a:extLst>
          </p:cNvPr>
          <p:cNvSpPr/>
          <p:nvPr/>
        </p:nvSpPr>
        <p:spPr>
          <a:xfrm>
            <a:off x="3026783" y="362171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75F1D1-C9A4-F71C-586D-C975FB9EC8B2}"/>
              </a:ext>
            </a:extLst>
          </p:cNvPr>
          <p:cNvSpPr/>
          <p:nvPr/>
        </p:nvSpPr>
        <p:spPr>
          <a:xfrm>
            <a:off x="1895597" y="4181879"/>
            <a:ext cx="548640" cy="54864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737B0-CABF-3A49-D369-2B6DD7ACCEB7}"/>
              </a:ext>
            </a:extLst>
          </p:cNvPr>
          <p:cNvSpPr/>
          <p:nvPr/>
        </p:nvSpPr>
        <p:spPr>
          <a:xfrm>
            <a:off x="2461384" y="417713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1D2676-3348-A1D4-2F11-1BA035E2A0E8}"/>
              </a:ext>
            </a:extLst>
          </p:cNvPr>
          <p:cNvSpPr/>
          <p:nvPr/>
        </p:nvSpPr>
        <p:spPr>
          <a:xfrm>
            <a:off x="3026783" y="417713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002E53-ED66-42D6-5C80-ACD591AF56A4}"/>
              </a:ext>
            </a:extLst>
          </p:cNvPr>
          <p:cNvSpPr/>
          <p:nvPr/>
        </p:nvSpPr>
        <p:spPr>
          <a:xfrm>
            <a:off x="5524128" y="32061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E9B2DC-C841-543C-9033-37D9E550B26B}"/>
              </a:ext>
            </a:extLst>
          </p:cNvPr>
          <p:cNvSpPr/>
          <p:nvPr/>
        </p:nvSpPr>
        <p:spPr>
          <a:xfrm>
            <a:off x="6111636" y="32061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76C5A1-CB12-2D42-1E77-3E502DE32197}"/>
              </a:ext>
            </a:extLst>
          </p:cNvPr>
          <p:cNvSpPr/>
          <p:nvPr/>
        </p:nvSpPr>
        <p:spPr>
          <a:xfrm>
            <a:off x="6699144" y="32061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7BDE60-E1AC-5A5A-C023-8742ABD05484}"/>
              </a:ext>
            </a:extLst>
          </p:cNvPr>
          <p:cNvSpPr/>
          <p:nvPr/>
        </p:nvSpPr>
        <p:spPr>
          <a:xfrm>
            <a:off x="5524128" y="373972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B41D438-AA3A-6110-B6BA-F2C0F1D6EFE1}"/>
              </a:ext>
            </a:extLst>
          </p:cNvPr>
          <p:cNvSpPr/>
          <p:nvPr/>
        </p:nvSpPr>
        <p:spPr>
          <a:xfrm>
            <a:off x="6111636" y="373972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3EFF61-6668-E857-C19B-BFF9C90BDDE5}"/>
              </a:ext>
            </a:extLst>
          </p:cNvPr>
          <p:cNvSpPr/>
          <p:nvPr/>
        </p:nvSpPr>
        <p:spPr>
          <a:xfrm>
            <a:off x="6699144" y="373972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AB581D-FB8A-322B-10A5-856075AAD825}"/>
              </a:ext>
            </a:extLst>
          </p:cNvPr>
          <p:cNvSpPr/>
          <p:nvPr/>
        </p:nvSpPr>
        <p:spPr>
          <a:xfrm>
            <a:off x="5524128" y="4273293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8F1F8A-BD3F-5511-8CF4-EB4299087B61}"/>
              </a:ext>
            </a:extLst>
          </p:cNvPr>
          <p:cNvSpPr/>
          <p:nvPr/>
        </p:nvSpPr>
        <p:spPr>
          <a:xfrm>
            <a:off x="6111636" y="4273293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83A5F7-F243-B514-ED1C-990798DDD8C3}"/>
              </a:ext>
            </a:extLst>
          </p:cNvPr>
          <p:cNvSpPr/>
          <p:nvPr/>
        </p:nvSpPr>
        <p:spPr>
          <a:xfrm>
            <a:off x="6699144" y="4273293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1A9A50-8025-CACE-3188-092E605B56C8}"/>
              </a:ext>
            </a:extLst>
          </p:cNvPr>
          <p:cNvCxnSpPr>
            <a:stCxn id="20" idx="4"/>
            <a:endCxn id="23" idx="0"/>
          </p:cNvCxnSpPr>
          <p:nvPr/>
        </p:nvCxnSpPr>
        <p:spPr>
          <a:xfrm>
            <a:off x="5661288" y="3480482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439ACB-6FA3-F3E3-8356-971754CCFFB5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5661288" y="4014048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84BC9D-1917-F3AD-EA57-17545C456019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5798448" y="4410453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CFC4D0-4D8D-58FB-8DAB-9BB28C957E3E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6385956" y="4410453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50A261-6152-C0C7-8419-5EC0215DD524}"/>
              </a:ext>
            </a:extLst>
          </p:cNvPr>
          <p:cNvCxnSpPr>
            <a:cxnSpLocks/>
            <a:stCxn id="25" idx="2"/>
            <a:endCxn id="24" idx="6"/>
          </p:cNvCxnSpPr>
          <p:nvPr/>
        </p:nvCxnSpPr>
        <p:spPr>
          <a:xfrm flipH="1">
            <a:off x="6385956" y="3876888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E38B54-8C49-3C64-3AA6-021881AB1FCE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5798448" y="3876888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A3B1DD-D7F6-434D-0088-F3DF64D6F236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>
          <a:xfrm flipH="1">
            <a:off x="6385956" y="3343322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DC01A5-7C6F-52DA-6991-16DF2B781979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5798448" y="3343322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9EA535-F15E-8465-0977-1E666686E994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6836304" y="3480482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BECC3B-FD40-FF00-EE67-725891A005EF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6836304" y="4014048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873E42-E9DC-5EF2-4E5D-FA8F4C5DA7B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6248796" y="4014048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24831C-8251-9B9D-DDA9-117377FC392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>
            <a:off x="6248796" y="3480482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8C7823F-DF51-5EAD-8965-9DAB6034F008}"/>
              </a:ext>
            </a:extLst>
          </p:cNvPr>
          <p:cNvSpPr/>
          <p:nvPr/>
        </p:nvSpPr>
        <p:spPr>
          <a:xfrm>
            <a:off x="9053889" y="32061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DA3DE84-3A85-536D-BB4E-C6766DB19842}"/>
              </a:ext>
            </a:extLst>
          </p:cNvPr>
          <p:cNvSpPr/>
          <p:nvPr/>
        </p:nvSpPr>
        <p:spPr>
          <a:xfrm>
            <a:off x="9641397" y="32061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3827959-8BA7-2BFF-C9AC-F5B190764DCE}"/>
              </a:ext>
            </a:extLst>
          </p:cNvPr>
          <p:cNvSpPr/>
          <p:nvPr/>
        </p:nvSpPr>
        <p:spPr>
          <a:xfrm>
            <a:off x="10228905" y="32061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0A879F-9683-748C-9223-D9CCA2422074}"/>
              </a:ext>
            </a:extLst>
          </p:cNvPr>
          <p:cNvSpPr/>
          <p:nvPr/>
        </p:nvSpPr>
        <p:spPr>
          <a:xfrm>
            <a:off x="9053889" y="373972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80E21C-E2BD-CBB1-6BF1-42C6C33CB9D8}"/>
              </a:ext>
            </a:extLst>
          </p:cNvPr>
          <p:cNvSpPr/>
          <p:nvPr/>
        </p:nvSpPr>
        <p:spPr>
          <a:xfrm>
            <a:off x="9641397" y="373972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B6799A7-336A-7775-58C7-AD672E86990E}"/>
              </a:ext>
            </a:extLst>
          </p:cNvPr>
          <p:cNvSpPr/>
          <p:nvPr/>
        </p:nvSpPr>
        <p:spPr>
          <a:xfrm>
            <a:off x="10228905" y="373972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4F15932-4BCB-E2E5-7986-78A0B5D71BF9}"/>
              </a:ext>
            </a:extLst>
          </p:cNvPr>
          <p:cNvSpPr/>
          <p:nvPr/>
        </p:nvSpPr>
        <p:spPr>
          <a:xfrm>
            <a:off x="9053889" y="4273293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AFC483-D195-C895-E025-E4B66398A71A}"/>
              </a:ext>
            </a:extLst>
          </p:cNvPr>
          <p:cNvSpPr/>
          <p:nvPr/>
        </p:nvSpPr>
        <p:spPr>
          <a:xfrm>
            <a:off x="9641397" y="4273293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CC29D1-B210-9C02-A07A-67887CB71D9A}"/>
              </a:ext>
            </a:extLst>
          </p:cNvPr>
          <p:cNvSpPr/>
          <p:nvPr/>
        </p:nvSpPr>
        <p:spPr>
          <a:xfrm>
            <a:off x="10228905" y="4273293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89EA4D-3730-6BE1-7454-A4D51D86EFA3}"/>
              </a:ext>
            </a:extLst>
          </p:cNvPr>
          <p:cNvCxnSpPr>
            <a:stCxn id="67" idx="4"/>
            <a:endCxn id="70" idx="0"/>
          </p:cNvCxnSpPr>
          <p:nvPr/>
        </p:nvCxnSpPr>
        <p:spPr>
          <a:xfrm>
            <a:off x="9191049" y="3480482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444D01-F4A1-7179-B0EC-57CEE0AF89F6}"/>
              </a:ext>
            </a:extLst>
          </p:cNvPr>
          <p:cNvCxnSpPr>
            <a:cxnSpLocks/>
            <a:stCxn id="70" idx="4"/>
            <a:endCxn id="73" idx="0"/>
          </p:cNvCxnSpPr>
          <p:nvPr/>
        </p:nvCxnSpPr>
        <p:spPr>
          <a:xfrm>
            <a:off x="9191049" y="4014048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94F0BC3-4565-68AC-5276-D90FE5F20081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9328209" y="4410453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3BE3CB-4509-BCFD-5401-DFAC6A73BDEA}"/>
              </a:ext>
            </a:extLst>
          </p:cNvPr>
          <p:cNvCxnSpPr>
            <a:cxnSpLocks/>
            <a:stCxn id="75" idx="2"/>
            <a:endCxn id="74" idx="6"/>
          </p:cNvCxnSpPr>
          <p:nvPr/>
        </p:nvCxnSpPr>
        <p:spPr>
          <a:xfrm flipH="1">
            <a:off x="9915717" y="4410453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065790-7092-BC05-D62C-56D22343D850}"/>
              </a:ext>
            </a:extLst>
          </p:cNvPr>
          <p:cNvCxnSpPr>
            <a:cxnSpLocks/>
            <a:stCxn id="72" idx="2"/>
            <a:endCxn id="71" idx="6"/>
          </p:cNvCxnSpPr>
          <p:nvPr/>
        </p:nvCxnSpPr>
        <p:spPr>
          <a:xfrm flipH="1">
            <a:off x="9915717" y="3876888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6694FC4-09D1-39DE-9B97-62B42312DEA5}"/>
              </a:ext>
            </a:extLst>
          </p:cNvPr>
          <p:cNvCxnSpPr>
            <a:cxnSpLocks/>
            <a:stCxn id="71" idx="2"/>
            <a:endCxn id="70" idx="6"/>
          </p:cNvCxnSpPr>
          <p:nvPr/>
        </p:nvCxnSpPr>
        <p:spPr>
          <a:xfrm flipH="1">
            <a:off x="9328209" y="3876888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2C786E-8830-96A7-6B7B-6AF385976067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>
            <a:off x="9915717" y="3343322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DA0652C-3466-7E40-2E32-D0DCC3E2C6DC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9328209" y="3343322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4F7988B-14F8-C2C8-4024-E51AA5ADADA7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>
            <a:off x="10366065" y="3480482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EF8187-CD97-C9DA-B943-A57EE1B146F9}"/>
              </a:ext>
            </a:extLst>
          </p:cNvPr>
          <p:cNvCxnSpPr>
            <a:cxnSpLocks/>
            <a:stCxn id="72" idx="4"/>
            <a:endCxn id="75" idx="0"/>
          </p:cNvCxnSpPr>
          <p:nvPr/>
        </p:nvCxnSpPr>
        <p:spPr>
          <a:xfrm>
            <a:off x="10366065" y="4014048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ACDE82E-82A7-BC69-EACC-5712B4BF6FB8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9778557" y="4014048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FC82FA2-E684-264C-B89D-5B6AA17CDC4E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>
            <a:off x="9778557" y="3480482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88">
                <a:extLst>
                  <a:ext uri="{FF2B5EF4-FFF2-40B4-BE49-F238E27FC236}">
                    <a16:creationId xmlns:a16="http://schemas.microsoft.com/office/drawing/2014/main" id="{805F22E5-B388-C125-0315-228F9192A7A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Graph-based representation</a:t>
                </a:r>
              </a:p>
              <a:p>
                <a:pPr lvl="1"/>
                <a:r>
                  <a:rPr lang="en-US" dirty="0"/>
                  <a:t>Two main components: Node &amp; Edge</a:t>
                </a:r>
              </a:p>
              <a:p>
                <a:pPr lvl="1"/>
                <a:r>
                  <a:rPr lang="en-US" dirty="0"/>
                  <a:t>Formation: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𝐸𝑑𝑔𝑒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 Placeholder 88">
                <a:extLst>
                  <a:ext uri="{FF2B5EF4-FFF2-40B4-BE49-F238E27FC236}">
                    <a16:creationId xmlns:a16="http://schemas.microsoft.com/office/drawing/2014/main" id="{805F22E5-B388-C125-0315-228F9192A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2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row: Right 89">
            <a:extLst>
              <a:ext uri="{FF2B5EF4-FFF2-40B4-BE49-F238E27FC236}">
                <a16:creationId xmlns:a16="http://schemas.microsoft.com/office/drawing/2014/main" id="{34E9F705-82FA-2C26-A29F-8E1EA17C4E80}"/>
              </a:ext>
            </a:extLst>
          </p:cNvPr>
          <p:cNvSpPr/>
          <p:nvPr/>
        </p:nvSpPr>
        <p:spPr>
          <a:xfrm>
            <a:off x="4265149" y="3271861"/>
            <a:ext cx="568699" cy="11385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E1CE105E-A835-8052-0D00-18D3EE53D85B}"/>
              </a:ext>
            </a:extLst>
          </p:cNvPr>
          <p:cNvSpPr/>
          <p:nvPr/>
        </p:nvSpPr>
        <p:spPr>
          <a:xfrm>
            <a:off x="7797906" y="3307592"/>
            <a:ext cx="568699" cy="11385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9000FF4-F9D4-2B2D-392F-A07105162533}"/>
              </a:ext>
            </a:extLst>
          </p:cNvPr>
          <p:cNvCxnSpPr/>
          <p:nvPr/>
        </p:nvCxnSpPr>
        <p:spPr>
          <a:xfrm flipV="1">
            <a:off x="9484803" y="4143670"/>
            <a:ext cx="0" cy="582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EAD0B03-99A9-8CBC-D1CB-9D1707A5046E}"/>
              </a:ext>
            </a:extLst>
          </p:cNvPr>
          <p:cNvCxnSpPr>
            <a:cxnSpLocks/>
          </p:cNvCxnSpPr>
          <p:nvPr/>
        </p:nvCxnSpPr>
        <p:spPr>
          <a:xfrm flipH="1">
            <a:off x="9465369" y="4143670"/>
            <a:ext cx="6069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49E487-9E59-810C-25FB-147519DF9F4F}"/>
              </a:ext>
            </a:extLst>
          </p:cNvPr>
          <p:cNvCxnSpPr>
            <a:cxnSpLocks/>
          </p:cNvCxnSpPr>
          <p:nvPr/>
        </p:nvCxnSpPr>
        <p:spPr>
          <a:xfrm>
            <a:off x="10058400" y="3200400"/>
            <a:ext cx="5525" cy="9604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157725B-7993-9195-D371-B1BE5A78EE71}"/>
              </a:ext>
            </a:extLst>
          </p:cNvPr>
          <p:cNvSpPr txBox="1"/>
          <p:nvPr/>
        </p:nvSpPr>
        <p:spPr>
          <a:xfrm>
            <a:off x="1745104" y="4741455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Image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B84A608-B1C3-ADC5-586D-398A27024B8F}"/>
              </a:ext>
            </a:extLst>
          </p:cNvPr>
          <p:cNvSpPr txBox="1"/>
          <p:nvPr/>
        </p:nvSpPr>
        <p:spPr>
          <a:xfrm>
            <a:off x="8836924" y="4741455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Segmentation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44DE9E9-F208-CF12-0FF0-3F013469D85A}"/>
              </a:ext>
            </a:extLst>
          </p:cNvPr>
          <p:cNvSpPr txBox="1"/>
          <p:nvPr/>
        </p:nvSpPr>
        <p:spPr>
          <a:xfrm>
            <a:off x="5280578" y="4741455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44134-4E18-64C1-BF59-C8E69AD24160}"/>
              </a:ext>
            </a:extLst>
          </p:cNvPr>
          <p:cNvSpPr txBox="1"/>
          <p:nvPr/>
        </p:nvSpPr>
        <p:spPr>
          <a:xfrm>
            <a:off x="9079443" y="2683491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rgbClr val="FF0000"/>
                </a:solidFill>
                <a:latin typeface="+mn-lt"/>
              </a:rPr>
              <a:t>“Cut!”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6925E-8CB9-53FC-EC04-1F21CBE7E42B}"/>
              </a:ext>
            </a:extLst>
          </p:cNvPr>
          <p:cNvSpPr txBox="1"/>
          <p:nvPr/>
        </p:nvSpPr>
        <p:spPr>
          <a:xfrm>
            <a:off x="799850" y="5438421"/>
            <a:ext cx="1082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+mn-lt"/>
              </a:rPr>
              <a:t>Segmentation can be regarded as a “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cut</a:t>
            </a:r>
            <a:r>
              <a:rPr lang="en-US" sz="2000" b="1" dirty="0">
                <a:latin typeface="+mn-lt"/>
              </a:rPr>
              <a:t>” in a graph</a:t>
            </a:r>
          </a:p>
        </p:txBody>
      </p:sp>
    </p:spTree>
    <p:extLst>
      <p:ext uri="{BB962C8B-B14F-4D97-AF65-F5344CB8AC3E}">
        <p14:creationId xmlns:p14="http://schemas.microsoft.com/office/powerpoint/2010/main" val="166941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BBE3D-A3C8-363C-9CD6-7C1475890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7BA55-8648-BC91-B8BC-FCFD1DD2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9B6E3C-82AA-28EE-C77E-AE656167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Cuts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6F648-EA1F-D259-A73A-03D67F2DC842}"/>
              </a:ext>
            </a:extLst>
          </p:cNvPr>
          <p:cNvSpPr txBox="1"/>
          <p:nvPr/>
        </p:nvSpPr>
        <p:spPr>
          <a:xfrm>
            <a:off x="0" y="634122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n-lt"/>
                <a:hlinkClick r:id="rId2"/>
              </a:rPr>
              <a:t>Interactive Graph Cuts for Optimal Boundary</a:t>
            </a:r>
            <a:endParaRPr lang="en-US" sz="1200" b="1" dirty="0">
              <a:latin typeface="+mn-lt"/>
            </a:endParaRP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602CCEF5-49A3-C699-067C-CF856C0B1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990600"/>
            <a:ext cx="6096000" cy="5486400"/>
          </a:xfrm>
        </p:spPr>
        <p:txBody>
          <a:bodyPr/>
          <a:lstStyle/>
          <a:p>
            <a:r>
              <a:rPr lang="en-US" dirty="0"/>
              <a:t>Min-cut/Max-flow Algorithm</a:t>
            </a:r>
          </a:p>
          <a:p>
            <a:pPr lvl="1"/>
            <a:r>
              <a:rPr lang="en-US" dirty="0"/>
              <a:t>Seed is given by user by drawing</a:t>
            </a:r>
          </a:p>
          <a:p>
            <a:pPr lvl="1"/>
            <a:r>
              <a:rPr lang="en-US" dirty="0"/>
              <a:t>Drawn image provides terminal nodes</a:t>
            </a:r>
          </a:p>
          <a:p>
            <a:pPr lvl="2"/>
            <a:r>
              <a:rPr lang="en-US" dirty="0"/>
              <a:t>Source and Sink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 Cut the Graphs with a minimum cost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F020E5-360A-F0AB-407C-9871D159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87"/>
          <a:stretch/>
        </p:blipFill>
        <p:spPr bwMode="auto">
          <a:xfrm>
            <a:off x="685800" y="1303553"/>
            <a:ext cx="4800600" cy="486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active Image Segmentation with Graph-Cut in Python | sandipanweb">
            <a:extLst>
              <a:ext uri="{FF2B5EF4-FFF2-40B4-BE49-F238E27FC236}">
                <a16:creationId xmlns:a16="http://schemas.microsoft.com/office/drawing/2014/main" id="{27E706BF-1ED9-F056-32A1-BC068D67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18" y="3817427"/>
            <a:ext cx="4648200" cy="16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F1922-74C7-5315-E5FD-6E1F3D866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6E047-E0D0-366F-CF8C-4F245AF67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8618F-68E8-496D-96D7-FF4617DA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Cuts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1C34F-763E-6173-47CB-BD15C54D5502}"/>
              </a:ext>
            </a:extLst>
          </p:cNvPr>
          <p:cNvSpPr txBox="1"/>
          <p:nvPr/>
        </p:nvSpPr>
        <p:spPr>
          <a:xfrm>
            <a:off x="0" y="634122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n-lt"/>
                <a:hlinkClick r:id="rId2"/>
              </a:rPr>
              <a:t>Interactive Graph Cuts for Optimal Boundary</a:t>
            </a:r>
            <a:endParaRPr lang="en-US" sz="1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88">
                <a:extLst>
                  <a:ext uri="{FF2B5EF4-FFF2-40B4-BE49-F238E27FC236}">
                    <a16:creationId xmlns:a16="http://schemas.microsoft.com/office/drawing/2014/main" id="{195D0212-5444-8644-24F6-63C3A6E593A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Energy function on a graph</a:t>
                </a:r>
              </a:p>
              <a:p>
                <a:endParaRPr lang="en-US" dirty="0"/>
              </a:p>
              <a:p>
                <a:pPr indent="0" algn="ctr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m:rPr>
                            <m:brk m:alnAt="7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: Label of each pixel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indent="0" algn="ctr">
                  <a:buNone/>
                </a:pPr>
                <a:r>
                  <a:rPr lang="en-US" sz="2400" b="0" dirty="0"/>
                  <a:t>D: Data Penalty Function (How the intensity of pixel po is close to the model)</a:t>
                </a:r>
              </a:p>
              <a:p>
                <a:pPr indent="0" algn="ctr">
                  <a:buNone/>
                </a:pPr>
                <a:r>
                  <a:rPr lang="en-US" sz="2400" b="0" dirty="0"/>
                  <a:t>V: Smoothness function (Spatial distance, color similarity)</a:t>
                </a:r>
              </a:p>
              <a:p>
                <a:pPr indent="0" algn="ctr">
                  <a:buNone/>
                </a:pPr>
                <a:r>
                  <a:rPr lang="en-US" sz="2400" b="0" dirty="0"/>
                  <a:t>N: Set of neighbor pixels</a:t>
                </a:r>
              </a:p>
            </p:txBody>
          </p:sp>
        </mc:Choice>
        <mc:Fallback xmlns="">
          <p:sp>
            <p:nvSpPr>
              <p:cNvPr id="89" name="Text Placeholder 88">
                <a:extLst>
                  <a:ext uri="{FF2B5EF4-FFF2-40B4-BE49-F238E27FC236}">
                    <a16:creationId xmlns:a16="http://schemas.microsoft.com/office/drawing/2014/main" id="{195D0212-5444-8644-24F6-63C3A6E59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2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Placeholder 88">
            <a:extLst>
              <a:ext uri="{FF2B5EF4-FFF2-40B4-BE49-F238E27FC236}">
                <a16:creationId xmlns:a16="http://schemas.microsoft.com/office/drawing/2014/main" id="{4601B371-5C6A-B3A9-DDA7-0B371F63CA05}"/>
              </a:ext>
            </a:extLst>
          </p:cNvPr>
          <p:cNvSpPr txBox="1">
            <a:spLocks/>
          </p:cNvSpPr>
          <p:nvPr/>
        </p:nvSpPr>
        <p:spPr bwMode="auto">
          <a:xfrm>
            <a:off x="340782" y="5091207"/>
            <a:ext cx="1185121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27432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FA4616"/>
              </a:buClr>
              <a:buSzPct val="75000"/>
              <a:buFont typeface="Wingdings" pitchFamily="2" charset="2"/>
              <a:buChar char=""/>
              <a:defRPr sz="2600" b="1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85750" algn="l" rtl="0" eaLnBrk="1" fontAlgn="base" hangingPunct="1">
              <a:spcBef>
                <a:spcPts val="300"/>
              </a:spcBef>
              <a:spcAft>
                <a:spcPts val="400"/>
              </a:spcAft>
              <a:buClr>
                <a:srgbClr val="FA4616"/>
              </a:buClr>
              <a:buFont typeface="Wingdings" pitchFamily="2" charset="2"/>
              <a:buChar char="§"/>
              <a:defRPr sz="2600" spc="-50" baseline="0">
                <a:solidFill>
                  <a:schemeClr val="tx1"/>
                </a:solidFill>
                <a:latin typeface="+mn-lt"/>
              </a:defRPr>
            </a:lvl2pPr>
            <a:lvl3pPr marL="1005840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FA4616"/>
              </a:buClr>
              <a:buSzPct val="75000"/>
              <a:buFont typeface="Calibri" panose="020F0502020204030204" pitchFamily="34" charset="0"/>
              <a:buChar char="◊"/>
              <a:defRPr sz="2400" spc="-50" baseline="0">
                <a:solidFill>
                  <a:schemeClr val="tx1"/>
                </a:solidFill>
                <a:latin typeface="+mn-lt"/>
              </a:defRPr>
            </a:lvl3pPr>
            <a:lvl4pPr marL="13716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A4616"/>
              </a:buClr>
              <a:buFont typeface="Arial" pitchFamily="34" charset="0"/>
              <a:buChar char="•"/>
              <a:defRPr sz="2400" spc="-50" baseline="0">
                <a:solidFill>
                  <a:schemeClr val="tx1"/>
                </a:solidFill>
                <a:latin typeface="+mn-lt"/>
              </a:defRPr>
            </a:lvl4pPr>
            <a:lvl5pPr marL="192024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FA4616"/>
              </a:buClr>
              <a:buFont typeface="Arial" pitchFamily="34" charset="0"/>
              <a:buChar char="•"/>
              <a:defRPr sz="2400" i="1" spc="-50" baseline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latin typeface="+mn-lt"/>
              </a:rPr>
              <a:t>There is no closed form solution </a:t>
            </a:r>
            <a:r>
              <a:rPr lang="en-US" sz="2400" dirty="0">
                <a:latin typeface="+mn-lt"/>
                <a:sym typeface="Wingdings" panose="05000000000000000000" pitchFamily="2" charset="2"/>
              </a:rPr>
              <a:t> Optimization techniques are required: Min-cut/ Max-flow</a:t>
            </a:r>
          </a:p>
          <a:p>
            <a:pPr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Energy will be maximized at the ground truth </a:t>
            </a:r>
            <a:endParaRPr lang="en-US" sz="2400" b="1" dirty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pPr indent="0">
              <a:buNone/>
            </a:pP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159914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CB2C7-C605-C961-293C-318D0C3A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A3FA7D-8698-5F75-1D41-33B24BFA7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C17F54-BB74-A315-7353-5D173DFA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Cuts Algorithm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5503F-4533-2E0D-D218-8174E76888E7}"/>
              </a:ext>
            </a:extLst>
          </p:cNvPr>
          <p:cNvSpPr txBox="1"/>
          <p:nvPr/>
        </p:nvSpPr>
        <p:spPr>
          <a:xfrm>
            <a:off x="0" y="6341227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+mn-lt"/>
                <a:hlinkClick r:id="rId2"/>
              </a:rPr>
              <a:t>Ford-Fulkerson Algorithm</a:t>
            </a:r>
            <a:endParaRPr lang="en-US" sz="1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Placeholder 88">
                <a:extLst>
                  <a:ext uri="{FF2B5EF4-FFF2-40B4-BE49-F238E27FC236}">
                    <a16:creationId xmlns:a16="http://schemas.microsoft.com/office/drawing/2014/main" id="{4512F809-3AF6-D5EF-A103-9D5800F4510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Non-linear optimization of energy function</a:t>
                </a:r>
              </a:p>
              <a:p>
                <a:pPr lvl="1"/>
                <a:r>
                  <a:rPr lang="en-US" sz="2400" b="0" dirty="0"/>
                  <a:t>1) Nodes can be formalized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br>
                  <a:rPr lang="en-US" sz="2000" b="0" dirty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b="0" dirty="0"/>
                  <a:t>: Pixel Set,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b="0" dirty="0"/>
                  <a:t>: Source Node (Object),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/>
                  <a:t>: Sink node (Background)</a:t>
                </a:r>
              </a:p>
              <a:p>
                <a:pPr lvl="1"/>
                <a:r>
                  <a:rPr lang="en-US" sz="2400" dirty="0"/>
                  <a:t>2) Edges can be formalized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3) Data penalty function can be formalized as </a:t>
                </a:r>
                <a:br>
                  <a:rPr lang="en-US" altLang="ko-KR" sz="2400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object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endChr m:val="|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background</m:t>
                        </m:r>
                        <m:r>
                          <m:rPr>
                            <m:nor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endChr m:val="|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Smoothness function can be formalized as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br>
                  <a:rPr lang="en-US" altLang="ko-KR" sz="2400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altLang="ko-KR" sz="2000" dirty="0"/>
                  <a:t> : Difference in Pixel Intensity,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Spatial distance</a:t>
                </a:r>
                <a:b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: Considering closer pixels as the same set and further pixels as different set</a:t>
                </a:r>
              </a:p>
              <a:p>
                <a:pPr lvl="1"/>
                <a:endParaRPr lang="en-US" altLang="ko-KR" sz="2400" b="0" dirty="0">
                  <a:ea typeface="Cambria Math" panose="02040503050406030204" pitchFamily="18" charset="0"/>
                </a:endParaRPr>
              </a:p>
              <a:p>
                <a:pPr marL="262890" lvl="1" indent="0">
                  <a:buNone/>
                </a:pPr>
                <a:r>
                  <a:rPr lang="en-US" sz="2400" b="0" dirty="0"/>
                  <a:t>    </a:t>
                </a:r>
              </a:p>
              <a:p>
                <a:pPr lvl="1"/>
                <a:endParaRPr lang="en-US" sz="2400" b="0" dirty="0"/>
              </a:p>
            </p:txBody>
          </p:sp>
        </mc:Choice>
        <mc:Fallback xmlns="">
          <p:sp>
            <p:nvSpPr>
              <p:cNvPr id="89" name="Text Placeholder 88">
                <a:extLst>
                  <a:ext uri="{FF2B5EF4-FFF2-40B4-BE49-F238E27FC236}">
                    <a16:creationId xmlns:a16="http://schemas.microsoft.com/office/drawing/2014/main" id="{4512F809-3AF6-D5EF-A103-9D5800F45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22" t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50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65AA-C775-410E-8BEA-CE20DDBC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A7A28-9320-4A3E-690A-A64E2EE1A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98526-3E71-5884-00E4-B74090CA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Cuts Algorithm</a:t>
            </a:r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0B86F42C-DDD5-14F5-B33C-EB0F91706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 a graph and compute the corresponding weights</a:t>
            </a:r>
            <a:endParaRPr lang="en-US" sz="2400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6BA72B-4D06-824D-7E3B-BA6FB38799FF}"/>
              </a:ext>
            </a:extLst>
          </p:cNvPr>
          <p:cNvSpPr/>
          <p:nvPr/>
        </p:nvSpPr>
        <p:spPr>
          <a:xfrm>
            <a:off x="1779940" y="2151325"/>
            <a:ext cx="54864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9C640D-9131-EFA8-9AD1-A9576EEED494}"/>
              </a:ext>
            </a:extLst>
          </p:cNvPr>
          <p:cNvSpPr/>
          <p:nvPr/>
        </p:nvSpPr>
        <p:spPr>
          <a:xfrm>
            <a:off x="2345727" y="2148840"/>
            <a:ext cx="548640" cy="5486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BC650E-DF3A-A75D-4C75-B788799E5B81}"/>
              </a:ext>
            </a:extLst>
          </p:cNvPr>
          <p:cNvSpPr/>
          <p:nvPr/>
        </p:nvSpPr>
        <p:spPr>
          <a:xfrm>
            <a:off x="2911126" y="2148840"/>
            <a:ext cx="54864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FE7987C-B87A-66AF-B0EC-8A5C501635F2}"/>
              </a:ext>
            </a:extLst>
          </p:cNvPr>
          <p:cNvSpPr/>
          <p:nvPr/>
        </p:nvSpPr>
        <p:spPr>
          <a:xfrm>
            <a:off x="1779940" y="2706521"/>
            <a:ext cx="548640" cy="54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8D9426C-8AD3-AD0F-8B9B-0B2F0821D108}"/>
              </a:ext>
            </a:extLst>
          </p:cNvPr>
          <p:cNvSpPr/>
          <p:nvPr/>
        </p:nvSpPr>
        <p:spPr>
          <a:xfrm>
            <a:off x="2345727" y="2702906"/>
            <a:ext cx="54864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E3D5182-3C40-6D94-9DC3-0F3B9AF4FA5F}"/>
              </a:ext>
            </a:extLst>
          </p:cNvPr>
          <p:cNvSpPr/>
          <p:nvPr/>
        </p:nvSpPr>
        <p:spPr>
          <a:xfrm>
            <a:off x="2911126" y="2701557"/>
            <a:ext cx="54864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2FE8AC03-31DA-D72F-B490-A0E91C3A4AC8}"/>
              </a:ext>
            </a:extLst>
          </p:cNvPr>
          <p:cNvSpPr/>
          <p:nvPr/>
        </p:nvSpPr>
        <p:spPr>
          <a:xfrm>
            <a:off x="1779940" y="3261717"/>
            <a:ext cx="54864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9E1937A-A433-E803-31AA-55244A7AE8A3}"/>
              </a:ext>
            </a:extLst>
          </p:cNvPr>
          <p:cNvSpPr/>
          <p:nvPr/>
        </p:nvSpPr>
        <p:spPr>
          <a:xfrm>
            <a:off x="2345727" y="3256972"/>
            <a:ext cx="54864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4516B67C-ABEB-DB7C-5ACF-A3EEAB421C56}"/>
              </a:ext>
            </a:extLst>
          </p:cNvPr>
          <p:cNvSpPr/>
          <p:nvPr/>
        </p:nvSpPr>
        <p:spPr>
          <a:xfrm>
            <a:off x="2911126" y="3256972"/>
            <a:ext cx="548640" cy="5486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4D857BBE-781E-00BE-5372-D931308DFB9B}"/>
              </a:ext>
            </a:extLst>
          </p:cNvPr>
          <p:cNvSpPr/>
          <p:nvPr/>
        </p:nvSpPr>
        <p:spPr>
          <a:xfrm>
            <a:off x="5408471" y="2286000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C4C47569-39B1-C583-05F1-26D9837A5030}"/>
              </a:ext>
            </a:extLst>
          </p:cNvPr>
          <p:cNvSpPr/>
          <p:nvPr/>
        </p:nvSpPr>
        <p:spPr>
          <a:xfrm>
            <a:off x="5995979" y="2286000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4149E78B-69E8-F5AE-3A18-2ED7C8713A08}"/>
              </a:ext>
            </a:extLst>
          </p:cNvPr>
          <p:cNvSpPr/>
          <p:nvPr/>
        </p:nvSpPr>
        <p:spPr>
          <a:xfrm>
            <a:off x="6583487" y="2286000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72F8FE1D-7723-3E0B-A9C7-FA1DCA88F108}"/>
              </a:ext>
            </a:extLst>
          </p:cNvPr>
          <p:cNvSpPr/>
          <p:nvPr/>
        </p:nvSpPr>
        <p:spPr>
          <a:xfrm>
            <a:off x="5408471" y="281956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A78309A7-D5D9-2915-4874-DC4B82CF88E3}"/>
              </a:ext>
            </a:extLst>
          </p:cNvPr>
          <p:cNvSpPr/>
          <p:nvPr/>
        </p:nvSpPr>
        <p:spPr>
          <a:xfrm>
            <a:off x="5995979" y="281956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F987E873-2C93-9ECD-1E46-C32F1361E257}"/>
              </a:ext>
            </a:extLst>
          </p:cNvPr>
          <p:cNvSpPr/>
          <p:nvPr/>
        </p:nvSpPr>
        <p:spPr>
          <a:xfrm>
            <a:off x="6583487" y="281956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Oval 25">
            <a:extLst>
              <a:ext uri="{FF2B5EF4-FFF2-40B4-BE49-F238E27FC236}">
                <a16:creationId xmlns:a16="http://schemas.microsoft.com/office/drawing/2014/main" id="{8BC8C70C-5B60-D8FC-F266-522286BC4717}"/>
              </a:ext>
            </a:extLst>
          </p:cNvPr>
          <p:cNvSpPr/>
          <p:nvPr/>
        </p:nvSpPr>
        <p:spPr>
          <a:xfrm>
            <a:off x="5408471" y="335313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6">
            <a:extLst>
              <a:ext uri="{FF2B5EF4-FFF2-40B4-BE49-F238E27FC236}">
                <a16:creationId xmlns:a16="http://schemas.microsoft.com/office/drawing/2014/main" id="{B47D87CB-B949-E440-D758-A1DB4D9D3FB1}"/>
              </a:ext>
            </a:extLst>
          </p:cNvPr>
          <p:cNvSpPr/>
          <p:nvPr/>
        </p:nvSpPr>
        <p:spPr>
          <a:xfrm>
            <a:off x="5995979" y="335313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7">
            <a:extLst>
              <a:ext uri="{FF2B5EF4-FFF2-40B4-BE49-F238E27FC236}">
                <a16:creationId xmlns:a16="http://schemas.microsoft.com/office/drawing/2014/main" id="{12F0CAF9-1FA8-7745-8568-BC817B4644DA}"/>
              </a:ext>
            </a:extLst>
          </p:cNvPr>
          <p:cNvSpPr/>
          <p:nvPr/>
        </p:nvSpPr>
        <p:spPr>
          <a:xfrm>
            <a:off x="6583487" y="335313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3" name="Straight Connector 29">
            <a:extLst>
              <a:ext uri="{FF2B5EF4-FFF2-40B4-BE49-F238E27FC236}">
                <a16:creationId xmlns:a16="http://schemas.microsoft.com/office/drawing/2014/main" id="{74B8B705-4A49-C857-90C6-9E3E7AFA154D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5545631" y="2560320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0">
            <a:extLst>
              <a:ext uri="{FF2B5EF4-FFF2-40B4-BE49-F238E27FC236}">
                <a16:creationId xmlns:a16="http://schemas.microsoft.com/office/drawing/2014/main" id="{58A47D15-4642-5A47-F220-7D1E9D72B9ED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5545631" y="3093886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3">
            <a:extLst>
              <a:ext uri="{FF2B5EF4-FFF2-40B4-BE49-F238E27FC236}">
                <a16:creationId xmlns:a16="http://schemas.microsoft.com/office/drawing/2014/main" id="{3FF16300-4B2C-16BC-D435-04A5DFD41EB9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5682791" y="3490291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6">
            <a:extLst>
              <a:ext uri="{FF2B5EF4-FFF2-40B4-BE49-F238E27FC236}">
                <a16:creationId xmlns:a16="http://schemas.microsoft.com/office/drawing/2014/main" id="{75FDB43C-D04A-D214-2F91-03EA8323BCEA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>
          <a:xfrm flipH="1">
            <a:off x="6270299" y="3490291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9">
            <a:extLst>
              <a:ext uri="{FF2B5EF4-FFF2-40B4-BE49-F238E27FC236}">
                <a16:creationId xmlns:a16="http://schemas.microsoft.com/office/drawing/2014/main" id="{9581F402-D160-D946-0353-C6258684102C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6270299" y="2956726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0">
            <a:extLst>
              <a:ext uri="{FF2B5EF4-FFF2-40B4-BE49-F238E27FC236}">
                <a16:creationId xmlns:a16="http://schemas.microsoft.com/office/drawing/2014/main" id="{896DC019-5597-FAB3-AD5E-CC8A163A6C5F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>
            <a:off x="5682791" y="2956726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5">
            <a:extLst>
              <a:ext uri="{FF2B5EF4-FFF2-40B4-BE49-F238E27FC236}">
                <a16:creationId xmlns:a16="http://schemas.microsoft.com/office/drawing/2014/main" id="{02A973B2-2155-8C68-5A61-0302B3695F1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6270299" y="2423160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6">
            <a:extLst>
              <a:ext uri="{FF2B5EF4-FFF2-40B4-BE49-F238E27FC236}">
                <a16:creationId xmlns:a16="http://schemas.microsoft.com/office/drawing/2014/main" id="{42D2D234-0B5C-6988-5E96-CC296E0FFBE6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5682791" y="2423160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1">
            <a:extLst>
              <a:ext uri="{FF2B5EF4-FFF2-40B4-BE49-F238E27FC236}">
                <a16:creationId xmlns:a16="http://schemas.microsoft.com/office/drawing/2014/main" id="{6BDE1BDB-6EB4-519B-2564-332E92925046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6720647" y="2560320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4">
            <a:extLst>
              <a:ext uri="{FF2B5EF4-FFF2-40B4-BE49-F238E27FC236}">
                <a16:creationId xmlns:a16="http://schemas.microsoft.com/office/drawing/2014/main" id="{FF05A2BB-C89C-06D0-6C87-E73D648E0C0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6720647" y="3093886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57">
            <a:extLst>
              <a:ext uri="{FF2B5EF4-FFF2-40B4-BE49-F238E27FC236}">
                <a16:creationId xmlns:a16="http://schemas.microsoft.com/office/drawing/2014/main" id="{554D9D6B-7A08-5AB1-FFEF-93C327C866CA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6133139" y="3093886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0">
            <a:extLst>
              <a:ext uri="{FF2B5EF4-FFF2-40B4-BE49-F238E27FC236}">
                <a16:creationId xmlns:a16="http://schemas.microsoft.com/office/drawing/2014/main" id="{106E581C-A67D-A9D7-A6EE-825881D8CBDD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6133139" y="2560320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89">
            <a:extLst>
              <a:ext uri="{FF2B5EF4-FFF2-40B4-BE49-F238E27FC236}">
                <a16:creationId xmlns:a16="http://schemas.microsoft.com/office/drawing/2014/main" id="{A5862EB4-3BD6-1A28-BD57-82E92773D928}"/>
              </a:ext>
            </a:extLst>
          </p:cNvPr>
          <p:cNvSpPr/>
          <p:nvPr/>
        </p:nvSpPr>
        <p:spPr>
          <a:xfrm>
            <a:off x="4107261" y="2334959"/>
            <a:ext cx="568699" cy="11385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1BA91-23A4-8BF0-98E7-06FF062BEE56}"/>
              </a:ext>
            </a:extLst>
          </p:cNvPr>
          <p:cNvSpPr txBox="1"/>
          <p:nvPr/>
        </p:nvSpPr>
        <p:spPr>
          <a:xfrm>
            <a:off x="1629447" y="3821293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9E81F1-8B3D-B508-30C4-394E0F9DE32C}"/>
              </a:ext>
            </a:extLst>
          </p:cNvPr>
          <p:cNvSpPr txBox="1"/>
          <p:nvPr/>
        </p:nvSpPr>
        <p:spPr>
          <a:xfrm>
            <a:off x="5164921" y="3821293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Graph</a:t>
            </a:r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88CC4C75-151F-1FCD-D79D-2DE74323876D}"/>
              </a:ext>
            </a:extLst>
          </p:cNvPr>
          <p:cNvSpPr/>
          <p:nvPr/>
        </p:nvSpPr>
        <p:spPr>
          <a:xfrm>
            <a:off x="8937492" y="2286000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2B7C2917-4CAA-C190-0773-3C4D875D300C}"/>
              </a:ext>
            </a:extLst>
          </p:cNvPr>
          <p:cNvSpPr/>
          <p:nvPr/>
        </p:nvSpPr>
        <p:spPr>
          <a:xfrm>
            <a:off x="9525000" y="2286000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501A6CC5-6A03-79DA-8070-BBED239D2044}"/>
              </a:ext>
            </a:extLst>
          </p:cNvPr>
          <p:cNvSpPr/>
          <p:nvPr/>
        </p:nvSpPr>
        <p:spPr>
          <a:xfrm>
            <a:off x="10112508" y="2286000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41" name="Oval 22">
            <a:extLst>
              <a:ext uri="{FF2B5EF4-FFF2-40B4-BE49-F238E27FC236}">
                <a16:creationId xmlns:a16="http://schemas.microsoft.com/office/drawing/2014/main" id="{6E022FD7-36B6-FA1D-D4C1-F2E9AE3FEE70}"/>
              </a:ext>
            </a:extLst>
          </p:cNvPr>
          <p:cNvSpPr/>
          <p:nvPr/>
        </p:nvSpPr>
        <p:spPr>
          <a:xfrm>
            <a:off x="8937492" y="281956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A1031768-8192-E41F-EA13-9974AA1E49DA}"/>
              </a:ext>
            </a:extLst>
          </p:cNvPr>
          <p:cNvSpPr/>
          <p:nvPr/>
        </p:nvSpPr>
        <p:spPr>
          <a:xfrm>
            <a:off x="9525000" y="281956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43" name="Oval 24">
            <a:extLst>
              <a:ext uri="{FF2B5EF4-FFF2-40B4-BE49-F238E27FC236}">
                <a16:creationId xmlns:a16="http://schemas.microsoft.com/office/drawing/2014/main" id="{76D9AE07-B640-58EC-28C0-C6E706A38884}"/>
              </a:ext>
            </a:extLst>
          </p:cNvPr>
          <p:cNvSpPr/>
          <p:nvPr/>
        </p:nvSpPr>
        <p:spPr>
          <a:xfrm>
            <a:off x="10112508" y="281956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BD47D98B-ADE6-A768-4148-8C0916C2C2B8}"/>
              </a:ext>
            </a:extLst>
          </p:cNvPr>
          <p:cNvSpPr/>
          <p:nvPr/>
        </p:nvSpPr>
        <p:spPr>
          <a:xfrm>
            <a:off x="8937492" y="335313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EDD787CC-9002-78A7-2F56-47F1A8C237D6}"/>
              </a:ext>
            </a:extLst>
          </p:cNvPr>
          <p:cNvSpPr/>
          <p:nvPr/>
        </p:nvSpPr>
        <p:spPr>
          <a:xfrm>
            <a:off x="9525000" y="335313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Oval 27">
            <a:extLst>
              <a:ext uri="{FF2B5EF4-FFF2-40B4-BE49-F238E27FC236}">
                <a16:creationId xmlns:a16="http://schemas.microsoft.com/office/drawing/2014/main" id="{F95FAED5-89EC-1068-CEE5-34C4F72F70BD}"/>
              </a:ext>
            </a:extLst>
          </p:cNvPr>
          <p:cNvSpPr/>
          <p:nvPr/>
        </p:nvSpPr>
        <p:spPr>
          <a:xfrm>
            <a:off x="10112508" y="335313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093A24E6-A5CD-E64C-F4EC-B7C15A80D060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>
            <a:off x="9074652" y="2560320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0">
            <a:extLst>
              <a:ext uri="{FF2B5EF4-FFF2-40B4-BE49-F238E27FC236}">
                <a16:creationId xmlns:a16="http://schemas.microsoft.com/office/drawing/2014/main" id="{CBC88E9B-22DB-0B5F-7C3B-1540719E37B9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>
            <a:off x="9074652" y="3093886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C70AD2ED-1C9F-9BD2-3665-51873A161179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>
            <a:off x="9211812" y="3490291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6">
            <a:extLst>
              <a:ext uri="{FF2B5EF4-FFF2-40B4-BE49-F238E27FC236}">
                <a16:creationId xmlns:a16="http://schemas.microsoft.com/office/drawing/2014/main" id="{F588EE41-C8CA-E4B5-E6DD-6FE5F600ED61}"/>
              </a:ext>
            </a:extLst>
          </p:cNvPr>
          <p:cNvCxnSpPr>
            <a:cxnSpLocks/>
            <a:stCxn id="46" idx="2"/>
            <a:endCxn id="45" idx="6"/>
          </p:cNvCxnSpPr>
          <p:nvPr/>
        </p:nvCxnSpPr>
        <p:spPr>
          <a:xfrm flipH="1">
            <a:off x="9799320" y="3490291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9">
            <a:extLst>
              <a:ext uri="{FF2B5EF4-FFF2-40B4-BE49-F238E27FC236}">
                <a16:creationId xmlns:a16="http://schemas.microsoft.com/office/drawing/2014/main" id="{24593C3B-89FA-20D4-46B6-309821C303A6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>
            <a:off x="9799320" y="2956726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0">
            <a:extLst>
              <a:ext uri="{FF2B5EF4-FFF2-40B4-BE49-F238E27FC236}">
                <a16:creationId xmlns:a16="http://schemas.microsoft.com/office/drawing/2014/main" id="{8017A052-42CC-8CD2-0C47-1BA89450493D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>
            <a:off x="9211812" y="2956726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5">
            <a:extLst>
              <a:ext uri="{FF2B5EF4-FFF2-40B4-BE49-F238E27FC236}">
                <a16:creationId xmlns:a16="http://schemas.microsoft.com/office/drawing/2014/main" id="{4C488B0F-87C5-05E7-6728-881C51379F78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9799320" y="2423160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444E437C-9B5B-A0EB-3788-C3EC5719454F}"/>
              </a:ext>
            </a:extLst>
          </p:cNvPr>
          <p:cNvCxnSpPr>
            <a:cxnSpLocks/>
            <a:stCxn id="39" idx="2"/>
            <a:endCxn id="38" idx="6"/>
          </p:cNvCxnSpPr>
          <p:nvPr/>
        </p:nvCxnSpPr>
        <p:spPr>
          <a:xfrm flipH="1">
            <a:off x="9211812" y="2423160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2A690DE2-0950-A19A-1277-C756661422BA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>
            <a:off x="10249668" y="2560320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4">
            <a:extLst>
              <a:ext uri="{FF2B5EF4-FFF2-40B4-BE49-F238E27FC236}">
                <a16:creationId xmlns:a16="http://schemas.microsoft.com/office/drawing/2014/main" id="{65CCF168-202C-671D-754C-26B86870115D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>
            <a:off x="10249668" y="3093886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7">
            <a:extLst>
              <a:ext uri="{FF2B5EF4-FFF2-40B4-BE49-F238E27FC236}">
                <a16:creationId xmlns:a16="http://schemas.microsoft.com/office/drawing/2014/main" id="{75185C85-819C-96F9-6845-1EA7555301B9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9662160" y="3093886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0">
            <a:extLst>
              <a:ext uri="{FF2B5EF4-FFF2-40B4-BE49-F238E27FC236}">
                <a16:creationId xmlns:a16="http://schemas.microsoft.com/office/drawing/2014/main" id="{D74E960F-A248-DF96-D213-7E8AE7A5A78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>
            <a:off x="9662160" y="2560320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AE790D4-2DC5-A37A-009B-226EDB0025C2}"/>
              </a:ext>
            </a:extLst>
          </p:cNvPr>
          <p:cNvSpPr txBox="1"/>
          <p:nvPr/>
        </p:nvSpPr>
        <p:spPr>
          <a:xfrm>
            <a:off x="8693942" y="3821293"/>
            <a:ext cx="1981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Weighted</a:t>
            </a:r>
            <a:br>
              <a:rPr lang="en-US" sz="2300" dirty="0">
                <a:latin typeface="+mn-lt"/>
              </a:rPr>
            </a:br>
            <a:r>
              <a:rPr lang="en-US" sz="2300" dirty="0">
                <a:latin typeface="+mn-lt"/>
              </a:rPr>
              <a:t>Graph</a:t>
            </a:r>
          </a:p>
        </p:txBody>
      </p:sp>
      <p:sp>
        <p:nvSpPr>
          <p:cNvPr id="60" name="Arrow: Right 89">
            <a:extLst>
              <a:ext uri="{FF2B5EF4-FFF2-40B4-BE49-F238E27FC236}">
                <a16:creationId xmlns:a16="http://schemas.microsoft.com/office/drawing/2014/main" id="{162DC253-0DE8-C02B-96C1-B23BDFBE9FF0}"/>
              </a:ext>
            </a:extLst>
          </p:cNvPr>
          <p:cNvSpPr/>
          <p:nvPr/>
        </p:nvSpPr>
        <p:spPr>
          <a:xfrm>
            <a:off x="7505229" y="2286000"/>
            <a:ext cx="568699" cy="11385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D37C33-0E51-5D3F-9C42-C47EFA2AC030}"/>
                  </a:ext>
                </a:extLst>
              </p:cNvPr>
              <p:cNvSpPr txBox="1"/>
              <p:nvPr/>
            </p:nvSpPr>
            <p:spPr>
              <a:xfrm>
                <a:off x="4863534" y="4059420"/>
                <a:ext cx="6096000" cy="971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20−20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∗30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D37C33-0E51-5D3F-9C42-C47EFA2A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534" y="4059420"/>
                <a:ext cx="6096000" cy="971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F6A3A0-5316-9DAD-2156-4148CF88581E}"/>
                  </a:ext>
                </a:extLst>
              </p:cNvPr>
              <p:cNvSpPr txBox="1"/>
              <p:nvPr/>
            </p:nvSpPr>
            <p:spPr>
              <a:xfrm>
                <a:off x="3090457" y="4282476"/>
                <a:ext cx="2748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Let’s set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=30,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ko-KR" dirty="0"/>
                  <a:t>=1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F6A3A0-5316-9DAD-2156-4148CF885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57" y="4282476"/>
                <a:ext cx="2748928" cy="369332"/>
              </a:xfrm>
              <a:prstGeom prst="rect">
                <a:avLst/>
              </a:prstGeom>
              <a:blipFill>
                <a:blip r:embed="rId3"/>
                <a:stretch>
                  <a:fillRect l="-199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E098DE8-12E0-8640-BD37-F05A7295E894}"/>
                  </a:ext>
                </a:extLst>
              </p:cNvPr>
              <p:cNvSpPr txBox="1"/>
              <p:nvPr/>
            </p:nvSpPr>
            <p:spPr>
              <a:xfrm>
                <a:off x="4863534" y="5269351"/>
                <a:ext cx="6096000" cy="971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20−10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∗30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=0.946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E098DE8-12E0-8640-BD37-F05A7295E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534" y="5269351"/>
                <a:ext cx="6096000" cy="971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C97B114-2135-CCD7-1849-612F20BAE660}"/>
              </a:ext>
            </a:extLst>
          </p:cNvPr>
          <p:cNvSpPr txBox="1"/>
          <p:nvPr/>
        </p:nvSpPr>
        <p:spPr>
          <a:xfrm>
            <a:off x="9235955" y="2030159"/>
            <a:ext cx="330199" cy="40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1</a:t>
            </a:r>
            <a:endParaRPr lang="ko-KR" altLang="en-US" sz="2000" b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7B1471-3FAB-55CC-F704-E0D97456883B}"/>
              </a:ext>
            </a:extLst>
          </p:cNvPr>
          <p:cNvSpPr txBox="1"/>
          <p:nvPr/>
        </p:nvSpPr>
        <p:spPr>
          <a:xfrm>
            <a:off x="8200202" y="2483489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n-lt"/>
              </a:rPr>
              <a:t>0.946</a:t>
            </a:r>
            <a:endParaRPr lang="ko-KR" altLang="en-US" sz="2000" b="1" dirty="0" err="1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86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DAB6C-3100-A6A0-D736-3E4D196FE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749B70-3DB5-69B2-634E-A48FA3494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4FBB0-EB23-4FC5-946B-A18A2E59EF2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2B2A67-16A1-080E-5838-E746193A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Cuts Algorithm</a:t>
            </a:r>
            <a:endParaRPr lang="en-US" dirty="0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6CE39E29-1B0A-F8C5-994A-B403DF4A3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 a graph and compute the corresponding weights</a:t>
            </a:r>
            <a:endParaRPr lang="en-US" sz="2400" b="0" dirty="0"/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12CB71D4-9238-A2CC-524A-46AC74627DF7}"/>
              </a:ext>
            </a:extLst>
          </p:cNvPr>
          <p:cNvSpPr/>
          <p:nvPr/>
        </p:nvSpPr>
        <p:spPr>
          <a:xfrm>
            <a:off x="832427" y="2723665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63612391-3A96-62B3-EE60-5BFCE0E6E1A4}"/>
              </a:ext>
            </a:extLst>
          </p:cNvPr>
          <p:cNvSpPr/>
          <p:nvPr/>
        </p:nvSpPr>
        <p:spPr>
          <a:xfrm>
            <a:off x="1419935" y="2723665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2F56CB30-17C2-1DD9-AD08-ED0B7BB57985}"/>
              </a:ext>
            </a:extLst>
          </p:cNvPr>
          <p:cNvSpPr/>
          <p:nvPr/>
        </p:nvSpPr>
        <p:spPr>
          <a:xfrm>
            <a:off x="2007443" y="2723665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B1E0696F-ACFD-9F6E-EC3B-949FFBD2EC72}"/>
              </a:ext>
            </a:extLst>
          </p:cNvPr>
          <p:cNvSpPr/>
          <p:nvPr/>
        </p:nvSpPr>
        <p:spPr>
          <a:xfrm>
            <a:off x="832427" y="325723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18" name="Oval 23">
            <a:extLst>
              <a:ext uri="{FF2B5EF4-FFF2-40B4-BE49-F238E27FC236}">
                <a16:creationId xmlns:a16="http://schemas.microsoft.com/office/drawing/2014/main" id="{832BACDA-247C-3F72-02C2-74A78F718B0E}"/>
              </a:ext>
            </a:extLst>
          </p:cNvPr>
          <p:cNvSpPr/>
          <p:nvPr/>
        </p:nvSpPr>
        <p:spPr>
          <a:xfrm>
            <a:off x="1419935" y="325723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D39CD6B6-3FCE-C5AB-FC68-21D76D84CE77}"/>
              </a:ext>
            </a:extLst>
          </p:cNvPr>
          <p:cNvSpPr/>
          <p:nvPr/>
        </p:nvSpPr>
        <p:spPr>
          <a:xfrm>
            <a:off x="2007443" y="325723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Oval 25">
            <a:extLst>
              <a:ext uri="{FF2B5EF4-FFF2-40B4-BE49-F238E27FC236}">
                <a16:creationId xmlns:a16="http://schemas.microsoft.com/office/drawing/2014/main" id="{467D2064-66A6-F54E-CED1-B5056047DBFD}"/>
              </a:ext>
            </a:extLst>
          </p:cNvPr>
          <p:cNvSpPr/>
          <p:nvPr/>
        </p:nvSpPr>
        <p:spPr>
          <a:xfrm>
            <a:off x="832427" y="379079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6">
            <a:extLst>
              <a:ext uri="{FF2B5EF4-FFF2-40B4-BE49-F238E27FC236}">
                <a16:creationId xmlns:a16="http://schemas.microsoft.com/office/drawing/2014/main" id="{F5CBD334-C5FE-6B50-2CC3-E97FDB89E68B}"/>
              </a:ext>
            </a:extLst>
          </p:cNvPr>
          <p:cNvSpPr/>
          <p:nvPr/>
        </p:nvSpPr>
        <p:spPr>
          <a:xfrm>
            <a:off x="1419935" y="379079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7">
            <a:extLst>
              <a:ext uri="{FF2B5EF4-FFF2-40B4-BE49-F238E27FC236}">
                <a16:creationId xmlns:a16="http://schemas.microsoft.com/office/drawing/2014/main" id="{87DE402F-5843-C8F2-6F3F-BC7113649772}"/>
              </a:ext>
            </a:extLst>
          </p:cNvPr>
          <p:cNvSpPr/>
          <p:nvPr/>
        </p:nvSpPr>
        <p:spPr>
          <a:xfrm>
            <a:off x="2007443" y="379079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3" name="Straight Connector 29">
            <a:extLst>
              <a:ext uri="{FF2B5EF4-FFF2-40B4-BE49-F238E27FC236}">
                <a16:creationId xmlns:a16="http://schemas.microsoft.com/office/drawing/2014/main" id="{0E26D8B3-1B0D-9D94-6E12-06D10B7AE00C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969587" y="2997985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0">
            <a:extLst>
              <a:ext uri="{FF2B5EF4-FFF2-40B4-BE49-F238E27FC236}">
                <a16:creationId xmlns:a16="http://schemas.microsoft.com/office/drawing/2014/main" id="{A9085D2B-B686-2F9C-06C2-EB2EFC56D378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969587" y="3531551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3">
            <a:extLst>
              <a:ext uri="{FF2B5EF4-FFF2-40B4-BE49-F238E27FC236}">
                <a16:creationId xmlns:a16="http://schemas.microsoft.com/office/drawing/2014/main" id="{6558D27E-67E5-0952-B84F-5C58D5946823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106747" y="3927956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6">
            <a:extLst>
              <a:ext uri="{FF2B5EF4-FFF2-40B4-BE49-F238E27FC236}">
                <a16:creationId xmlns:a16="http://schemas.microsoft.com/office/drawing/2014/main" id="{D312C94E-AB0A-4DF2-7805-B706A5071C0C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>
          <a:xfrm flipH="1">
            <a:off x="1694255" y="3927956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9">
            <a:extLst>
              <a:ext uri="{FF2B5EF4-FFF2-40B4-BE49-F238E27FC236}">
                <a16:creationId xmlns:a16="http://schemas.microsoft.com/office/drawing/2014/main" id="{E6C2BED8-0834-DE86-4670-DD73661724A4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1694255" y="3394391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0">
            <a:extLst>
              <a:ext uri="{FF2B5EF4-FFF2-40B4-BE49-F238E27FC236}">
                <a16:creationId xmlns:a16="http://schemas.microsoft.com/office/drawing/2014/main" id="{58BD47D5-1847-E0DE-F821-D07A9A7DD4D6}"/>
              </a:ext>
            </a:extLst>
          </p:cNvPr>
          <p:cNvCxnSpPr>
            <a:cxnSpLocks/>
            <a:stCxn id="18" idx="2"/>
            <a:endCxn id="17" idx="6"/>
          </p:cNvCxnSpPr>
          <p:nvPr/>
        </p:nvCxnSpPr>
        <p:spPr>
          <a:xfrm flipH="1">
            <a:off x="1106747" y="3394391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5">
            <a:extLst>
              <a:ext uri="{FF2B5EF4-FFF2-40B4-BE49-F238E27FC236}">
                <a16:creationId xmlns:a16="http://schemas.microsoft.com/office/drawing/2014/main" id="{7C83E55B-8962-9D93-8FC0-B6D831ABC351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694255" y="2860825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6">
            <a:extLst>
              <a:ext uri="{FF2B5EF4-FFF2-40B4-BE49-F238E27FC236}">
                <a16:creationId xmlns:a16="http://schemas.microsoft.com/office/drawing/2014/main" id="{D98ECEE8-1530-EE78-754A-8DA7EECC6F9B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1106747" y="2860825"/>
            <a:ext cx="313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1">
            <a:extLst>
              <a:ext uri="{FF2B5EF4-FFF2-40B4-BE49-F238E27FC236}">
                <a16:creationId xmlns:a16="http://schemas.microsoft.com/office/drawing/2014/main" id="{77549A54-74D3-7D66-4F2B-7AF99C15FABB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2144603" y="2997985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4">
            <a:extLst>
              <a:ext uri="{FF2B5EF4-FFF2-40B4-BE49-F238E27FC236}">
                <a16:creationId xmlns:a16="http://schemas.microsoft.com/office/drawing/2014/main" id="{AD531D45-98EB-62A0-5545-B33730E2CD5B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2144603" y="3531551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57">
            <a:extLst>
              <a:ext uri="{FF2B5EF4-FFF2-40B4-BE49-F238E27FC236}">
                <a16:creationId xmlns:a16="http://schemas.microsoft.com/office/drawing/2014/main" id="{2131A288-EDAB-22F4-4F6C-214FA777B324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1557095" y="3531551"/>
            <a:ext cx="0" cy="259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0">
            <a:extLst>
              <a:ext uri="{FF2B5EF4-FFF2-40B4-BE49-F238E27FC236}">
                <a16:creationId xmlns:a16="http://schemas.microsoft.com/office/drawing/2014/main" id="{29FDD210-6F2D-C59A-9B0A-FF3FC2F3725B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1557095" y="2997985"/>
            <a:ext cx="0" cy="259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CF61014-A62E-AA61-73A1-F314BDF75EAC}"/>
              </a:ext>
            </a:extLst>
          </p:cNvPr>
          <p:cNvSpPr txBox="1"/>
          <p:nvPr/>
        </p:nvSpPr>
        <p:spPr>
          <a:xfrm>
            <a:off x="588877" y="4258958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Graph</a:t>
            </a:r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1BFABCB3-6376-58BC-43F0-C7D4A2FA0834}"/>
              </a:ext>
            </a:extLst>
          </p:cNvPr>
          <p:cNvSpPr/>
          <p:nvPr/>
        </p:nvSpPr>
        <p:spPr>
          <a:xfrm>
            <a:off x="4361448" y="2723665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795BBE1C-8304-2B05-ADE7-83A96477BA0E}"/>
              </a:ext>
            </a:extLst>
          </p:cNvPr>
          <p:cNvSpPr/>
          <p:nvPr/>
        </p:nvSpPr>
        <p:spPr>
          <a:xfrm>
            <a:off x="5052117" y="272094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84E2BC21-7805-0009-C8F3-694AC7CB475B}"/>
              </a:ext>
            </a:extLst>
          </p:cNvPr>
          <p:cNvSpPr/>
          <p:nvPr/>
        </p:nvSpPr>
        <p:spPr>
          <a:xfrm>
            <a:off x="5738551" y="2723665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41" name="Oval 22">
            <a:extLst>
              <a:ext uri="{FF2B5EF4-FFF2-40B4-BE49-F238E27FC236}">
                <a16:creationId xmlns:a16="http://schemas.microsoft.com/office/drawing/2014/main" id="{5BB1E69D-C9E4-7AD2-E4E2-B5C251EDA39A}"/>
              </a:ext>
            </a:extLst>
          </p:cNvPr>
          <p:cNvSpPr/>
          <p:nvPr/>
        </p:nvSpPr>
        <p:spPr>
          <a:xfrm>
            <a:off x="4365683" y="339915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0E915AA5-4F61-C6CF-D28C-8402EEF0E6EC}"/>
              </a:ext>
            </a:extLst>
          </p:cNvPr>
          <p:cNvSpPr/>
          <p:nvPr/>
        </p:nvSpPr>
        <p:spPr>
          <a:xfrm>
            <a:off x="5050040" y="3407454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43" name="Oval 24">
            <a:extLst>
              <a:ext uri="{FF2B5EF4-FFF2-40B4-BE49-F238E27FC236}">
                <a16:creationId xmlns:a16="http://schemas.microsoft.com/office/drawing/2014/main" id="{D259B9C8-C762-AE8B-FF69-A8AEC684D4C3}"/>
              </a:ext>
            </a:extLst>
          </p:cNvPr>
          <p:cNvSpPr/>
          <p:nvPr/>
        </p:nvSpPr>
        <p:spPr>
          <a:xfrm>
            <a:off x="5738551" y="3410044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D8D2A3DF-F5D3-4518-CFF1-A4B037ADE60F}"/>
              </a:ext>
            </a:extLst>
          </p:cNvPr>
          <p:cNvSpPr/>
          <p:nvPr/>
        </p:nvSpPr>
        <p:spPr>
          <a:xfrm>
            <a:off x="4352035" y="4100485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B117E217-19F9-8ECD-92AB-F4C04F35DAF2}"/>
              </a:ext>
            </a:extLst>
          </p:cNvPr>
          <p:cNvSpPr/>
          <p:nvPr/>
        </p:nvSpPr>
        <p:spPr>
          <a:xfrm>
            <a:off x="5045695" y="409655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Oval 27">
            <a:extLst>
              <a:ext uri="{FF2B5EF4-FFF2-40B4-BE49-F238E27FC236}">
                <a16:creationId xmlns:a16="http://schemas.microsoft.com/office/drawing/2014/main" id="{B74BEDA8-2EFA-0D6C-DDD7-A07EEF121726}"/>
              </a:ext>
            </a:extLst>
          </p:cNvPr>
          <p:cNvSpPr/>
          <p:nvPr/>
        </p:nvSpPr>
        <p:spPr>
          <a:xfrm>
            <a:off x="5734305" y="4096556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7" name="Straight Connector 29">
            <a:extLst>
              <a:ext uri="{FF2B5EF4-FFF2-40B4-BE49-F238E27FC236}">
                <a16:creationId xmlns:a16="http://schemas.microsoft.com/office/drawing/2014/main" id="{4E86A290-524A-0497-E00C-48F29F774864}"/>
              </a:ext>
            </a:extLst>
          </p:cNvPr>
          <p:cNvCxnSpPr>
            <a:stCxn id="38" idx="4"/>
            <a:endCxn id="41" idx="0"/>
          </p:cNvCxnSpPr>
          <p:nvPr/>
        </p:nvCxnSpPr>
        <p:spPr>
          <a:xfrm>
            <a:off x="4498608" y="2997985"/>
            <a:ext cx="4235" cy="401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0">
            <a:extLst>
              <a:ext uri="{FF2B5EF4-FFF2-40B4-BE49-F238E27FC236}">
                <a16:creationId xmlns:a16="http://schemas.microsoft.com/office/drawing/2014/main" id="{1613E42E-5427-94E1-B96B-559AC07B5510}"/>
              </a:ext>
            </a:extLst>
          </p:cNvPr>
          <p:cNvCxnSpPr>
            <a:cxnSpLocks/>
            <a:stCxn id="41" idx="4"/>
            <a:endCxn id="44" idx="0"/>
          </p:cNvCxnSpPr>
          <p:nvPr/>
        </p:nvCxnSpPr>
        <p:spPr>
          <a:xfrm flipH="1">
            <a:off x="4489195" y="3673478"/>
            <a:ext cx="13648" cy="427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26AD6E33-8D69-F6B9-5082-7EB1BB3DAE24}"/>
              </a:ext>
            </a:extLst>
          </p:cNvPr>
          <p:cNvCxnSpPr>
            <a:cxnSpLocks/>
            <a:stCxn id="45" idx="2"/>
            <a:endCxn id="44" idx="6"/>
          </p:cNvCxnSpPr>
          <p:nvPr/>
        </p:nvCxnSpPr>
        <p:spPr>
          <a:xfrm flipH="1">
            <a:off x="4626355" y="4233716"/>
            <a:ext cx="419340" cy="3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6">
            <a:extLst>
              <a:ext uri="{FF2B5EF4-FFF2-40B4-BE49-F238E27FC236}">
                <a16:creationId xmlns:a16="http://schemas.microsoft.com/office/drawing/2014/main" id="{C54B47CA-7B7B-07C9-852C-117265EA0E05}"/>
              </a:ext>
            </a:extLst>
          </p:cNvPr>
          <p:cNvCxnSpPr>
            <a:cxnSpLocks/>
            <a:stCxn id="46" idx="2"/>
            <a:endCxn id="45" idx="6"/>
          </p:cNvCxnSpPr>
          <p:nvPr/>
        </p:nvCxnSpPr>
        <p:spPr>
          <a:xfrm flipH="1">
            <a:off x="5320015" y="4233716"/>
            <a:ext cx="414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9">
            <a:extLst>
              <a:ext uri="{FF2B5EF4-FFF2-40B4-BE49-F238E27FC236}">
                <a16:creationId xmlns:a16="http://schemas.microsoft.com/office/drawing/2014/main" id="{EDF0751D-3C28-A757-A4D0-D7F2117BF0C5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>
          <a:xfrm flipH="1" flipV="1">
            <a:off x="5324360" y="3544614"/>
            <a:ext cx="414191" cy="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40">
            <a:extLst>
              <a:ext uri="{FF2B5EF4-FFF2-40B4-BE49-F238E27FC236}">
                <a16:creationId xmlns:a16="http://schemas.microsoft.com/office/drawing/2014/main" id="{6985B33E-EA81-55F0-8E3D-DC6E03257087}"/>
              </a:ext>
            </a:extLst>
          </p:cNvPr>
          <p:cNvCxnSpPr>
            <a:cxnSpLocks/>
            <a:stCxn id="42" idx="2"/>
            <a:endCxn id="41" idx="6"/>
          </p:cNvCxnSpPr>
          <p:nvPr/>
        </p:nvCxnSpPr>
        <p:spPr>
          <a:xfrm flipH="1" flipV="1">
            <a:off x="4640003" y="3536318"/>
            <a:ext cx="410037" cy="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5">
            <a:extLst>
              <a:ext uri="{FF2B5EF4-FFF2-40B4-BE49-F238E27FC236}">
                <a16:creationId xmlns:a16="http://schemas.microsoft.com/office/drawing/2014/main" id="{FC5C5C09-1BF3-44EE-F3C0-F8DF57D05651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 flipV="1">
            <a:off x="5326437" y="2858102"/>
            <a:ext cx="412114" cy="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0F5D79C-9540-13A5-5166-B79AF6470EAC}"/>
              </a:ext>
            </a:extLst>
          </p:cNvPr>
          <p:cNvCxnSpPr>
            <a:cxnSpLocks/>
            <a:stCxn id="39" idx="2"/>
            <a:endCxn id="38" idx="6"/>
          </p:cNvCxnSpPr>
          <p:nvPr/>
        </p:nvCxnSpPr>
        <p:spPr>
          <a:xfrm flipH="1">
            <a:off x="4635768" y="2858102"/>
            <a:ext cx="416349" cy="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B57B2756-86F2-CE55-4451-526A42838B8F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>
            <a:off x="5875711" y="2997985"/>
            <a:ext cx="0" cy="41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4">
            <a:extLst>
              <a:ext uri="{FF2B5EF4-FFF2-40B4-BE49-F238E27FC236}">
                <a16:creationId xmlns:a16="http://schemas.microsoft.com/office/drawing/2014/main" id="{CBFBA0FB-03E8-EC5A-FE39-80911E8F3925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5871465" y="3684364"/>
            <a:ext cx="4246" cy="4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7">
            <a:extLst>
              <a:ext uri="{FF2B5EF4-FFF2-40B4-BE49-F238E27FC236}">
                <a16:creationId xmlns:a16="http://schemas.microsoft.com/office/drawing/2014/main" id="{FAA3124A-B642-FDB4-9D50-5FB4FFCEE035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5182855" y="3681774"/>
            <a:ext cx="4345" cy="41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0">
            <a:extLst>
              <a:ext uri="{FF2B5EF4-FFF2-40B4-BE49-F238E27FC236}">
                <a16:creationId xmlns:a16="http://schemas.microsoft.com/office/drawing/2014/main" id="{8613501C-FC92-DA7E-E51B-2AF8AE1EA8B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187200" y="2995262"/>
            <a:ext cx="2077" cy="4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5F34E4-6E85-B567-3FB0-330F76CE9C7A}"/>
              </a:ext>
            </a:extLst>
          </p:cNvPr>
          <p:cNvSpPr txBox="1"/>
          <p:nvPr/>
        </p:nvSpPr>
        <p:spPr>
          <a:xfrm>
            <a:off x="4256277" y="4750046"/>
            <a:ext cx="1981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+mn-lt"/>
              </a:rPr>
              <a:t>Weighted</a:t>
            </a:r>
          </a:p>
          <a:p>
            <a:pPr algn="ctr"/>
            <a:r>
              <a:rPr lang="en-US" sz="2300" dirty="0">
                <a:latin typeface="+mn-lt"/>
              </a:rPr>
              <a:t>Graph</a:t>
            </a:r>
          </a:p>
        </p:txBody>
      </p:sp>
      <p:sp>
        <p:nvSpPr>
          <p:cNvPr id="60" name="Arrow: Right 89">
            <a:extLst>
              <a:ext uri="{FF2B5EF4-FFF2-40B4-BE49-F238E27FC236}">
                <a16:creationId xmlns:a16="http://schemas.microsoft.com/office/drawing/2014/main" id="{5860E7CB-37CC-901C-571F-2C381750947C}"/>
              </a:ext>
            </a:extLst>
          </p:cNvPr>
          <p:cNvSpPr/>
          <p:nvPr/>
        </p:nvSpPr>
        <p:spPr>
          <a:xfrm>
            <a:off x="2929185" y="2723665"/>
            <a:ext cx="568699" cy="11385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53E75F-DA80-C18B-0310-9FD24271C07C}"/>
              </a:ext>
            </a:extLst>
          </p:cNvPr>
          <p:cNvSpPr txBox="1"/>
          <p:nvPr/>
        </p:nvSpPr>
        <p:spPr>
          <a:xfrm>
            <a:off x="4659911" y="2467824"/>
            <a:ext cx="330199" cy="40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1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1DE9C-F311-7798-93AB-F285C466C968}"/>
              </a:ext>
            </a:extLst>
          </p:cNvPr>
          <p:cNvSpPr txBox="1"/>
          <p:nvPr/>
        </p:nvSpPr>
        <p:spPr>
          <a:xfrm>
            <a:off x="3624158" y="2921154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0.946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C7834-BE60-5E14-C271-A1087A42BAC9}"/>
              </a:ext>
            </a:extLst>
          </p:cNvPr>
          <p:cNvSpPr txBox="1"/>
          <p:nvPr/>
        </p:nvSpPr>
        <p:spPr>
          <a:xfrm>
            <a:off x="3635044" y="3491242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0.986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F32E78-ABF3-FBE7-B324-E2E0D1C2B4B7}"/>
              </a:ext>
            </a:extLst>
          </p:cNvPr>
          <p:cNvSpPr txBox="1"/>
          <p:nvPr/>
        </p:nvSpPr>
        <p:spPr>
          <a:xfrm>
            <a:off x="4441007" y="2955058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0.986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EB18E9-B972-2F9A-9FF1-73D7C234E084}"/>
              </a:ext>
            </a:extLst>
          </p:cNvPr>
          <p:cNvSpPr txBox="1"/>
          <p:nvPr/>
        </p:nvSpPr>
        <p:spPr>
          <a:xfrm>
            <a:off x="4461166" y="3684488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0.986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818CAD-FF3B-1D36-AF1D-AE8915D4D763}"/>
              </a:ext>
            </a:extLst>
          </p:cNvPr>
          <p:cNvSpPr txBox="1"/>
          <p:nvPr/>
        </p:nvSpPr>
        <p:spPr>
          <a:xfrm>
            <a:off x="7660676" y="3753316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0.801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9C1FBA8-41E2-B239-C915-9B910A747D9D}"/>
              </a:ext>
            </a:extLst>
          </p:cNvPr>
          <p:cNvSpPr txBox="1"/>
          <p:nvPr/>
        </p:nvSpPr>
        <p:spPr>
          <a:xfrm>
            <a:off x="5149173" y="4299325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0.801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6C87A6-CA37-E374-10F6-7C035C1AFBAC}"/>
              </a:ext>
            </a:extLst>
          </p:cNvPr>
          <p:cNvSpPr txBox="1"/>
          <p:nvPr/>
        </p:nvSpPr>
        <p:spPr>
          <a:xfrm>
            <a:off x="5904218" y="2950992"/>
            <a:ext cx="330199" cy="40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1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063AE6-E5F8-FF93-B972-8FD2F127487F}"/>
              </a:ext>
            </a:extLst>
          </p:cNvPr>
          <p:cNvSpPr txBox="1"/>
          <p:nvPr/>
        </p:nvSpPr>
        <p:spPr>
          <a:xfrm>
            <a:off x="5149173" y="2435186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+mn-lt"/>
              </a:rPr>
              <a:t>0.249</a:t>
            </a:r>
            <a:endParaRPr lang="ko-KR" alt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8AB0B5-ABEC-DB97-B0C7-F3CF19D78D86}"/>
              </a:ext>
            </a:extLst>
          </p:cNvPr>
          <p:cNvSpPr txBox="1"/>
          <p:nvPr/>
        </p:nvSpPr>
        <p:spPr>
          <a:xfrm>
            <a:off x="5147557" y="3124200"/>
            <a:ext cx="89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+mn-lt"/>
              </a:rPr>
              <a:t>0. 186</a:t>
            </a:r>
            <a:endParaRPr lang="ko-KR" alt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E1C997-8D72-B878-DB8B-9C4242121DDA}"/>
              </a:ext>
            </a:extLst>
          </p:cNvPr>
          <p:cNvSpPr txBox="1"/>
          <p:nvPr/>
        </p:nvSpPr>
        <p:spPr>
          <a:xfrm>
            <a:off x="5137849" y="3689110"/>
            <a:ext cx="89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+mn-lt"/>
              </a:rPr>
              <a:t>0. 186</a:t>
            </a:r>
            <a:endParaRPr lang="ko-KR" alt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3B937C-B4F4-7317-968D-7C0CCDFE4AF6}"/>
              </a:ext>
            </a:extLst>
          </p:cNvPr>
          <p:cNvSpPr txBox="1"/>
          <p:nvPr/>
        </p:nvSpPr>
        <p:spPr>
          <a:xfrm>
            <a:off x="4426196" y="4291021"/>
            <a:ext cx="89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+mn-lt"/>
              </a:rPr>
              <a:t>0. 186</a:t>
            </a:r>
            <a:endParaRPr lang="ko-KR" altLang="en-US" sz="2000" dirty="0" err="1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15" name="Straight Connector 92">
            <a:extLst>
              <a:ext uri="{FF2B5EF4-FFF2-40B4-BE49-F238E27FC236}">
                <a16:creationId xmlns:a16="http://schemas.microsoft.com/office/drawing/2014/main" id="{33C22B8F-1451-DFB4-B909-8749A180D929}"/>
              </a:ext>
            </a:extLst>
          </p:cNvPr>
          <p:cNvCxnSpPr/>
          <p:nvPr/>
        </p:nvCxnSpPr>
        <p:spPr>
          <a:xfrm flipV="1">
            <a:off x="9422879" y="4079209"/>
            <a:ext cx="0" cy="5821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93">
            <a:extLst>
              <a:ext uri="{FF2B5EF4-FFF2-40B4-BE49-F238E27FC236}">
                <a16:creationId xmlns:a16="http://schemas.microsoft.com/office/drawing/2014/main" id="{BF9A5E1E-1FC2-F4E4-48CF-C473B1E1282C}"/>
              </a:ext>
            </a:extLst>
          </p:cNvPr>
          <p:cNvCxnSpPr>
            <a:cxnSpLocks/>
          </p:cNvCxnSpPr>
          <p:nvPr/>
        </p:nvCxnSpPr>
        <p:spPr>
          <a:xfrm flipH="1">
            <a:off x="9403445" y="4079209"/>
            <a:ext cx="8178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96">
            <a:extLst>
              <a:ext uri="{FF2B5EF4-FFF2-40B4-BE49-F238E27FC236}">
                <a16:creationId xmlns:a16="http://schemas.microsoft.com/office/drawing/2014/main" id="{DA5BE452-E1A7-6A34-4F54-06901CAD2275}"/>
              </a:ext>
            </a:extLst>
          </p:cNvPr>
          <p:cNvCxnSpPr>
            <a:cxnSpLocks/>
          </p:cNvCxnSpPr>
          <p:nvPr/>
        </p:nvCxnSpPr>
        <p:spPr>
          <a:xfrm flipH="1">
            <a:off x="10213941" y="2581847"/>
            <a:ext cx="7342" cy="1530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9">
            <a:extLst>
              <a:ext uri="{FF2B5EF4-FFF2-40B4-BE49-F238E27FC236}">
                <a16:creationId xmlns:a16="http://schemas.microsoft.com/office/drawing/2014/main" id="{F305ECDA-32EC-BA49-404D-E6146CBD1FE5}"/>
              </a:ext>
            </a:extLst>
          </p:cNvPr>
          <p:cNvSpPr/>
          <p:nvPr/>
        </p:nvSpPr>
        <p:spPr>
          <a:xfrm>
            <a:off x="8990630" y="274647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Oval 20">
            <a:extLst>
              <a:ext uri="{FF2B5EF4-FFF2-40B4-BE49-F238E27FC236}">
                <a16:creationId xmlns:a16="http://schemas.microsoft.com/office/drawing/2014/main" id="{9135416B-8660-FCEE-83BA-EB920A8300FB}"/>
              </a:ext>
            </a:extLst>
          </p:cNvPr>
          <p:cNvSpPr/>
          <p:nvPr/>
        </p:nvSpPr>
        <p:spPr>
          <a:xfrm>
            <a:off x="9681299" y="2743748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120" name="Oval 21">
            <a:extLst>
              <a:ext uri="{FF2B5EF4-FFF2-40B4-BE49-F238E27FC236}">
                <a16:creationId xmlns:a16="http://schemas.microsoft.com/office/drawing/2014/main" id="{34E502E8-47A8-BF0A-D0BA-AD75B555353C}"/>
              </a:ext>
            </a:extLst>
          </p:cNvPr>
          <p:cNvSpPr/>
          <p:nvPr/>
        </p:nvSpPr>
        <p:spPr>
          <a:xfrm>
            <a:off x="10367733" y="274647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121" name="Oval 22">
            <a:extLst>
              <a:ext uri="{FF2B5EF4-FFF2-40B4-BE49-F238E27FC236}">
                <a16:creationId xmlns:a16="http://schemas.microsoft.com/office/drawing/2014/main" id="{F3DD80F4-A5EA-78CE-47D7-411189FF78AC}"/>
              </a:ext>
            </a:extLst>
          </p:cNvPr>
          <p:cNvSpPr/>
          <p:nvPr/>
        </p:nvSpPr>
        <p:spPr>
          <a:xfrm>
            <a:off x="8994865" y="3421964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122" name="Oval 23">
            <a:extLst>
              <a:ext uri="{FF2B5EF4-FFF2-40B4-BE49-F238E27FC236}">
                <a16:creationId xmlns:a16="http://schemas.microsoft.com/office/drawing/2014/main" id="{B44416F0-D494-9F1E-86FC-DC376897E489}"/>
              </a:ext>
            </a:extLst>
          </p:cNvPr>
          <p:cNvSpPr/>
          <p:nvPr/>
        </p:nvSpPr>
        <p:spPr>
          <a:xfrm>
            <a:off x="9679222" y="3430260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en-US" dirty="0"/>
          </a:p>
        </p:txBody>
      </p:sp>
      <p:sp>
        <p:nvSpPr>
          <p:cNvPr id="123" name="Oval 24">
            <a:extLst>
              <a:ext uri="{FF2B5EF4-FFF2-40B4-BE49-F238E27FC236}">
                <a16:creationId xmlns:a16="http://schemas.microsoft.com/office/drawing/2014/main" id="{27CBD3C4-D142-750D-A85B-4BA995D46776}"/>
              </a:ext>
            </a:extLst>
          </p:cNvPr>
          <p:cNvSpPr/>
          <p:nvPr/>
        </p:nvSpPr>
        <p:spPr>
          <a:xfrm>
            <a:off x="10367733" y="3432850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25">
            <a:extLst>
              <a:ext uri="{FF2B5EF4-FFF2-40B4-BE49-F238E27FC236}">
                <a16:creationId xmlns:a16="http://schemas.microsoft.com/office/drawing/2014/main" id="{BC84CDA1-02A8-A80A-0AC1-4F6775DA3625}"/>
              </a:ext>
            </a:extLst>
          </p:cNvPr>
          <p:cNvSpPr/>
          <p:nvPr/>
        </p:nvSpPr>
        <p:spPr>
          <a:xfrm>
            <a:off x="8981217" y="4123291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5" name="Oval 26">
            <a:extLst>
              <a:ext uri="{FF2B5EF4-FFF2-40B4-BE49-F238E27FC236}">
                <a16:creationId xmlns:a16="http://schemas.microsoft.com/office/drawing/2014/main" id="{A7854255-2F47-94FB-0319-2202DC57BCDE}"/>
              </a:ext>
            </a:extLst>
          </p:cNvPr>
          <p:cNvSpPr/>
          <p:nvPr/>
        </p:nvSpPr>
        <p:spPr>
          <a:xfrm>
            <a:off x="9674877" y="41193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6" name="Oval 27">
            <a:extLst>
              <a:ext uri="{FF2B5EF4-FFF2-40B4-BE49-F238E27FC236}">
                <a16:creationId xmlns:a16="http://schemas.microsoft.com/office/drawing/2014/main" id="{BC4C3496-D3E0-5228-1FA9-E9D75A992C60}"/>
              </a:ext>
            </a:extLst>
          </p:cNvPr>
          <p:cNvSpPr/>
          <p:nvPr/>
        </p:nvSpPr>
        <p:spPr>
          <a:xfrm>
            <a:off x="10363487" y="41193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27" name="Straight Connector 29">
            <a:extLst>
              <a:ext uri="{FF2B5EF4-FFF2-40B4-BE49-F238E27FC236}">
                <a16:creationId xmlns:a16="http://schemas.microsoft.com/office/drawing/2014/main" id="{BA086F2C-6184-B561-CF9E-B8A9BFD3A164}"/>
              </a:ext>
            </a:extLst>
          </p:cNvPr>
          <p:cNvCxnSpPr>
            <a:stCxn id="118" idx="4"/>
            <a:endCxn id="121" idx="0"/>
          </p:cNvCxnSpPr>
          <p:nvPr/>
        </p:nvCxnSpPr>
        <p:spPr>
          <a:xfrm>
            <a:off x="9127790" y="3020791"/>
            <a:ext cx="4235" cy="401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30">
            <a:extLst>
              <a:ext uri="{FF2B5EF4-FFF2-40B4-BE49-F238E27FC236}">
                <a16:creationId xmlns:a16="http://schemas.microsoft.com/office/drawing/2014/main" id="{C18AC196-EA55-6FA7-862B-4A37F407DBD2}"/>
              </a:ext>
            </a:extLst>
          </p:cNvPr>
          <p:cNvCxnSpPr>
            <a:cxnSpLocks/>
            <a:stCxn id="121" idx="4"/>
            <a:endCxn id="124" idx="0"/>
          </p:cNvCxnSpPr>
          <p:nvPr/>
        </p:nvCxnSpPr>
        <p:spPr>
          <a:xfrm flipH="1">
            <a:off x="9118377" y="3696284"/>
            <a:ext cx="13648" cy="427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33">
            <a:extLst>
              <a:ext uri="{FF2B5EF4-FFF2-40B4-BE49-F238E27FC236}">
                <a16:creationId xmlns:a16="http://schemas.microsoft.com/office/drawing/2014/main" id="{0F6C4AC7-5059-500A-6475-3B3B12AE5219}"/>
              </a:ext>
            </a:extLst>
          </p:cNvPr>
          <p:cNvCxnSpPr>
            <a:cxnSpLocks/>
            <a:stCxn id="125" idx="2"/>
            <a:endCxn id="124" idx="6"/>
          </p:cNvCxnSpPr>
          <p:nvPr/>
        </p:nvCxnSpPr>
        <p:spPr>
          <a:xfrm flipH="1">
            <a:off x="9255537" y="4256522"/>
            <a:ext cx="419340" cy="3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36">
            <a:extLst>
              <a:ext uri="{FF2B5EF4-FFF2-40B4-BE49-F238E27FC236}">
                <a16:creationId xmlns:a16="http://schemas.microsoft.com/office/drawing/2014/main" id="{DB9EE3AF-F4AC-CCAD-B461-778CE4E43DFB}"/>
              </a:ext>
            </a:extLst>
          </p:cNvPr>
          <p:cNvCxnSpPr>
            <a:cxnSpLocks/>
            <a:stCxn id="126" idx="2"/>
            <a:endCxn id="125" idx="6"/>
          </p:cNvCxnSpPr>
          <p:nvPr/>
        </p:nvCxnSpPr>
        <p:spPr>
          <a:xfrm flipH="1">
            <a:off x="9949197" y="4256522"/>
            <a:ext cx="4142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39">
            <a:extLst>
              <a:ext uri="{FF2B5EF4-FFF2-40B4-BE49-F238E27FC236}">
                <a16:creationId xmlns:a16="http://schemas.microsoft.com/office/drawing/2014/main" id="{AABB4120-18E9-0279-C413-CD78E8695A8C}"/>
              </a:ext>
            </a:extLst>
          </p:cNvPr>
          <p:cNvCxnSpPr>
            <a:cxnSpLocks/>
            <a:stCxn id="123" idx="2"/>
            <a:endCxn id="122" idx="6"/>
          </p:cNvCxnSpPr>
          <p:nvPr/>
        </p:nvCxnSpPr>
        <p:spPr>
          <a:xfrm flipH="1" flipV="1">
            <a:off x="9953542" y="3567420"/>
            <a:ext cx="414191" cy="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40">
            <a:extLst>
              <a:ext uri="{FF2B5EF4-FFF2-40B4-BE49-F238E27FC236}">
                <a16:creationId xmlns:a16="http://schemas.microsoft.com/office/drawing/2014/main" id="{E627F43D-CCD3-A989-554E-3D7E1EC371C5}"/>
              </a:ext>
            </a:extLst>
          </p:cNvPr>
          <p:cNvCxnSpPr>
            <a:cxnSpLocks/>
            <a:stCxn id="122" idx="2"/>
            <a:endCxn id="121" idx="6"/>
          </p:cNvCxnSpPr>
          <p:nvPr/>
        </p:nvCxnSpPr>
        <p:spPr>
          <a:xfrm flipH="1" flipV="1">
            <a:off x="9269185" y="3559124"/>
            <a:ext cx="410037" cy="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45">
            <a:extLst>
              <a:ext uri="{FF2B5EF4-FFF2-40B4-BE49-F238E27FC236}">
                <a16:creationId xmlns:a16="http://schemas.microsoft.com/office/drawing/2014/main" id="{8FA9AA4B-4C4A-18B6-D2F5-EBC3CB04E68D}"/>
              </a:ext>
            </a:extLst>
          </p:cNvPr>
          <p:cNvCxnSpPr>
            <a:cxnSpLocks/>
            <a:stCxn id="120" idx="2"/>
            <a:endCxn id="119" idx="6"/>
          </p:cNvCxnSpPr>
          <p:nvPr/>
        </p:nvCxnSpPr>
        <p:spPr>
          <a:xfrm flipH="1" flipV="1">
            <a:off x="9955619" y="2880908"/>
            <a:ext cx="412114" cy="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46">
            <a:extLst>
              <a:ext uri="{FF2B5EF4-FFF2-40B4-BE49-F238E27FC236}">
                <a16:creationId xmlns:a16="http://schemas.microsoft.com/office/drawing/2014/main" id="{3C9B1BC2-1302-DC6A-5D4D-B5894647F556}"/>
              </a:ext>
            </a:extLst>
          </p:cNvPr>
          <p:cNvCxnSpPr>
            <a:cxnSpLocks/>
            <a:stCxn id="119" idx="2"/>
            <a:endCxn id="118" idx="6"/>
          </p:cNvCxnSpPr>
          <p:nvPr/>
        </p:nvCxnSpPr>
        <p:spPr>
          <a:xfrm flipH="1">
            <a:off x="9264950" y="2880908"/>
            <a:ext cx="416349" cy="2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51">
            <a:extLst>
              <a:ext uri="{FF2B5EF4-FFF2-40B4-BE49-F238E27FC236}">
                <a16:creationId xmlns:a16="http://schemas.microsoft.com/office/drawing/2014/main" id="{94CE325C-2169-32C9-1723-031439863C77}"/>
              </a:ext>
            </a:extLst>
          </p:cNvPr>
          <p:cNvCxnSpPr>
            <a:cxnSpLocks/>
            <a:stCxn id="120" idx="4"/>
            <a:endCxn id="123" idx="0"/>
          </p:cNvCxnSpPr>
          <p:nvPr/>
        </p:nvCxnSpPr>
        <p:spPr>
          <a:xfrm>
            <a:off x="10504893" y="3020791"/>
            <a:ext cx="0" cy="412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54">
            <a:extLst>
              <a:ext uri="{FF2B5EF4-FFF2-40B4-BE49-F238E27FC236}">
                <a16:creationId xmlns:a16="http://schemas.microsoft.com/office/drawing/2014/main" id="{CB30E15A-244E-3094-B3B4-DEE6E1D57084}"/>
              </a:ext>
            </a:extLst>
          </p:cNvPr>
          <p:cNvCxnSpPr>
            <a:cxnSpLocks/>
            <a:stCxn id="123" idx="4"/>
            <a:endCxn id="126" idx="0"/>
          </p:cNvCxnSpPr>
          <p:nvPr/>
        </p:nvCxnSpPr>
        <p:spPr>
          <a:xfrm flipH="1">
            <a:off x="10500647" y="3707170"/>
            <a:ext cx="4246" cy="4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57">
            <a:extLst>
              <a:ext uri="{FF2B5EF4-FFF2-40B4-BE49-F238E27FC236}">
                <a16:creationId xmlns:a16="http://schemas.microsoft.com/office/drawing/2014/main" id="{E51BC523-78CF-4F06-1845-8CEF78117F68}"/>
              </a:ext>
            </a:extLst>
          </p:cNvPr>
          <p:cNvCxnSpPr>
            <a:cxnSpLocks/>
            <a:stCxn id="122" idx="4"/>
            <a:endCxn id="125" idx="0"/>
          </p:cNvCxnSpPr>
          <p:nvPr/>
        </p:nvCxnSpPr>
        <p:spPr>
          <a:xfrm flipH="1">
            <a:off x="9812037" y="3704580"/>
            <a:ext cx="4345" cy="41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60">
            <a:extLst>
              <a:ext uri="{FF2B5EF4-FFF2-40B4-BE49-F238E27FC236}">
                <a16:creationId xmlns:a16="http://schemas.microsoft.com/office/drawing/2014/main" id="{98B362E7-DF0D-18A2-D9F0-0ECD3AAC97E1}"/>
              </a:ext>
            </a:extLst>
          </p:cNvPr>
          <p:cNvCxnSpPr>
            <a:cxnSpLocks/>
            <a:stCxn id="119" idx="4"/>
            <a:endCxn id="122" idx="0"/>
          </p:cNvCxnSpPr>
          <p:nvPr/>
        </p:nvCxnSpPr>
        <p:spPr>
          <a:xfrm flipH="1">
            <a:off x="9816382" y="3018068"/>
            <a:ext cx="2077" cy="41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7AF94B2-B5DC-94CD-7614-3C6AF0FC8515}"/>
              </a:ext>
            </a:extLst>
          </p:cNvPr>
          <p:cNvSpPr txBox="1"/>
          <p:nvPr/>
        </p:nvSpPr>
        <p:spPr>
          <a:xfrm>
            <a:off x="9289093" y="2490630"/>
            <a:ext cx="330199" cy="40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1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D5DB925-3868-DC4D-D1CB-127A5024E52B}"/>
              </a:ext>
            </a:extLst>
          </p:cNvPr>
          <p:cNvSpPr txBox="1"/>
          <p:nvPr/>
        </p:nvSpPr>
        <p:spPr>
          <a:xfrm>
            <a:off x="8253340" y="2943960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0.946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BC50A2-795D-3DFC-F2DE-C007D6E8E3B8}"/>
              </a:ext>
            </a:extLst>
          </p:cNvPr>
          <p:cNvSpPr txBox="1"/>
          <p:nvPr/>
        </p:nvSpPr>
        <p:spPr>
          <a:xfrm>
            <a:off x="8264226" y="3514048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0.986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5A29FA-9232-0F86-0926-56A39D09800C}"/>
              </a:ext>
            </a:extLst>
          </p:cNvPr>
          <p:cNvSpPr txBox="1"/>
          <p:nvPr/>
        </p:nvSpPr>
        <p:spPr>
          <a:xfrm>
            <a:off x="9070189" y="2977864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0.986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6733A7E-F468-9CA8-289C-6BF3145B7C67}"/>
              </a:ext>
            </a:extLst>
          </p:cNvPr>
          <p:cNvSpPr txBox="1"/>
          <p:nvPr/>
        </p:nvSpPr>
        <p:spPr>
          <a:xfrm>
            <a:off x="10443415" y="3704580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0.801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3B5DE7F-0EB6-191B-6DC3-382AE3286BF7}"/>
              </a:ext>
            </a:extLst>
          </p:cNvPr>
          <p:cNvSpPr txBox="1"/>
          <p:nvPr/>
        </p:nvSpPr>
        <p:spPr>
          <a:xfrm>
            <a:off x="9778355" y="4322131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0.801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FEFC39A-8DF4-5FEC-F589-88FF6E110B51}"/>
              </a:ext>
            </a:extLst>
          </p:cNvPr>
          <p:cNvSpPr txBox="1"/>
          <p:nvPr/>
        </p:nvSpPr>
        <p:spPr>
          <a:xfrm>
            <a:off x="10533400" y="2973798"/>
            <a:ext cx="330199" cy="40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1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7BE3C61-7FD5-493E-B4F0-D8E403677F01}"/>
              </a:ext>
            </a:extLst>
          </p:cNvPr>
          <p:cNvSpPr txBox="1"/>
          <p:nvPr/>
        </p:nvSpPr>
        <p:spPr>
          <a:xfrm>
            <a:off x="9778355" y="2457992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+mn-lt"/>
              </a:rPr>
              <a:t>0.249</a:t>
            </a:r>
            <a:endParaRPr lang="ko-KR" alt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7A1DE3-AC4C-0006-A0B1-FA6821C7DEB8}"/>
              </a:ext>
            </a:extLst>
          </p:cNvPr>
          <p:cNvSpPr txBox="1"/>
          <p:nvPr/>
        </p:nvSpPr>
        <p:spPr>
          <a:xfrm>
            <a:off x="9776739" y="3147006"/>
            <a:ext cx="89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+mn-lt"/>
              </a:rPr>
              <a:t>0. 186</a:t>
            </a:r>
            <a:endParaRPr lang="ko-KR" alt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EB72732-68A9-7EF4-98F1-0569BC105ECF}"/>
              </a:ext>
            </a:extLst>
          </p:cNvPr>
          <p:cNvSpPr txBox="1"/>
          <p:nvPr/>
        </p:nvSpPr>
        <p:spPr>
          <a:xfrm>
            <a:off x="9055378" y="4313827"/>
            <a:ext cx="89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+mn-lt"/>
              </a:rPr>
              <a:t>0. 186</a:t>
            </a:r>
            <a:endParaRPr lang="ko-KR" alt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986F29F-10AA-3DEC-BFB1-5115E911867E}"/>
              </a:ext>
            </a:extLst>
          </p:cNvPr>
          <p:cNvSpPr txBox="1"/>
          <p:nvPr/>
        </p:nvSpPr>
        <p:spPr>
          <a:xfrm>
            <a:off x="9090348" y="3707294"/>
            <a:ext cx="8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0.986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420DB91-785A-216E-5F51-BE4D8745FFCA}"/>
              </a:ext>
            </a:extLst>
          </p:cNvPr>
          <p:cNvSpPr txBox="1"/>
          <p:nvPr/>
        </p:nvSpPr>
        <p:spPr>
          <a:xfrm>
            <a:off x="9767031" y="3711916"/>
            <a:ext cx="89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/>
                </a:solidFill>
                <a:latin typeface="+mn-lt"/>
              </a:rPr>
              <a:t>0. 186</a:t>
            </a:r>
            <a:endParaRPr lang="ko-KR" altLang="en-US" sz="2000" dirty="0" err="1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39FC96B-D74B-8712-D273-F76E26F5C841}"/>
              </a:ext>
            </a:extLst>
          </p:cNvPr>
          <p:cNvSpPr txBox="1"/>
          <p:nvPr/>
        </p:nvSpPr>
        <p:spPr>
          <a:xfrm>
            <a:off x="8432279" y="4792730"/>
            <a:ext cx="1981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rgbClr val="FF0000"/>
                </a:solidFill>
                <a:latin typeface="+mn-lt"/>
              </a:rPr>
              <a:t>Min cut</a:t>
            </a:r>
          </a:p>
        </p:txBody>
      </p:sp>
      <p:sp>
        <p:nvSpPr>
          <p:cNvPr id="159" name="Oval 19">
            <a:extLst>
              <a:ext uri="{FF2B5EF4-FFF2-40B4-BE49-F238E27FC236}">
                <a16:creationId xmlns:a16="http://schemas.microsoft.com/office/drawing/2014/main" id="{6AE57ECF-3DF7-078B-B3FB-99104AD0990F}"/>
              </a:ext>
            </a:extLst>
          </p:cNvPr>
          <p:cNvSpPr/>
          <p:nvPr/>
        </p:nvSpPr>
        <p:spPr>
          <a:xfrm>
            <a:off x="8329386" y="2207462"/>
            <a:ext cx="274320" cy="2743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B23814B-4C40-C777-85E9-40A172ED7137}"/>
              </a:ext>
            </a:extLst>
          </p:cNvPr>
          <p:cNvCxnSpPr>
            <a:stCxn id="159" idx="5"/>
            <a:endCxn id="118" idx="1"/>
          </p:cNvCxnSpPr>
          <p:nvPr/>
        </p:nvCxnSpPr>
        <p:spPr>
          <a:xfrm>
            <a:off x="8563533" y="2441609"/>
            <a:ext cx="467270" cy="345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978FAF2-190C-3B34-F6F9-27070643DE24}"/>
              </a:ext>
            </a:extLst>
          </p:cNvPr>
          <p:cNvSpPr txBox="1"/>
          <p:nvPr/>
        </p:nvSpPr>
        <p:spPr>
          <a:xfrm>
            <a:off x="7776026" y="1743647"/>
            <a:ext cx="100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Source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8131E5C-8D35-7AD5-E426-383E0E320D09}"/>
              </a:ext>
            </a:extLst>
          </p:cNvPr>
          <p:cNvSpPr txBox="1"/>
          <p:nvPr/>
        </p:nvSpPr>
        <p:spPr>
          <a:xfrm>
            <a:off x="8720681" y="2274593"/>
            <a:ext cx="330199" cy="40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2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64" name="Oval 19">
            <a:extLst>
              <a:ext uri="{FF2B5EF4-FFF2-40B4-BE49-F238E27FC236}">
                <a16:creationId xmlns:a16="http://schemas.microsoft.com/office/drawing/2014/main" id="{775BEC61-1470-F7DF-EDAC-1B271884EC03}"/>
              </a:ext>
            </a:extLst>
          </p:cNvPr>
          <p:cNvSpPr/>
          <p:nvPr/>
        </p:nvSpPr>
        <p:spPr>
          <a:xfrm>
            <a:off x="11101874" y="4675891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Arrow: Right 89">
            <a:extLst>
              <a:ext uri="{FF2B5EF4-FFF2-40B4-BE49-F238E27FC236}">
                <a16:creationId xmlns:a16="http://schemas.microsoft.com/office/drawing/2014/main" id="{72363F19-5A9D-099C-0BD4-B5FBC57F308D}"/>
              </a:ext>
            </a:extLst>
          </p:cNvPr>
          <p:cNvSpPr/>
          <p:nvPr/>
        </p:nvSpPr>
        <p:spPr>
          <a:xfrm>
            <a:off x="6879035" y="2712299"/>
            <a:ext cx="568699" cy="113859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2D7CCD-35E5-FEF4-16E5-2CB85793C8D9}"/>
              </a:ext>
            </a:extLst>
          </p:cNvPr>
          <p:cNvSpPr txBox="1"/>
          <p:nvPr/>
        </p:nvSpPr>
        <p:spPr>
          <a:xfrm>
            <a:off x="11025674" y="4630211"/>
            <a:ext cx="52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10</a:t>
            </a:r>
            <a:endParaRPr lang="ko-KR" altLang="en-US" sz="2000" dirty="0" err="1">
              <a:latin typeface="+mn-lt"/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3EF331F-86FC-99F3-C123-28E28B5EF13A}"/>
              </a:ext>
            </a:extLst>
          </p:cNvPr>
          <p:cNvCxnSpPr>
            <a:cxnSpLocks/>
          </p:cNvCxnSpPr>
          <p:nvPr/>
        </p:nvCxnSpPr>
        <p:spPr>
          <a:xfrm>
            <a:off x="10620629" y="4358358"/>
            <a:ext cx="530985" cy="391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A576230-3CBB-8D7C-FB87-0EAD76EFFAAB}"/>
              </a:ext>
            </a:extLst>
          </p:cNvPr>
          <p:cNvSpPr txBox="1"/>
          <p:nvPr/>
        </p:nvSpPr>
        <p:spPr>
          <a:xfrm>
            <a:off x="10777777" y="4191342"/>
            <a:ext cx="330199" cy="40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2</a:t>
            </a:r>
            <a:endParaRPr lang="ko-KR" altLang="en-US" sz="2000" dirty="0" err="1">
              <a:latin typeface="+mn-lt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A8E5152-B7E9-EB53-E17A-35F7147BB9A1}"/>
              </a:ext>
            </a:extLst>
          </p:cNvPr>
          <p:cNvSpPr txBox="1"/>
          <p:nvPr/>
        </p:nvSpPr>
        <p:spPr>
          <a:xfrm>
            <a:off x="11187061" y="4950100"/>
            <a:ext cx="100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Sink</a:t>
            </a:r>
            <a:endParaRPr lang="ko-KR" altLang="en-US" sz="20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5403964"/>
      </p:ext>
    </p:extLst>
  </p:cSld>
  <p:clrMapOvr>
    <a:masterClrMapping/>
  </p:clrMapOvr>
</p:sld>
</file>

<file path=ppt/theme/theme1.xml><?xml version="1.0" encoding="utf-8"?>
<a:theme xmlns:a="http://schemas.openxmlformats.org/drawingml/2006/main" name="carnegie_mellon_ece">
  <a:themeElements>
    <a:clrScheme name="Custom 1">
      <a:dk1>
        <a:sysClr val="windowText" lastClr="000000"/>
      </a:dk1>
      <a:lt1>
        <a:sysClr val="window" lastClr="FFFFFF"/>
      </a:lt1>
      <a:dk2>
        <a:srgbClr val="FA461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+mn-lt"/>
          </a:defRPr>
        </a:defPPr>
      </a:lstStyle>
    </a:txDef>
  </a:objectDefaults>
  <a:extraClrSchemeLst>
    <a:extraClrScheme>
      <a:clrScheme name="ecesc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sc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61DF4FC8B444C93A92C140D68D2DB" ma:contentTypeVersion="2" ma:contentTypeDescription="Create a new document." ma:contentTypeScope="" ma:versionID="602dcc25f54ad6ba81c9adf2e730c7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93D4FEB-C75D-4B56-A2FF-B279B2CD6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565FAF-FB13-4806-9CDA-99D08956CC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997F2F-0988-49FF-9204-870220208138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92393</TotalTime>
  <Words>576</Words>
  <Application>Microsoft Office PowerPoint</Application>
  <PresentationFormat>와이드스크린</PresentationFormat>
  <Paragraphs>173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Quadon Medium</vt:lpstr>
      <vt:lpstr>Wingdings</vt:lpstr>
      <vt:lpstr>Arial</vt:lpstr>
      <vt:lpstr>Cambria Math</vt:lpstr>
      <vt:lpstr>Calibri</vt:lpstr>
      <vt:lpstr>Gentona Book</vt:lpstr>
      <vt:lpstr>Cambria</vt:lpstr>
      <vt:lpstr>carnegie_mellon_ece</vt:lpstr>
      <vt:lpstr>Graph Theory Application in Computer Vision “Image Segmentation using Graph Cut”</vt:lpstr>
      <vt:lpstr>Agenda</vt:lpstr>
      <vt:lpstr>Image as a Graph</vt:lpstr>
      <vt:lpstr>Image as a Graph</vt:lpstr>
      <vt:lpstr>Graph Cuts Algorithm</vt:lpstr>
      <vt:lpstr>Graph Cuts Algorithm</vt:lpstr>
      <vt:lpstr>Graph Cuts Algorithm</vt:lpstr>
      <vt:lpstr>Graph Cuts Algorithm</vt:lpstr>
      <vt:lpstr>Graph Cuts Algorithm</vt:lpstr>
      <vt:lpstr>Ford-Fulkerson Algorithm</vt:lpstr>
      <vt:lpstr>PowerPoint 프레젠테이션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EEL 4750 / EEE 5502</dc:title>
  <dc:creator/>
  <cp:lastModifiedBy>Eum, Woohyun</cp:lastModifiedBy>
  <cp:revision>934</cp:revision>
  <cp:lastPrinted>2018-08-28T12:16:05Z</cp:lastPrinted>
  <dcterms:created xsi:type="dcterms:W3CDTF">2011-02-10T15:04:44Z</dcterms:created>
  <dcterms:modified xsi:type="dcterms:W3CDTF">2025-04-11T05:35:16Z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0x010100AAD61DF4FC8B444C93A92C140D68D2DB</vt:lpwstr>
  </property>
</Properties>
</file>