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9"/>
  </p:notesMasterIdLst>
  <p:sldIdLst>
    <p:sldId id="256" r:id="rId2"/>
    <p:sldId id="263" r:id="rId3"/>
    <p:sldId id="265" r:id="rId4"/>
    <p:sldId id="259" r:id="rId5"/>
    <p:sldId id="257" r:id="rId6"/>
    <p:sldId id="258" r:id="rId7"/>
    <p:sldId id="260" r:id="rId8"/>
    <p:sldId id="262" r:id="rId9"/>
    <p:sldId id="269" r:id="rId10"/>
    <p:sldId id="267" r:id="rId11"/>
    <p:sldId id="270" r:id="rId12"/>
    <p:sldId id="275" r:id="rId13"/>
    <p:sldId id="272" r:id="rId14"/>
    <p:sldId id="273" r:id="rId15"/>
    <p:sldId id="268" r:id="rId16"/>
    <p:sldId id="274" r:id="rId17"/>
    <p:sldId id="271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9481" autoAdjust="0"/>
  </p:normalViewPr>
  <p:slideViewPr>
    <p:cSldViewPr snapToGrid="0">
      <p:cViewPr varScale="1">
        <p:scale>
          <a:sx n="53" d="100"/>
          <a:sy n="53" d="100"/>
        </p:scale>
        <p:origin x="1108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3F631A-1AC7-4393-9970-928BDBE9F5CF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E65F5F-EF43-4D9E-8524-039DDE354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1637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E65F5F-EF43-4D9E-8524-039DDE35473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7774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E65F5F-EF43-4D9E-8524-039DDE35473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8450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E65F5F-EF43-4D9E-8524-039DDE35473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561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E65F5F-EF43-4D9E-8524-039DDE35473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5162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E65F5F-EF43-4D9E-8524-039DDE35473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4435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E65F5F-EF43-4D9E-8524-039DDE35473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4759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E65F5F-EF43-4D9E-8524-039DDE35473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0819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E65F5F-EF43-4D9E-8524-039DDE35473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7714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4400">
              <a:lnSpc>
                <a:spcPct val="120000"/>
              </a:lnSpc>
              <a:spcAft>
                <a:spcPts val="600"/>
              </a:spcAft>
              <a:buSzPct val="125000"/>
            </a:pP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E65F5F-EF43-4D9E-8524-039DDE35473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2685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E65F5F-EF43-4D9E-8524-039DDE35473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0631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E65F5F-EF43-4D9E-8524-039DDE35473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0590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E65F5F-EF43-4D9E-8524-039DDE35473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623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E65F5F-EF43-4D9E-8524-039DDE35473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2529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E65F5F-EF43-4D9E-8524-039DDE35473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0884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E65F5F-EF43-4D9E-8524-039DDE35473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6268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E65F5F-EF43-4D9E-8524-039DDE35473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6003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E65F5F-EF43-4D9E-8524-039DDE35473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9452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4/15/2022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48" name="MSIPCMContentMarking" descr="{&quot;HashCode&quot;:-1876667767,&quot;Placement&quot;:&quot;Footer&quot;,&quot;Top&quot;:523.380066,&quot;Left&quot;:0.0,&quot;SlideWidth&quot;:960,&quot;SlideHeight&quot;:540}">
            <a:extLst>
              <a:ext uri="{FF2B5EF4-FFF2-40B4-BE49-F238E27FC236}">
                <a16:creationId xmlns:a16="http://schemas.microsoft.com/office/drawing/2014/main" id="{44C07628-EA85-4869-BD1C-9183AB1D802B}"/>
              </a:ext>
            </a:extLst>
          </p:cNvPr>
          <p:cNvSpPr txBox="1"/>
          <p:nvPr userDrawn="1"/>
        </p:nvSpPr>
        <p:spPr>
          <a:xfrm>
            <a:off x="0" y="6646927"/>
            <a:ext cx="1185008" cy="21107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700">
                <a:solidFill>
                  <a:srgbClr val="737373"/>
                </a:solidFill>
                <a:latin typeface="Calibri" panose="020F0502020204030204" pitchFamily="34" charset="0"/>
              </a:rPr>
              <a:t>Internal Use - Confidential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jpe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jp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096A8A5D-137F-4A8A-9811-F7A867F02E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1" name="Rectangle 10">
              <a:extLst>
                <a:ext uri="{FF2B5EF4-FFF2-40B4-BE49-F238E27FC236}">
                  <a16:creationId xmlns:a16="http://schemas.microsoft.com/office/drawing/2014/main" id="{6EA64E00-438F-4B4F-9366-7A7230A9A0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2">
              <a:extLst>
                <a:ext uri="{FF2B5EF4-FFF2-40B4-BE49-F238E27FC236}">
                  <a16:creationId xmlns:a16="http://schemas.microsoft.com/office/drawing/2014/main" id="{59E6386A-8042-4EC7-A981-EFAC2ACB89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4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DF4B7B9-FF8E-47E5-9349-6B0FFA4677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14894" y="1122363"/>
            <a:ext cx="3156229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LOB CUSKIT </a:t>
            </a:r>
            <a:br>
              <a:rPr lang="en-US" sz="4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4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LAUNCH DASHBOARD</a:t>
            </a:r>
            <a:endParaRPr lang="en-US" sz="41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C53B3F-400F-4044-BA82-1CF4D0F047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86319" y="3602038"/>
            <a:ext cx="3184804" cy="165576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b="1" dirty="0"/>
              <a:t>IMPACTED BY COVID-19</a:t>
            </a:r>
          </a:p>
        </p:txBody>
      </p:sp>
      <p:pic>
        <p:nvPicPr>
          <p:cNvPr id="5" name="Picture 4" descr="A close up of water droplets&#10;&#10;Description automatically generated with low confidence">
            <a:extLst>
              <a:ext uri="{FF2B5EF4-FFF2-40B4-BE49-F238E27FC236}">
                <a16:creationId xmlns:a16="http://schemas.microsoft.com/office/drawing/2014/main" id="{D8C42C08-DD9F-4594-9B8E-4F73354445C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5624" r="20289" b="-1"/>
          <a:stretch/>
        </p:blipFill>
        <p:spPr>
          <a:xfrm>
            <a:off x="-5597" y="10"/>
            <a:ext cx="7558541" cy="6857990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0FA686C7-6B08-416F-AEF3-C204079363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15" name="Rectangle 5">
              <a:extLst>
                <a:ext uri="{FF2B5EF4-FFF2-40B4-BE49-F238E27FC236}">
                  <a16:creationId xmlns:a16="http://schemas.microsoft.com/office/drawing/2014/main" id="{2BBDDDB2-3938-4066-91BA-4907AF8826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D2125FCC-F305-4C4C-9CB1-14B83ADD73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96643530-0EE0-4AC8-8241-ED8E26ED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Rectangle 8">
              <a:extLst>
                <a:ext uri="{FF2B5EF4-FFF2-40B4-BE49-F238E27FC236}">
                  <a16:creationId xmlns:a16="http://schemas.microsoft.com/office/drawing/2014/main" id="{A784F0C8-95D3-4D7D-8FA9-326D3DEA26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4D49008E-3A2F-4C2C-85EB-1D228F38E6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B09CB0F8-91EE-4A04-91CD-9B9D390ED6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954CB039-9A52-4C07-BDB1-747876D868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id="{AD9FE313-C425-42A8-92A9-82E74C4096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3">
              <a:extLst>
                <a:ext uri="{FF2B5EF4-FFF2-40B4-BE49-F238E27FC236}">
                  <a16:creationId xmlns:a16="http://schemas.microsoft.com/office/drawing/2014/main" id="{CD506FC5-3A23-48B7-9771-7B77E6DA0F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4">
              <a:extLst>
                <a:ext uri="{FF2B5EF4-FFF2-40B4-BE49-F238E27FC236}">
                  <a16:creationId xmlns:a16="http://schemas.microsoft.com/office/drawing/2014/main" id="{6FF54CDF-21B0-46AE-B402-234E62F9D3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5">
              <a:extLst>
                <a:ext uri="{FF2B5EF4-FFF2-40B4-BE49-F238E27FC236}">
                  <a16:creationId xmlns:a16="http://schemas.microsoft.com/office/drawing/2014/main" id="{EE88784D-C24D-4FBD-AF34-85BA74966F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6">
              <a:extLst>
                <a:ext uri="{FF2B5EF4-FFF2-40B4-BE49-F238E27FC236}">
                  <a16:creationId xmlns:a16="http://schemas.microsoft.com/office/drawing/2014/main" id="{F524C128-9723-4A4D-BFB5-7EBD5B24FB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7">
              <a:extLst>
                <a:ext uri="{FF2B5EF4-FFF2-40B4-BE49-F238E27FC236}">
                  <a16:creationId xmlns:a16="http://schemas.microsoft.com/office/drawing/2014/main" id="{9C742EF7-4F82-4B4A-9693-4F794B6A50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8">
              <a:extLst>
                <a:ext uri="{FF2B5EF4-FFF2-40B4-BE49-F238E27FC236}">
                  <a16:creationId xmlns:a16="http://schemas.microsoft.com/office/drawing/2014/main" id="{0265747A-2114-4F0F-81B6-618FD3895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9">
              <a:extLst>
                <a:ext uri="{FF2B5EF4-FFF2-40B4-BE49-F238E27FC236}">
                  <a16:creationId xmlns:a16="http://schemas.microsoft.com/office/drawing/2014/main" id="{99E488E3-470E-4FC6-A3B0-141DF162D8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0">
              <a:extLst>
                <a:ext uri="{FF2B5EF4-FFF2-40B4-BE49-F238E27FC236}">
                  <a16:creationId xmlns:a16="http://schemas.microsoft.com/office/drawing/2014/main" id="{612B7DC5-03F3-4B7B-9520-D66144F168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1">
              <a:extLst>
                <a:ext uri="{FF2B5EF4-FFF2-40B4-BE49-F238E27FC236}">
                  <a16:creationId xmlns:a16="http://schemas.microsoft.com/office/drawing/2014/main" id="{B2355AA2-DB69-485A-B600-E3DF02F2DF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2">
              <a:extLst>
                <a:ext uri="{FF2B5EF4-FFF2-40B4-BE49-F238E27FC236}">
                  <a16:creationId xmlns:a16="http://schemas.microsoft.com/office/drawing/2014/main" id="{4DC3AC80-2B15-428E-8B1E-53312C6663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3">
              <a:extLst>
                <a:ext uri="{FF2B5EF4-FFF2-40B4-BE49-F238E27FC236}">
                  <a16:creationId xmlns:a16="http://schemas.microsoft.com/office/drawing/2014/main" id="{C48F81D6-640C-4483-9773-8C7BFF461D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4">
              <a:extLst>
                <a:ext uri="{FF2B5EF4-FFF2-40B4-BE49-F238E27FC236}">
                  <a16:creationId xmlns:a16="http://schemas.microsoft.com/office/drawing/2014/main" id="{C7AA2EE3-7411-4DCB-B79E-0C5C95D7C7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5">
              <a:extLst>
                <a:ext uri="{FF2B5EF4-FFF2-40B4-BE49-F238E27FC236}">
                  <a16:creationId xmlns:a16="http://schemas.microsoft.com/office/drawing/2014/main" id="{8B84BFA3-B122-4CA5-8C28-79134C9752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6">
              <a:extLst>
                <a:ext uri="{FF2B5EF4-FFF2-40B4-BE49-F238E27FC236}">
                  <a16:creationId xmlns:a16="http://schemas.microsoft.com/office/drawing/2014/main" id="{A7C22B06-B32B-46EB-9428-B7CA7DA1F8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7">
              <a:extLst>
                <a:ext uri="{FF2B5EF4-FFF2-40B4-BE49-F238E27FC236}">
                  <a16:creationId xmlns:a16="http://schemas.microsoft.com/office/drawing/2014/main" id="{1AE1D740-5AF4-4B8F-B533-C8CD4E56E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8">
              <a:extLst>
                <a:ext uri="{FF2B5EF4-FFF2-40B4-BE49-F238E27FC236}">
                  <a16:creationId xmlns:a16="http://schemas.microsoft.com/office/drawing/2014/main" id="{555B0792-99B8-4014-AC84-7B39D2129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9">
              <a:extLst>
                <a:ext uri="{FF2B5EF4-FFF2-40B4-BE49-F238E27FC236}">
                  <a16:creationId xmlns:a16="http://schemas.microsoft.com/office/drawing/2014/main" id="{395B90B6-A4DE-4EEF-B53E-395E8D4AF3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0">
              <a:extLst>
                <a:ext uri="{FF2B5EF4-FFF2-40B4-BE49-F238E27FC236}">
                  <a16:creationId xmlns:a16="http://schemas.microsoft.com/office/drawing/2014/main" id="{A0117576-A27F-4175-BD9D-EE15C96D98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1">
              <a:extLst>
                <a:ext uri="{FF2B5EF4-FFF2-40B4-BE49-F238E27FC236}">
                  <a16:creationId xmlns:a16="http://schemas.microsoft.com/office/drawing/2014/main" id="{93C8332E-93D3-4919-A977-06EC765564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B086AC0E-8130-47AC-A510-5285FAE659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Rectangle 33">
              <a:extLst>
                <a:ext uri="{FF2B5EF4-FFF2-40B4-BE49-F238E27FC236}">
                  <a16:creationId xmlns:a16="http://schemas.microsoft.com/office/drawing/2014/main" id="{DF1BC1DF-8089-49D8-9535-EAB0D7C9A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97388BAE-DCB9-4B88-9CDE-6FA3304D3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7E059A96-E5FE-4EE1-9C6D-3AB208BF6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CD6A3DCE-FBEE-41E7-A0EC-CA23A1DF3C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52966C83-B07E-463F-B982-F3E074D9D1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0F475B53-6578-4C68-AC7C-3BE28EA6AD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8475C02B-D024-4E20-9EF3-2A7E96740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1F5EF5DC-7372-4549-B0A6-800F194068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1">
              <a:extLst>
                <a:ext uri="{FF2B5EF4-FFF2-40B4-BE49-F238E27FC236}">
                  <a16:creationId xmlns:a16="http://schemas.microsoft.com/office/drawing/2014/main" id="{8B908D96-CCB2-426B-862C-2BDB2AF717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2">
              <a:extLst>
                <a:ext uri="{FF2B5EF4-FFF2-40B4-BE49-F238E27FC236}">
                  <a16:creationId xmlns:a16="http://schemas.microsoft.com/office/drawing/2014/main" id="{26752E6D-E46B-4DA2-B280-5C696EF4F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3">
              <a:extLst>
                <a:ext uri="{FF2B5EF4-FFF2-40B4-BE49-F238E27FC236}">
                  <a16:creationId xmlns:a16="http://schemas.microsoft.com/office/drawing/2014/main" id="{011E7A27-73CF-4E1E-8AE2-B88B96F3B3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4">
              <a:extLst>
                <a:ext uri="{FF2B5EF4-FFF2-40B4-BE49-F238E27FC236}">
                  <a16:creationId xmlns:a16="http://schemas.microsoft.com/office/drawing/2014/main" id="{1DBE1EE2-4667-4A45-80F7-217D3B6FA7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Rectangle 45">
              <a:extLst>
                <a:ext uri="{FF2B5EF4-FFF2-40B4-BE49-F238E27FC236}">
                  <a16:creationId xmlns:a16="http://schemas.microsoft.com/office/drawing/2014/main" id="{A48239BC-3712-4110-AE92-4AC892603D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6" name="Freeform 46">
              <a:extLst>
                <a:ext uri="{FF2B5EF4-FFF2-40B4-BE49-F238E27FC236}">
                  <a16:creationId xmlns:a16="http://schemas.microsoft.com/office/drawing/2014/main" id="{14B6D739-1C93-4350-BC14-ED88C6341B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47">
              <a:extLst>
                <a:ext uri="{FF2B5EF4-FFF2-40B4-BE49-F238E27FC236}">
                  <a16:creationId xmlns:a16="http://schemas.microsoft.com/office/drawing/2014/main" id="{2F73DF89-CB95-4798-90CA-B7A1DF2D36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48">
              <a:extLst>
                <a:ext uri="{FF2B5EF4-FFF2-40B4-BE49-F238E27FC236}">
                  <a16:creationId xmlns:a16="http://schemas.microsoft.com/office/drawing/2014/main" id="{1DA7D977-8D60-47B5-8071-30A6FA0C90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49">
              <a:extLst>
                <a:ext uri="{FF2B5EF4-FFF2-40B4-BE49-F238E27FC236}">
                  <a16:creationId xmlns:a16="http://schemas.microsoft.com/office/drawing/2014/main" id="{4A241594-4FC5-4570-94B2-724F248A6B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0">
              <a:extLst>
                <a:ext uri="{FF2B5EF4-FFF2-40B4-BE49-F238E27FC236}">
                  <a16:creationId xmlns:a16="http://schemas.microsoft.com/office/drawing/2014/main" id="{9D31F634-1A34-473E-A0FA-D06EB57D9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1">
              <a:extLst>
                <a:ext uri="{FF2B5EF4-FFF2-40B4-BE49-F238E27FC236}">
                  <a16:creationId xmlns:a16="http://schemas.microsoft.com/office/drawing/2014/main" id="{CE20C679-7385-48FF-BBE5-5BA7C0E700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2">
              <a:extLst>
                <a:ext uri="{FF2B5EF4-FFF2-40B4-BE49-F238E27FC236}">
                  <a16:creationId xmlns:a16="http://schemas.microsoft.com/office/drawing/2014/main" id="{ADF9CA3B-265F-4927-BA79-0A676AF3F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3">
              <a:extLst>
                <a:ext uri="{FF2B5EF4-FFF2-40B4-BE49-F238E27FC236}">
                  <a16:creationId xmlns:a16="http://schemas.microsoft.com/office/drawing/2014/main" id="{B138D01D-340C-4DB0-A0E1-D54B9319D5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4">
              <a:extLst>
                <a:ext uri="{FF2B5EF4-FFF2-40B4-BE49-F238E27FC236}">
                  <a16:creationId xmlns:a16="http://schemas.microsoft.com/office/drawing/2014/main" id="{B56918B0-069B-4C98-995E-4D6B0B176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5">
              <a:extLst>
                <a:ext uri="{FF2B5EF4-FFF2-40B4-BE49-F238E27FC236}">
                  <a16:creationId xmlns:a16="http://schemas.microsoft.com/office/drawing/2014/main" id="{2BD45940-09B7-4CD3-90E7-0EA2CF6A03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56">
              <a:extLst>
                <a:ext uri="{FF2B5EF4-FFF2-40B4-BE49-F238E27FC236}">
                  <a16:creationId xmlns:a16="http://schemas.microsoft.com/office/drawing/2014/main" id="{347A8664-7179-419E-A26E-8250762910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57">
              <a:extLst>
                <a:ext uri="{FF2B5EF4-FFF2-40B4-BE49-F238E27FC236}">
                  <a16:creationId xmlns:a16="http://schemas.microsoft.com/office/drawing/2014/main" id="{B7350394-4D50-4E2E-8AF2-F4A52E734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58">
              <a:extLst>
                <a:ext uri="{FF2B5EF4-FFF2-40B4-BE49-F238E27FC236}">
                  <a16:creationId xmlns:a16="http://schemas.microsoft.com/office/drawing/2014/main" id="{6B464294-4049-4542-A83E-22B8CC633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4C78E281-F596-4ECB-979A-89D89452A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8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71" name="Freeform 32">
              <a:extLst>
                <a:ext uri="{FF2B5EF4-FFF2-40B4-BE49-F238E27FC236}">
                  <a16:creationId xmlns:a16="http://schemas.microsoft.com/office/drawing/2014/main" id="{C20E68C0-5C9E-4DA6-83AD-0EC3179BB3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33">
              <a:extLst>
                <a:ext uri="{FF2B5EF4-FFF2-40B4-BE49-F238E27FC236}">
                  <a16:creationId xmlns:a16="http://schemas.microsoft.com/office/drawing/2014/main" id="{80C08ED9-C9F6-4168-816A-F5C5F3AF5A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34">
              <a:extLst>
                <a:ext uri="{FF2B5EF4-FFF2-40B4-BE49-F238E27FC236}">
                  <a16:creationId xmlns:a16="http://schemas.microsoft.com/office/drawing/2014/main" id="{0A83E4BF-890D-4E0A-A720-48088D422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35">
              <a:extLst>
                <a:ext uri="{FF2B5EF4-FFF2-40B4-BE49-F238E27FC236}">
                  <a16:creationId xmlns:a16="http://schemas.microsoft.com/office/drawing/2014/main" id="{996F9B33-C769-451E-9044-EA85C625CA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36">
              <a:extLst>
                <a:ext uri="{FF2B5EF4-FFF2-40B4-BE49-F238E27FC236}">
                  <a16:creationId xmlns:a16="http://schemas.microsoft.com/office/drawing/2014/main" id="{F91D6EA2-C024-4E53-A81E-A50907517B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37">
              <a:extLst>
                <a:ext uri="{FF2B5EF4-FFF2-40B4-BE49-F238E27FC236}">
                  <a16:creationId xmlns:a16="http://schemas.microsoft.com/office/drawing/2014/main" id="{233F8C4E-A946-462B-9703-971ABD45DC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38">
              <a:extLst>
                <a:ext uri="{FF2B5EF4-FFF2-40B4-BE49-F238E27FC236}">
                  <a16:creationId xmlns:a16="http://schemas.microsoft.com/office/drawing/2014/main" id="{06059614-A557-45C6-B625-488D41C394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39">
              <a:extLst>
                <a:ext uri="{FF2B5EF4-FFF2-40B4-BE49-F238E27FC236}">
                  <a16:creationId xmlns:a16="http://schemas.microsoft.com/office/drawing/2014/main" id="{26BCD22B-880F-40F8-88AC-CD9285348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40">
              <a:extLst>
                <a:ext uri="{FF2B5EF4-FFF2-40B4-BE49-F238E27FC236}">
                  <a16:creationId xmlns:a16="http://schemas.microsoft.com/office/drawing/2014/main" id="{52324B00-0190-4453-9F81-F0E913800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Rectangle 41">
              <a:extLst>
                <a:ext uri="{FF2B5EF4-FFF2-40B4-BE49-F238E27FC236}">
                  <a16:creationId xmlns:a16="http://schemas.microsoft.com/office/drawing/2014/main" id="{33BE57C0-F93F-4C88-B489-0BFA90D01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sp>
        <p:nvSpPr>
          <p:cNvPr id="4" name="Subtitle 2">
            <a:extLst>
              <a:ext uri="{FF2B5EF4-FFF2-40B4-BE49-F238E27FC236}">
                <a16:creationId xmlns:a16="http://schemas.microsoft.com/office/drawing/2014/main" id="{625222C5-1E90-42F0-8EAA-2C52357C6313}"/>
              </a:ext>
            </a:extLst>
          </p:cNvPr>
          <p:cNvSpPr txBox="1">
            <a:spLocks/>
          </p:cNvSpPr>
          <p:nvPr/>
        </p:nvSpPr>
        <p:spPr>
          <a:xfrm>
            <a:off x="2932339" y="5735637"/>
            <a:ext cx="8791575" cy="6590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b="1" dirty="0"/>
              <a:t>CHIN WOOI LING</a:t>
            </a:r>
          </a:p>
        </p:txBody>
      </p:sp>
    </p:spTree>
    <p:extLst>
      <p:ext uri="{BB962C8B-B14F-4D97-AF65-F5344CB8AC3E}">
        <p14:creationId xmlns:p14="http://schemas.microsoft.com/office/powerpoint/2010/main" val="8446661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7F74A9C3-65B9-40A0-B745-16F9626580D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052" t="7529" b="5244"/>
          <a:stretch/>
        </p:blipFill>
        <p:spPr>
          <a:xfrm>
            <a:off x="8288972" y="203894"/>
            <a:ext cx="3709858" cy="3700729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A753023-AF90-4745-9836-2365EBFC683A}"/>
              </a:ext>
            </a:extLst>
          </p:cNvPr>
          <p:cNvSpPr txBox="1"/>
          <p:nvPr/>
        </p:nvSpPr>
        <p:spPr>
          <a:xfrm>
            <a:off x="8347757" y="92645"/>
            <a:ext cx="35922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18% Revenue generated from newly created SKU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4DD9AB9-4EF5-44FD-8EEA-2C28FFE5F49D}"/>
              </a:ext>
            </a:extLst>
          </p:cNvPr>
          <p:cNvSpPr txBox="1">
            <a:spLocks/>
          </p:cNvSpPr>
          <p:nvPr/>
        </p:nvSpPr>
        <p:spPr>
          <a:xfrm>
            <a:off x="-107413" y="709158"/>
            <a:ext cx="7775922" cy="1089421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exploration</a:t>
            </a:r>
            <a:endParaRPr lang="en-US" sz="500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084D3DE-9DFC-4100-B40B-3C384146A8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7083" y="1798579"/>
            <a:ext cx="4349296" cy="3700729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E005B5C-6B0B-4053-845D-EBD79322181B}"/>
              </a:ext>
            </a:extLst>
          </p:cNvPr>
          <p:cNvSpPr txBox="1"/>
          <p:nvPr/>
        </p:nvSpPr>
        <p:spPr>
          <a:xfrm>
            <a:off x="4040153" y="1798579"/>
            <a:ext cx="47200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72% Revenue generated from US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D061DD4-214E-42E0-A456-7663BB79B9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2525" y="3055740"/>
            <a:ext cx="3677927" cy="3567668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B3678FA8-BAFE-4F26-AC80-17E85E5F0BBB}"/>
              </a:ext>
            </a:extLst>
          </p:cNvPr>
          <p:cNvSpPr txBox="1"/>
          <p:nvPr/>
        </p:nvSpPr>
        <p:spPr>
          <a:xfrm>
            <a:off x="546128" y="2992466"/>
            <a:ext cx="30107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89.7% Median Revenue</a:t>
            </a:r>
          </a:p>
        </p:txBody>
      </p:sp>
    </p:spTree>
    <p:extLst>
      <p:ext uri="{BB962C8B-B14F-4D97-AF65-F5344CB8AC3E}">
        <p14:creationId xmlns:p14="http://schemas.microsoft.com/office/powerpoint/2010/main" val="7833999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Chart, histogram&#10;&#10;Description automatically generated">
            <a:extLst>
              <a:ext uri="{FF2B5EF4-FFF2-40B4-BE49-F238E27FC236}">
                <a16:creationId xmlns:a16="http://schemas.microsoft.com/office/drawing/2014/main" id="{9CBC9AE7-569F-450D-B242-527DFAB6A0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4656" y="48985"/>
            <a:ext cx="7511143" cy="6760029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7D6EB52E-63B7-466F-A4FB-E18575D3F51F}"/>
              </a:ext>
            </a:extLst>
          </p:cNvPr>
          <p:cNvSpPr txBox="1"/>
          <p:nvPr/>
        </p:nvSpPr>
        <p:spPr>
          <a:xfrm>
            <a:off x="544284" y="2151726"/>
            <a:ext cx="406037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/>
              <a:t>Feature Selection</a:t>
            </a:r>
          </a:p>
          <a:p>
            <a:r>
              <a:rPr lang="en-US" sz="3000" b="1" dirty="0"/>
              <a:t>Heatmap of correlated variables</a:t>
            </a:r>
          </a:p>
        </p:txBody>
      </p:sp>
    </p:spTree>
    <p:extLst>
      <p:ext uri="{BB962C8B-B14F-4D97-AF65-F5344CB8AC3E}">
        <p14:creationId xmlns:p14="http://schemas.microsoft.com/office/powerpoint/2010/main" val="29786698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C627366-CCD5-4444-BCA5-8D0BA0E7E8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467" y="1251857"/>
            <a:ext cx="11089979" cy="539219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4092B5F-7F23-468F-AC59-7F80FD393E3C}"/>
              </a:ext>
            </a:extLst>
          </p:cNvPr>
          <p:cNvSpPr txBox="1"/>
          <p:nvPr/>
        </p:nvSpPr>
        <p:spPr>
          <a:xfrm>
            <a:off x="92528" y="213949"/>
            <a:ext cx="1200694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/>
              <a:t>Scores for Categorical &amp; Numerical Features</a:t>
            </a:r>
          </a:p>
        </p:txBody>
      </p:sp>
    </p:spTree>
    <p:extLst>
      <p:ext uri="{BB962C8B-B14F-4D97-AF65-F5344CB8AC3E}">
        <p14:creationId xmlns:p14="http://schemas.microsoft.com/office/powerpoint/2010/main" val="33131562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>
            <a:extLst>
              <a:ext uri="{FF2B5EF4-FFF2-40B4-BE49-F238E27FC236}">
                <a16:creationId xmlns:a16="http://schemas.microsoft.com/office/drawing/2014/main" id="{7674C0B7-4BCF-4513-ACFD-EE82C501C884}"/>
              </a:ext>
            </a:extLst>
          </p:cNvPr>
          <p:cNvSpPr txBox="1"/>
          <p:nvPr/>
        </p:nvSpPr>
        <p:spPr>
          <a:xfrm>
            <a:off x="544284" y="2151726"/>
            <a:ext cx="406037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/>
              <a:t>Revenue by Quarter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541AA1D-3E0D-4269-8FA3-946F2905E4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6942" y="326572"/>
            <a:ext cx="7493364" cy="620485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2227985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>
            <a:extLst>
              <a:ext uri="{FF2B5EF4-FFF2-40B4-BE49-F238E27FC236}">
                <a16:creationId xmlns:a16="http://schemas.microsoft.com/office/drawing/2014/main" id="{7674C0B7-4BCF-4513-ACFD-EE82C501C884}"/>
              </a:ext>
            </a:extLst>
          </p:cNvPr>
          <p:cNvSpPr txBox="1"/>
          <p:nvPr/>
        </p:nvSpPr>
        <p:spPr>
          <a:xfrm>
            <a:off x="544284" y="2151726"/>
            <a:ext cx="406037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/>
              <a:t>Revenue by Country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3E19CBD-499A-4163-8087-7F4DE8E697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4656" y="454137"/>
            <a:ext cx="7185254" cy="594972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2593445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9020AB47-8E12-475D-B491-014C037F4F46}"/>
              </a:ext>
            </a:extLst>
          </p:cNvPr>
          <p:cNvSpPr txBox="1"/>
          <p:nvPr/>
        </p:nvSpPr>
        <p:spPr>
          <a:xfrm>
            <a:off x="-11151" y="2613391"/>
            <a:ext cx="354608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b="1" dirty="0"/>
              <a:t>Model’s Performance</a:t>
            </a:r>
          </a:p>
        </p:txBody>
      </p:sp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548A70B3-B27F-4850-B753-333315255AD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326" t="12063" b="2699"/>
          <a:stretch/>
        </p:blipFill>
        <p:spPr>
          <a:xfrm>
            <a:off x="3810000" y="266635"/>
            <a:ext cx="8047474" cy="6324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7479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64345-9F27-46C2-B4D2-C73C1B3A6D5E}"/>
              </a:ext>
            </a:extLst>
          </p:cNvPr>
          <p:cNvSpPr txBox="1">
            <a:spLocks/>
          </p:cNvSpPr>
          <p:nvPr/>
        </p:nvSpPr>
        <p:spPr>
          <a:xfrm>
            <a:off x="1038225" y="803575"/>
            <a:ext cx="4598985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5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Limitation</a:t>
            </a:r>
            <a:endParaRPr lang="en-US" sz="5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9A9D5C-BFE4-4F2A-856C-C0E3F32F9EBB}"/>
              </a:ext>
            </a:extLst>
          </p:cNvPr>
          <p:cNvSpPr txBox="1"/>
          <p:nvPr/>
        </p:nvSpPr>
        <p:spPr>
          <a:xfrm>
            <a:off x="1567544" y="2165349"/>
            <a:ext cx="10591120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 defTabSz="914400">
              <a:lnSpc>
                <a:spcPct val="120000"/>
              </a:lnSpc>
              <a:spcAft>
                <a:spcPts val="600"/>
              </a:spcAft>
              <a:buSzPct val="125000"/>
              <a:buFontTx/>
              <a:buChar char="-"/>
            </a:pPr>
            <a:r>
              <a:rPr lang="en-US" sz="2500" dirty="0"/>
              <a:t>Limited data source due to LOB </a:t>
            </a:r>
            <a:r>
              <a:rPr lang="en-US" sz="2500" dirty="0" err="1"/>
              <a:t>Cuskit</a:t>
            </a:r>
            <a:r>
              <a:rPr lang="en-US" sz="2500" dirty="0"/>
              <a:t> Transition from FY22Q2 onwards</a:t>
            </a:r>
          </a:p>
          <a:p>
            <a:pPr marL="342900" indent="-342900" defTabSz="914400">
              <a:lnSpc>
                <a:spcPct val="120000"/>
              </a:lnSpc>
              <a:spcAft>
                <a:spcPts val="600"/>
              </a:spcAft>
              <a:buSzPct val="125000"/>
              <a:buFontTx/>
              <a:buChar char="-"/>
            </a:pPr>
            <a:r>
              <a:rPr lang="en-US" sz="2500" dirty="0"/>
              <a:t>Limited knowledge on the data science to analyze the outcome</a:t>
            </a:r>
          </a:p>
          <a:p>
            <a:pPr marL="342900" indent="-342900" defTabSz="914400">
              <a:lnSpc>
                <a:spcPct val="120000"/>
              </a:lnSpc>
              <a:spcAft>
                <a:spcPts val="600"/>
              </a:spcAft>
              <a:buSzPct val="125000"/>
              <a:buFontTx/>
              <a:buChar char="-"/>
            </a:pPr>
            <a:r>
              <a:rPr lang="en-US" sz="2500" dirty="0"/>
              <a:t>Limited time frame to complete this project</a:t>
            </a:r>
          </a:p>
          <a:p>
            <a:pPr marL="285750" indent="-228600" defTabSz="914400">
              <a:lnSpc>
                <a:spcPct val="12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25799296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7" name="Picture 2">
            <a:extLst>
              <a:ext uri="{FF2B5EF4-FFF2-40B4-BE49-F238E27FC236}">
                <a16:creationId xmlns:a16="http://schemas.microsoft.com/office/drawing/2014/main" id="{59FACE42-44B0-4185-8ED4-9043A78C8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p14="http://schemas.microsoft.com/office/powerpoint/2010/main" xmlns:a14="http://schemas.microsoft.com/office/drawing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038" name="Group 72">
            <a:extLst>
              <a:ext uri="{FF2B5EF4-FFF2-40B4-BE49-F238E27FC236}">
                <a16:creationId xmlns:a16="http://schemas.microsoft.com/office/drawing/2014/main" id="{A838DBA2-246D-4087-AE0A-6EA2B4B65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B4406F95-9579-494D-BE1E-A012A7F4C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86" name="Rectangle 5">
                <a:extLst>
                  <a:ext uri="{FF2B5EF4-FFF2-40B4-BE49-F238E27FC236}">
                    <a16:creationId xmlns:a16="http://schemas.microsoft.com/office/drawing/2014/main" id="{4C8D671A-5C73-44CA-B6D0-7F3BC195BA6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87" name="Freeform 6">
                <a:extLst>
                  <a:ext uri="{FF2B5EF4-FFF2-40B4-BE49-F238E27FC236}">
                    <a16:creationId xmlns:a16="http://schemas.microsoft.com/office/drawing/2014/main" id="{F0DB3AC8-B5AD-4004-B0B9-74B58BECA0C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8" name="Freeform 7">
                <a:extLst>
                  <a:ext uri="{FF2B5EF4-FFF2-40B4-BE49-F238E27FC236}">
                    <a16:creationId xmlns:a16="http://schemas.microsoft.com/office/drawing/2014/main" id="{F3B2C8F3-E236-45B2-B2E1-8460F8FD6DD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9" name="Freeform 8">
                <a:extLst>
                  <a:ext uri="{FF2B5EF4-FFF2-40B4-BE49-F238E27FC236}">
                    <a16:creationId xmlns:a16="http://schemas.microsoft.com/office/drawing/2014/main" id="{761EE3AC-0BC2-4A29-AD58-5CB0EEFF96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0" name="Freeform 9">
                <a:extLst>
                  <a:ext uri="{FF2B5EF4-FFF2-40B4-BE49-F238E27FC236}">
                    <a16:creationId xmlns:a16="http://schemas.microsoft.com/office/drawing/2014/main" id="{38DC43BE-83DD-43F3-A21F-9B58B1074F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1" name="Freeform 10">
                <a:extLst>
                  <a:ext uri="{FF2B5EF4-FFF2-40B4-BE49-F238E27FC236}">
                    <a16:creationId xmlns:a16="http://schemas.microsoft.com/office/drawing/2014/main" id="{112583CE-53E8-48F6-9F71-25A32BFD61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2" name="Freeform 11">
                <a:extLst>
                  <a:ext uri="{FF2B5EF4-FFF2-40B4-BE49-F238E27FC236}">
                    <a16:creationId xmlns:a16="http://schemas.microsoft.com/office/drawing/2014/main" id="{229A7966-2C4F-4334-8FB7-08521F984D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3" name="Freeform 12">
                <a:extLst>
                  <a:ext uri="{FF2B5EF4-FFF2-40B4-BE49-F238E27FC236}">
                    <a16:creationId xmlns:a16="http://schemas.microsoft.com/office/drawing/2014/main" id="{656FCF6A-DF5B-42AA-83C4-22CD7B9947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4" name="Freeform 13">
                <a:extLst>
                  <a:ext uri="{FF2B5EF4-FFF2-40B4-BE49-F238E27FC236}">
                    <a16:creationId xmlns:a16="http://schemas.microsoft.com/office/drawing/2014/main" id="{E908B3EE-F31D-4E8D-BF3C-71F5B35F02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5" name="Freeform 14">
                <a:extLst>
                  <a:ext uri="{FF2B5EF4-FFF2-40B4-BE49-F238E27FC236}">
                    <a16:creationId xmlns:a16="http://schemas.microsoft.com/office/drawing/2014/main" id="{DA9F96D7-B42C-4F80-8F26-72388FE0C2E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6" name="Freeform 15">
                <a:extLst>
                  <a:ext uri="{FF2B5EF4-FFF2-40B4-BE49-F238E27FC236}">
                    <a16:creationId xmlns:a16="http://schemas.microsoft.com/office/drawing/2014/main" id="{5C9D5861-5A45-408A-A25E-61ED661AD7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7" name="Line 16">
                <a:extLst>
                  <a:ext uri="{FF2B5EF4-FFF2-40B4-BE49-F238E27FC236}">
                    <a16:creationId xmlns:a16="http://schemas.microsoft.com/office/drawing/2014/main" id="{DEEF5DD7-13B2-4CBB-A1AE-193A618B0F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98" name="Freeform 17">
                <a:extLst>
                  <a:ext uri="{FF2B5EF4-FFF2-40B4-BE49-F238E27FC236}">
                    <a16:creationId xmlns:a16="http://schemas.microsoft.com/office/drawing/2014/main" id="{3D896DDA-5AD2-4360-9E65-A792131051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9" name="Freeform 18">
                <a:extLst>
                  <a:ext uri="{FF2B5EF4-FFF2-40B4-BE49-F238E27FC236}">
                    <a16:creationId xmlns:a16="http://schemas.microsoft.com/office/drawing/2014/main" id="{C088F3B1-D893-4078-8EAE-6A3776F675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0" name="Freeform 19">
                <a:extLst>
                  <a:ext uri="{FF2B5EF4-FFF2-40B4-BE49-F238E27FC236}">
                    <a16:creationId xmlns:a16="http://schemas.microsoft.com/office/drawing/2014/main" id="{23CCB367-42E1-4DEF-BABD-7457EB9F28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1" name="Freeform 20">
                <a:extLst>
                  <a:ext uri="{FF2B5EF4-FFF2-40B4-BE49-F238E27FC236}">
                    <a16:creationId xmlns:a16="http://schemas.microsoft.com/office/drawing/2014/main" id="{BAFD46CE-CD21-4C8E-8ACE-B1A0B74A904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2" name="Rectangle 21">
                <a:extLst>
                  <a:ext uri="{FF2B5EF4-FFF2-40B4-BE49-F238E27FC236}">
                    <a16:creationId xmlns:a16="http://schemas.microsoft.com/office/drawing/2014/main" id="{23980A26-1FFF-4434-A77C-C5A1C96A54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103" name="Freeform 22">
                <a:extLst>
                  <a:ext uri="{FF2B5EF4-FFF2-40B4-BE49-F238E27FC236}">
                    <a16:creationId xmlns:a16="http://schemas.microsoft.com/office/drawing/2014/main" id="{AE64C1E5-E917-4222-8080-3EF831FB46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4" name="Freeform 23">
                <a:extLst>
                  <a:ext uri="{FF2B5EF4-FFF2-40B4-BE49-F238E27FC236}">
                    <a16:creationId xmlns:a16="http://schemas.microsoft.com/office/drawing/2014/main" id="{D4D42DE6-99E5-4D28-834E-6601A7DD93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5" name="Freeform 24">
                <a:extLst>
                  <a:ext uri="{FF2B5EF4-FFF2-40B4-BE49-F238E27FC236}">
                    <a16:creationId xmlns:a16="http://schemas.microsoft.com/office/drawing/2014/main" id="{194304B3-4C44-49E0-A677-19E2DA8CC9E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6" name="Freeform 25">
                <a:extLst>
                  <a:ext uri="{FF2B5EF4-FFF2-40B4-BE49-F238E27FC236}">
                    <a16:creationId xmlns:a16="http://schemas.microsoft.com/office/drawing/2014/main" id="{C726387F-F77D-4FB6-A177-1DC6115E84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7" name="Freeform 26">
                <a:extLst>
                  <a:ext uri="{FF2B5EF4-FFF2-40B4-BE49-F238E27FC236}">
                    <a16:creationId xmlns:a16="http://schemas.microsoft.com/office/drawing/2014/main" id="{2F09766D-0653-4646-BA37-8FC23294BA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8" name="Freeform 27">
                <a:extLst>
                  <a:ext uri="{FF2B5EF4-FFF2-40B4-BE49-F238E27FC236}">
                    <a16:creationId xmlns:a16="http://schemas.microsoft.com/office/drawing/2014/main" id="{F50D9867-C9E0-462B-894F-B2F97E26AC1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9" name="Freeform 28">
                <a:extLst>
                  <a:ext uri="{FF2B5EF4-FFF2-40B4-BE49-F238E27FC236}">
                    <a16:creationId xmlns:a16="http://schemas.microsoft.com/office/drawing/2014/main" id="{44179987-9B3B-4BC1-9BDA-EC9F30A379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0" name="Freeform 29">
                <a:extLst>
                  <a:ext uri="{FF2B5EF4-FFF2-40B4-BE49-F238E27FC236}">
                    <a16:creationId xmlns:a16="http://schemas.microsoft.com/office/drawing/2014/main" id="{EF0E5480-8C2D-4FFE-9357-938DF0642BB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1" name="Freeform 30">
                <a:extLst>
                  <a:ext uri="{FF2B5EF4-FFF2-40B4-BE49-F238E27FC236}">
                    <a16:creationId xmlns:a16="http://schemas.microsoft.com/office/drawing/2014/main" id="{FDAC2F76-95E6-4EE4-8A26-47CDAE5C62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2" name="Freeform 31">
                <a:extLst>
                  <a:ext uri="{FF2B5EF4-FFF2-40B4-BE49-F238E27FC236}">
                    <a16:creationId xmlns:a16="http://schemas.microsoft.com/office/drawing/2014/main" id="{249EB4AA-5D5B-4A3A-9F2D-6E4EDF2046C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375D3DC5-0B19-4EA9-A350-6218AC28CD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76" name="Freeform 32">
                <a:extLst>
                  <a:ext uri="{FF2B5EF4-FFF2-40B4-BE49-F238E27FC236}">
                    <a16:creationId xmlns:a16="http://schemas.microsoft.com/office/drawing/2014/main" id="{86B5A458-9418-4EDA-9B6F-E4754ABADF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7" name="Freeform 33">
                <a:extLst>
                  <a:ext uri="{FF2B5EF4-FFF2-40B4-BE49-F238E27FC236}">
                    <a16:creationId xmlns:a16="http://schemas.microsoft.com/office/drawing/2014/main" id="{6307D20D-BE6F-4BFD-8A35-230A01AD72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8" name="Freeform 34">
                <a:extLst>
                  <a:ext uri="{FF2B5EF4-FFF2-40B4-BE49-F238E27FC236}">
                    <a16:creationId xmlns:a16="http://schemas.microsoft.com/office/drawing/2014/main" id="{37A04039-8217-4B7F-8F43-4039DF087D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9" name="Freeform 35">
                <a:extLst>
                  <a:ext uri="{FF2B5EF4-FFF2-40B4-BE49-F238E27FC236}">
                    <a16:creationId xmlns:a16="http://schemas.microsoft.com/office/drawing/2014/main" id="{CA6CE641-5DEB-4A06-B9C3-B726A334C21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0" name="Freeform 36">
                <a:extLst>
                  <a:ext uri="{FF2B5EF4-FFF2-40B4-BE49-F238E27FC236}">
                    <a16:creationId xmlns:a16="http://schemas.microsoft.com/office/drawing/2014/main" id="{D08C7C1C-DF39-4479-94BD-47E71DE422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1" name="Freeform 37">
                <a:extLst>
                  <a:ext uri="{FF2B5EF4-FFF2-40B4-BE49-F238E27FC236}">
                    <a16:creationId xmlns:a16="http://schemas.microsoft.com/office/drawing/2014/main" id="{27C5EAA7-E449-48C0-9B14-E677E6ECF8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2" name="Freeform 38">
                <a:extLst>
                  <a:ext uri="{FF2B5EF4-FFF2-40B4-BE49-F238E27FC236}">
                    <a16:creationId xmlns:a16="http://schemas.microsoft.com/office/drawing/2014/main" id="{AA6A8A39-39D4-41FE-9974-CB46106A73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3" name="Freeform 39">
                <a:extLst>
                  <a:ext uri="{FF2B5EF4-FFF2-40B4-BE49-F238E27FC236}">
                    <a16:creationId xmlns:a16="http://schemas.microsoft.com/office/drawing/2014/main" id="{433C6D82-AE91-4A0C-97C6-34399C9084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4" name="Freeform 40">
                <a:extLst>
                  <a:ext uri="{FF2B5EF4-FFF2-40B4-BE49-F238E27FC236}">
                    <a16:creationId xmlns:a16="http://schemas.microsoft.com/office/drawing/2014/main" id="{D4C06E36-D233-423A-BC95-5B4D5BE35C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5" name="Rectangle 41">
                <a:extLst>
                  <a:ext uri="{FF2B5EF4-FFF2-40B4-BE49-F238E27FC236}">
                    <a16:creationId xmlns:a16="http://schemas.microsoft.com/office/drawing/2014/main" id="{E1B0EEC1-CF7A-4761-B477-941DB41A83D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grpSp>
        <p:nvGrpSpPr>
          <p:cNvPr id="1039" name="Group 113">
            <a:extLst>
              <a:ext uri="{FF2B5EF4-FFF2-40B4-BE49-F238E27FC236}">
                <a16:creationId xmlns:a16="http://schemas.microsoft.com/office/drawing/2014/main" id="{74872A0B-8668-4500-9509-EAA581B26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040" name="Rectangle 114">
              <a:extLst>
                <a:ext uri="{FF2B5EF4-FFF2-40B4-BE49-F238E27FC236}">
                  <a16:creationId xmlns:a16="http://schemas.microsoft.com/office/drawing/2014/main" id="{8B504305-5526-408E-85F7-F0BA7E527C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6" name="Picture 2">
              <a:extLst>
                <a:ext uri="{FF2B5EF4-FFF2-40B4-BE49-F238E27FC236}">
                  <a16:creationId xmlns:a16="http://schemas.microsoft.com/office/drawing/2014/main" id="{5827CE64-2533-45A6-9A39-7D5052E5CE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4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p14="http://schemas.microsoft.com/office/powerpoint/2010/main" xmlns:a14="http://schemas.microsoft.com/office/drawing/2010/main" xmlns:a16="http://schemas.microsoft.com/office/drawing/2014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C4D564A-0E21-4651-B8CC-1990172E5D2C}"/>
              </a:ext>
            </a:extLst>
          </p:cNvPr>
          <p:cNvSpPr txBox="1">
            <a:spLocks/>
          </p:cNvSpPr>
          <p:nvPr/>
        </p:nvSpPr>
        <p:spPr>
          <a:xfrm>
            <a:off x="6448425" y="618518"/>
            <a:ext cx="4598985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5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Future work</a:t>
            </a:r>
            <a:endParaRPr lang="en-US" sz="5000" dirty="0"/>
          </a:p>
        </p:txBody>
      </p:sp>
      <p:pic>
        <p:nvPicPr>
          <p:cNvPr id="1026" name="Picture 2" descr="What Is Revenue Marketing? What Is Revenue Marketing? - Sales Hacker">
            <a:extLst>
              <a:ext uri="{FF2B5EF4-FFF2-40B4-BE49-F238E27FC236}">
                <a16:creationId xmlns:a16="http://schemas.microsoft.com/office/drawing/2014/main" id="{E7FE5E60-E282-4E7F-9B27-D6D2005CAC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09" r="19674"/>
          <a:stretch/>
        </p:blipFill>
        <p:spPr bwMode="auto">
          <a:xfrm>
            <a:off x="-5596" y="10"/>
            <a:ext cx="5801556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8" name="Group 117">
            <a:extLst>
              <a:ext uri="{FF2B5EF4-FFF2-40B4-BE49-F238E27FC236}">
                <a16:creationId xmlns:a16="http://schemas.microsoft.com/office/drawing/2014/main" id="{240590EE-5428-41AA-95B2-96FCC1CE67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494DCC55-99C6-45CF-B357-E3848C8093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0" name="Freeform 6">
              <a:extLst>
                <a:ext uri="{FF2B5EF4-FFF2-40B4-BE49-F238E27FC236}">
                  <a16:creationId xmlns:a16="http://schemas.microsoft.com/office/drawing/2014/main" id="{63D64E32-FF0C-4665-B9D8-D1ECAAE5BA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1" name="Freeform 7">
              <a:extLst>
                <a:ext uri="{FF2B5EF4-FFF2-40B4-BE49-F238E27FC236}">
                  <a16:creationId xmlns:a16="http://schemas.microsoft.com/office/drawing/2014/main" id="{3675001D-3840-4589-8190-505A7F52F0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19E34E87-395F-4023-A80E-D1CBAAEBD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3" name="Freeform 9">
              <a:extLst>
                <a:ext uri="{FF2B5EF4-FFF2-40B4-BE49-F238E27FC236}">
                  <a16:creationId xmlns:a16="http://schemas.microsoft.com/office/drawing/2014/main" id="{6FB1B38F-1B92-41C3-AA1D-6D6440FB0D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4" name="Freeform 10">
              <a:extLst>
                <a:ext uri="{FF2B5EF4-FFF2-40B4-BE49-F238E27FC236}">
                  <a16:creationId xmlns:a16="http://schemas.microsoft.com/office/drawing/2014/main" id="{02FBE453-FBD2-4348-8DDA-4A023444EC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5" name="Freeform 11">
              <a:extLst>
                <a:ext uri="{FF2B5EF4-FFF2-40B4-BE49-F238E27FC236}">
                  <a16:creationId xmlns:a16="http://schemas.microsoft.com/office/drawing/2014/main" id="{60D719E8-BF78-4F42-B9D1-7F5E02A36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6" name="Freeform 12">
              <a:extLst>
                <a:ext uri="{FF2B5EF4-FFF2-40B4-BE49-F238E27FC236}">
                  <a16:creationId xmlns:a16="http://schemas.microsoft.com/office/drawing/2014/main" id="{5EC70737-9C19-4CF5-84DA-B22A960D53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7" name="Freeform 13">
              <a:extLst>
                <a:ext uri="{FF2B5EF4-FFF2-40B4-BE49-F238E27FC236}">
                  <a16:creationId xmlns:a16="http://schemas.microsoft.com/office/drawing/2014/main" id="{88FD042E-E56E-4360-9620-F811AB9A33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8" name="Freeform 14">
              <a:extLst>
                <a:ext uri="{FF2B5EF4-FFF2-40B4-BE49-F238E27FC236}">
                  <a16:creationId xmlns:a16="http://schemas.microsoft.com/office/drawing/2014/main" id="{18F15D2B-0812-46F6-B0F4-6A6714B543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9" name="Freeform 15">
              <a:extLst>
                <a:ext uri="{FF2B5EF4-FFF2-40B4-BE49-F238E27FC236}">
                  <a16:creationId xmlns:a16="http://schemas.microsoft.com/office/drawing/2014/main" id="{0C2F2A50-98DD-4F92-BDFE-B72E235766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0" name="Freeform 16">
              <a:extLst>
                <a:ext uri="{FF2B5EF4-FFF2-40B4-BE49-F238E27FC236}">
                  <a16:creationId xmlns:a16="http://schemas.microsoft.com/office/drawing/2014/main" id="{473541D9-6DAE-4718-97D4-8952F4E7CC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1" name="Freeform 17">
              <a:extLst>
                <a:ext uri="{FF2B5EF4-FFF2-40B4-BE49-F238E27FC236}">
                  <a16:creationId xmlns:a16="http://schemas.microsoft.com/office/drawing/2014/main" id="{3A56C5E9-011C-44D2-AF94-3BF5420433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2" name="Freeform 18">
              <a:extLst>
                <a:ext uri="{FF2B5EF4-FFF2-40B4-BE49-F238E27FC236}">
                  <a16:creationId xmlns:a16="http://schemas.microsoft.com/office/drawing/2014/main" id="{CD279E0E-1CD5-4F41-96A5-3A09707E8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3" name="Freeform 19">
              <a:extLst>
                <a:ext uri="{FF2B5EF4-FFF2-40B4-BE49-F238E27FC236}">
                  <a16:creationId xmlns:a16="http://schemas.microsoft.com/office/drawing/2014/main" id="{F5A6F094-9E54-4985-8738-D2067A4F07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4" name="Freeform 20">
              <a:extLst>
                <a:ext uri="{FF2B5EF4-FFF2-40B4-BE49-F238E27FC236}">
                  <a16:creationId xmlns:a16="http://schemas.microsoft.com/office/drawing/2014/main" id="{99D51F59-FA93-490E-B9CF-97BB63747C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5" name="Freeform 21">
              <a:extLst>
                <a:ext uri="{FF2B5EF4-FFF2-40B4-BE49-F238E27FC236}">
                  <a16:creationId xmlns:a16="http://schemas.microsoft.com/office/drawing/2014/main" id="{3CD83DC6-F4A0-4A4D-AAC3-83983F960D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6" name="Freeform 22">
              <a:extLst>
                <a:ext uri="{FF2B5EF4-FFF2-40B4-BE49-F238E27FC236}">
                  <a16:creationId xmlns:a16="http://schemas.microsoft.com/office/drawing/2014/main" id="{6E9B4028-C74F-4631-8312-68B30E6E6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7" name="Freeform 23">
              <a:extLst>
                <a:ext uri="{FF2B5EF4-FFF2-40B4-BE49-F238E27FC236}">
                  <a16:creationId xmlns:a16="http://schemas.microsoft.com/office/drawing/2014/main" id="{1E3337C9-1DDE-4E2E-8519-7D2C23C95F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8" name="Freeform 24">
              <a:extLst>
                <a:ext uri="{FF2B5EF4-FFF2-40B4-BE49-F238E27FC236}">
                  <a16:creationId xmlns:a16="http://schemas.microsoft.com/office/drawing/2014/main" id="{754A526E-6EC0-458A-9C4C-008F6749CD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9" name="Freeform 25">
              <a:extLst>
                <a:ext uri="{FF2B5EF4-FFF2-40B4-BE49-F238E27FC236}">
                  <a16:creationId xmlns:a16="http://schemas.microsoft.com/office/drawing/2014/main" id="{6A3DA723-7448-48CF-8BD2-FED2D4FED5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0" name="Freeform 26">
              <a:extLst>
                <a:ext uri="{FF2B5EF4-FFF2-40B4-BE49-F238E27FC236}">
                  <a16:creationId xmlns:a16="http://schemas.microsoft.com/office/drawing/2014/main" id="{9B506EC1-D8A8-4532-B78B-A236567EE0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1" name="Freeform 27">
              <a:extLst>
                <a:ext uri="{FF2B5EF4-FFF2-40B4-BE49-F238E27FC236}">
                  <a16:creationId xmlns:a16="http://schemas.microsoft.com/office/drawing/2014/main" id="{AA9DFB36-74F4-4977-ABC5-3257EDA331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2" name="Freeform 28">
              <a:extLst>
                <a:ext uri="{FF2B5EF4-FFF2-40B4-BE49-F238E27FC236}">
                  <a16:creationId xmlns:a16="http://schemas.microsoft.com/office/drawing/2014/main" id="{966A7FBA-BB79-4AF0-90C2-5F2BC9F2D1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3" name="Freeform 29">
              <a:extLst>
                <a:ext uri="{FF2B5EF4-FFF2-40B4-BE49-F238E27FC236}">
                  <a16:creationId xmlns:a16="http://schemas.microsoft.com/office/drawing/2014/main" id="{23BB8A47-FF1B-44E5-8D93-7ADF37F1D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4" name="Freeform 30">
              <a:extLst>
                <a:ext uri="{FF2B5EF4-FFF2-40B4-BE49-F238E27FC236}">
                  <a16:creationId xmlns:a16="http://schemas.microsoft.com/office/drawing/2014/main" id="{E463E1B7-7BED-4425-95B7-F6F75F8733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5" name="Freeform 31">
              <a:extLst>
                <a:ext uri="{FF2B5EF4-FFF2-40B4-BE49-F238E27FC236}">
                  <a16:creationId xmlns:a16="http://schemas.microsoft.com/office/drawing/2014/main" id="{749D0675-4397-4610-9807-2F7C1CC942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6" name="Freeform 32">
              <a:extLst>
                <a:ext uri="{FF2B5EF4-FFF2-40B4-BE49-F238E27FC236}">
                  <a16:creationId xmlns:a16="http://schemas.microsoft.com/office/drawing/2014/main" id="{DE7617CF-8919-43C3-9557-08D67C7DAF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3DB68720-7E37-4930-9900-8632140D62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8" name="Freeform 34">
              <a:extLst>
                <a:ext uri="{FF2B5EF4-FFF2-40B4-BE49-F238E27FC236}">
                  <a16:creationId xmlns:a16="http://schemas.microsoft.com/office/drawing/2014/main" id="{202F13DF-5B76-468E-A95E-80780788B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9" name="Freeform 35">
              <a:extLst>
                <a:ext uri="{FF2B5EF4-FFF2-40B4-BE49-F238E27FC236}">
                  <a16:creationId xmlns:a16="http://schemas.microsoft.com/office/drawing/2014/main" id="{219143C2-6062-4C2C-9563-6534108E35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0" name="Freeform 36">
              <a:extLst>
                <a:ext uri="{FF2B5EF4-FFF2-40B4-BE49-F238E27FC236}">
                  <a16:creationId xmlns:a16="http://schemas.microsoft.com/office/drawing/2014/main" id="{38413A0C-26DB-479B-B747-1D81361007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1" name="Freeform 37">
              <a:extLst>
                <a:ext uri="{FF2B5EF4-FFF2-40B4-BE49-F238E27FC236}">
                  <a16:creationId xmlns:a16="http://schemas.microsoft.com/office/drawing/2014/main" id="{CB526B5F-4FAA-4B4C-8AF8-B98EC74A3D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2" name="Freeform 38">
              <a:extLst>
                <a:ext uri="{FF2B5EF4-FFF2-40B4-BE49-F238E27FC236}">
                  <a16:creationId xmlns:a16="http://schemas.microsoft.com/office/drawing/2014/main" id="{54FFF88E-6D69-4AE9-8378-D16419155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3" name="Freeform 39">
              <a:extLst>
                <a:ext uri="{FF2B5EF4-FFF2-40B4-BE49-F238E27FC236}">
                  <a16:creationId xmlns:a16="http://schemas.microsoft.com/office/drawing/2014/main" id="{8008115A-CE00-4E36-BAF1-B511F21E8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4" name="Freeform 40">
              <a:extLst>
                <a:ext uri="{FF2B5EF4-FFF2-40B4-BE49-F238E27FC236}">
                  <a16:creationId xmlns:a16="http://schemas.microsoft.com/office/drawing/2014/main" id="{2935DB29-6F85-47D8-863C-11386389DB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5" name="Freeform 41">
              <a:extLst>
                <a:ext uri="{FF2B5EF4-FFF2-40B4-BE49-F238E27FC236}">
                  <a16:creationId xmlns:a16="http://schemas.microsoft.com/office/drawing/2014/main" id="{4FB8E51B-1AC1-4671-B181-473C29BECD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6" name="Freeform 42">
              <a:extLst>
                <a:ext uri="{FF2B5EF4-FFF2-40B4-BE49-F238E27FC236}">
                  <a16:creationId xmlns:a16="http://schemas.microsoft.com/office/drawing/2014/main" id="{91E6AE4F-959F-4ED7-A199-8C0307E40E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7" name="Freeform 43">
              <a:extLst>
                <a:ext uri="{FF2B5EF4-FFF2-40B4-BE49-F238E27FC236}">
                  <a16:creationId xmlns:a16="http://schemas.microsoft.com/office/drawing/2014/main" id="{A0445E55-0009-44A5-AA6A-350D9D48A2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8" name="Freeform 44">
              <a:extLst>
                <a:ext uri="{FF2B5EF4-FFF2-40B4-BE49-F238E27FC236}">
                  <a16:creationId xmlns:a16="http://schemas.microsoft.com/office/drawing/2014/main" id="{B5291C75-4ECA-4829-B824-5725C32905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6793376D-3E7C-4F04-8BC8-EC4820622B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0" name="Freeform 46">
              <a:extLst>
                <a:ext uri="{FF2B5EF4-FFF2-40B4-BE49-F238E27FC236}">
                  <a16:creationId xmlns:a16="http://schemas.microsoft.com/office/drawing/2014/main" id="{3596510A-5528-445D-AFEA-6E3F89BA84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1" name="Freeform 47">
              <a:extLst>
                <a:ext uri="{FF2B5EF4-FFF2-40B4-BE49-F238E27FC236}">
                  <a16:creationId xmlns:a16="http://schemas.microsoft.com/office/drawing/2014/main" id="{E1B69479-D8C9-4E2E-A931-4D49C4FD76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2" name="Freeform 48">
              <a:extLst>
                <a:ext uri="{FF2B5EF4-FFF2-40B4-BE49-F238E27FC236}">
                  <a16:creationId xmlns:a16="http://schemas.microsoft.com/office/drawing/2014/main" id="{0A759A2E-A8B1-44C8-B3F9-A16714C895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3" name="Freeform 49">
              <a:extLst>
                <a:ext uri="{FF2B5EF4-FFF2-40B4-BE49-F238E27FC236}">
                  <a16:creationId xmlns:a16="http://schemas.microsoft.com/office/drawing/2014/main" id="{6C2B3B3C-1DC9-4352-BB73-801976C8F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4" name="Freeform 50">
              <a:extLst>
                <a:ext uri="{FF2B5EF4-FFF2-40B4-BE49-F238E27FC236}">
                  <a16:creationId xmlns:a16="http://schemas.microsoft.com/office/drawing/2014/main" id="{EE22E3A8-5789-4189-9AC7-98D6826B03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5" name="Freeform 51">
              <a:extLst>
                <a:ext uri="{FF2B5EF4-FFF2-40B4-BE49-F238E27FC236}">
                  <a16:creationId xmlns:a16="http://schemas.microsoft.com/office/drawing/2014/main" id="{9AC0FC74-D003-4D0D-9CAF-F6A03739E2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6" name="Freeform 52">
              <a:extLst>
                <a:ext uri="{FF2B5EF4-FFF2-40B4-BE49-F238E27FC236}">
                  <a16:creationId xmlns:a16="http://schemas.microsoft.com/office/drawing/2014/main" id="{126C2057-02E1-4348-ABEB-EAC063A17E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7" name="Freeform 53">
              <a:extLst>
                <a:ext uri="{FF2B5EF4-FFF2-40B4-BE49-F238E27FC236}">
                  <a16:creationId xmlns:a16="http://schemas.microsoft.com/office/drawing/2014/main" id="{5150586D-D743-4392-844F-F2AFCCE64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8" name="Freeform 54">
              <a:extLst>
                <a:ext uri="{FF2B5EF4-FFF2-40B4-BE49-F238E27FC236}">
                  <a16:creationId xmlns:a16="http://schemas.microsoft.com/office/drawing/2014/main" id="{9E5B157A-534E-4879-8013-D02864E76F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9" name="Freeform 55">
              <a:extLst>
                <a:ext uri="{FF2B5EF4-FFF2-40B4-BE49-F238E27FC236}">
                  <a16:creationId xmlns:a16="http://schemas.microsoft.com/office/drawing/2014/main" id="{CEE2DD73-7E8C-4F26-8E93-8C32D11B26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0" name="Freeform 56">
              <a:extLst>
                <a:ext uri="{FF2B5EF4-FFF2-40B4-BE49-F238E27FC236}">
                  <a16:creationId xmlns:a16="http://schemas.microsoft.com/office/drawing/2014/main" id="{908CAC5F-DD8E-4A58-BD4C-6D8D29FA49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1" name="Freeform 57">
              <a:extLst>
                <a:ext uri="{FF2B5EF4-FFF2-40B4-BE49-F238E27FC236}">
                  <a16:creationId xmlns:a16="http://schemas.microsoft.com/office/drawing/2014/main" id="{20F130CF-281E-408C-9884-5F8B22CA1D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2" name="Freeform 58">
              <a:extLst>
                <a:ext uri="{FF2B5EF4-FFF2-40B4-BE49-F238E27FC236}">
                  <a16:creationId xmlns:a16="http://schemas.microsoft.com/office/drawing/2014/main" id="{3BC78068-9115-4D5D-9B2B-6F9BD9C296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58B1637-C921-49B6-AC33-836E220F43C3}"/>
              </a:ext>
            </a:extLst>
          </p:cNvPr>
          <p:cNvSpPr txBox="1"/>
          <p:nvPr/>
        </p:nvSpPr>
        <p:spPr>
          <a:xfrm>
            <a:off x="5843585" y="2165349"/>
            <a:ext cx="6315078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lnSpc>
                <a:spcPct val="120000"/>
              </a:lnSpc>
              <a:spcAft>
                <a:spcPts val="600"/>
              </a:spcAft>
              <a:buSzPct val="125000"/>
            </a:pPr>
            <a:r>
              <a:rPr lang="en-US" sz="2500" u="sng" dirty="0"/>
              <a:t>Forecast revenue by analyzing Covid-19 data</a:t>
            </a:r>
          </a:p>
          <a:p>
            <a:pPr marL="285750" indent="-228600" defTabSz="914400">
              <a:lnSpc>
                <a:spcPct val="12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sz="2500" dirty="0"/>
              <a:t>How does it impact to the revenue?</a:t>
            </a:r>
          </a:p>
          <a:p>
            <a:pPr marL="285750" indent="-228600" defTabSz="914400">
              <a:lnSpc>
                <a:spcPct val="12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sz="2500" dirty="0"/>
              <a:t>Will it generate more revenue?</a:t>
            </a:r>
          </a:p>
          <a:p>
            <a:pPr marL="285750" indent="-228600" defTabSz="914400">
              <a:lnSpc>
                <a:spcPct val="12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1002091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845FD817-B975-4EFB-8972-1026A9B89930}"/>
              </a:ext>
            </a:extLst>
          </p:cNvPr>
          <p:cNvSpPr txBox="1">
            <a:spLocks/>
          </p:cNvSpPr>
          <p:nvPr/>
        </p:nvSpPr>
        <p:spPr>
          <a:xfrm>
            <a:off x="3236006" y="1515835"/>
            <a:ext cx="5001532" cy="78581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427A94-0334-48B9-B752-148A387C4442}"/>
              </a:ext>
            </a:extLst>
          </p:cNvPr>
          <p:cNvSpPr txBox="1"/>
          <p:nvPr/>
        </p:nvSpPr>
        <p:spPr>
          <a:xfrm>
            <a:off x="2465613" y="1688780"/>
            <a:ext cx="7522029" cy="4045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arenR"/>
            </a:pPr>
            <a:r>
              <a:rPr lang="en-US" sz="3500" dirty="0"/>
              <a:t>Project Background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arenR"/>
            </a:pPr>
            <a:r>
              <a:rPr lang="en-US" sz="3500" dirty="0"/>
              <a:t>Data Exploration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arenR"/>
            </a:pPr>
            <a:r>
              <a:rPr lang="en-US" sz="3500" dirty="0"/>
              <a:t>Prediction Model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arenR"/>
            </a:pPr>
            <a:r>
              <a:rPr lang="en-US" sz="3500" dirty="0"/>
              <a:t>Data Visualization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arenR"/>
            </a:pPr>
            <a:r>
              <a:rPr lang="en-US" sz="3500" dirty="0"/>
              <a:t>Conclusion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21F479E-2622-4E34-8AFF-D498A0EC341A}"/>
              </a:ext>
            </a:extLst>
          </p:cNvPr>
          <p:cNvSpPr txBox="1">
            <a:spLocks/>
          </p:cNvSpPr>
          <p:nvPr/>
        </p:nvSpPr>
        <p:spPr>
          <a:xfrm>
            <a:off x="887412" y="902967"/>
            <a:ext cx="10119633" cy="78581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AGENDA</a:t>
            </a:r>
            <a:endParaRPr lang="en-US" sz="5000" dirty="0"/>
          </a:p>
        </p:txBody>
      </p:sp>
    </p:spTree>
    <p:extLst>
      <p:ext uri="{BB962C8B-B14F-4D97-AF65-F5344CB8AC3E}">
        <p14:creationId xmlns:p14="http://schemas.microsoft.com/office/powerpoint/2010/main" val="4208351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B81D820-B0E2-44DE-8266-22A3AB318AA6}"/>
              </a:ext>
            </a:extLst>
          </p:cNvPr>
          <p:cNvSpPr/>
          <p:nvPr/>
        </p:nvSpPr>
        <p:spPr>
          <a:xfrm>
            <a:off x="108860" y="5758541"/>
            <a:ext cx="2993570" cy="936171"/>
          </a:xfrm>
          <a:prstGeom prst="roundRect">
            <a:avLst/>
          </a:prstGeom>
          <a:gradFill flip="none" rotWithShape="1">
            <a:gsLst>
              <a:gs pos="0">
                <a:schemeClr val="tx2">
                  <a:tint val="66000"/>
                  <a:satMod val="160000"/>
                </a:schemeClr>
              </a:gs>
              <a:gs pos="50000">
                <a:schemeClr val="tx2">
                  <a:tint val="44500"/>
                  <a:satMod val="160000"/>
                </a:schemeClr>
              </a:gs>
              <a:gs pos="100000">
                <a:schemeClr val="tx2"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>
                <a:solidFill>
                  <a:schemeClr val="bg1"/>
                </a:solidFill>
              </a:rPr>
              <a:t>Business Problem Understanding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58842AE4-469E-4F2F-AEA6-5AA5343D11CD}"/>
              </a:ext>
            </a:extLst>
          </p:cNvPr>
          <p:cNvSpPr/>
          <p:nvPr/>
        </p:nvSpPr>
        <p:spPr>
          <a:xfrm>
            <a:off x="1496785" y="4822370"/>
            <a:ext cx="2993570" cy="936171"/>
          </a:xfrm>
          <a:prstGeom prst="roundRect">
            <a:avLst/>
          </a:prstGeom>
          <a:gradFill flip="none" rotWithShape="1">
            <a:gsLst>
              <a:gs pos="0">
                <a:schemeClr val="tx2">
                  <a:tint val="66000"/>
                  <a:satMod val="160000"/>
                </a:schemeClr>
              </a:gs>
              <a:gs pos="50000">
                <a:schemeClr val="tx2">
                  <a:tint val="44500"/>
                  <a:satMod val="160000"/>
                </a:schemeClr>
              </a:gs>
              <a:gs pos="100000">
                <a:schemeClr val="tx2"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>
                <a:solidFill>
                  <a:schemeClr val="bg1"/>
                </a:solidFill>
              </a:rPr>
              <a:t>Data Mining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0B9D281A-4E71-40B7-9DFD-68322EBBB8FC}"/>
              </a:ext>
            </a:extLst>
          </p:cNvPr>
          <p:cNvSpPr/>
          <p:nvPr/>
        </p:nvSpPr>
        <p:spPr>
          <a:xfrm>
            <a:off x="2993570" y="3897085"/>
            <a:ext cx="2993570" cy="936171"/>
          </a:xfrm>
          <a:prstGeom prst="roundRect">
            <a:avLst/>
          </a:prstGeom>
          <a:gradFill flip="none" rotWithShape="1">
            <a:gsLst>
              <a:gs pos="0">
                <a:schemeClr val="tx2">
                  <a:tint val="66000"/>
                  <a:satMod val="160000"/>
                </a:schemeClr>
              </a:gs>
              <a:gs pos="50000">
                <a:schemeClr val="tx2">
                  <a:tint val="44500"/>
                  <a:satMod val="160000"/>
                </a:schemeClr>
              </a:gs>
              <a:gs pos="100000">
                <a:schemeClr val="tx2"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>
                <a:solidFill>
                  <a:schemeClr val="bg1"/>
                </a:solidFill>
              </a:rPr>
              <a:t>Data Cleaning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F70AE136-34A7-4BA6-95B8-0CA047F65A5D}"/>
              </a:ext>
            </a:extLst>
          </p:cNvPr>
          <p:cNvSpPr/>
          <p:nvPr/>
        </p:nvSpPr>
        <p:spPr>
          <a:xfrm>
            <a:off x="4294413" y="2960914"/>
            <a:ext cx="2993570" cy="936171"/>
          </a:xfrm>
          <a:prstGeom prst="roundRect">
            <a:avLst/>
          </a:prstGeom>
          <a:gradFill flip="none" rotWithShape="1">
            <a:gsLst>
              <a:gs pos="0">
                <a:schemeClr val="tx2">
                  <a:tint val="66000"/>
                  <a:satMod val="160000"/>
                </a:schemeClr>
              </a:gs>
              <a:gs pos="50000">
                <a:schemeClr val="tx2">
                  <a:tint val="44500"/>
                  <a:satMod val="160000"/>
                </a:schemeClr>
              </a:gs>
              <a:gs pos="100000">
                <a:schemeClr val="tx2"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>
                <a:solidFill>
                  <a:schemeClr val="bg1"/>
                </a:solidFill>
              </a:rPr>
              <a:t>Data Exploration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C0FCC26E-B53A-4E4C-B919-22805C142A45}"/>
              </a:ext>
            </a:extLst>
          </p:cNvPr>
          <p:cNvSpPr/>
          <p:nvPr/>
        </p:nvSpPr>
        <p:spPr>
          <a:xfrm>
            <a:off x="5344891" y="2024743"/>
            <a:ext cx="2993570" cy="936171"/>
          </a:xfrm>
          <a:prstGeom prst="roundRect">
            <a:avLst/>
          </a:prstGeom>
          <a:gradFill flip="none" rotWithShape="1">
            <a:gsLst>
              <a:gs pos="0">
                <a:schemeClr val="tx2">
                  <a:tint val="66000"/>
                  <a:satMod val="160000"/>
                </a:schemeClr>
              </a:gs>
              <a:gs pos="50000">
                <a:schemeClr val="tx2">
                  <a:tint val="44500"/>
                  <a:satMod val="160000"/>
                </a:schemeClr>
              </a:gs>
              <a:gs pos="100000">
                <a:schemeClr val="tx2"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>
                <a:solidFill>
                  <a:schemeClr val="bg1"/>
                </a:solidFill>
              </a:rPr>
              <a:t>Featured Engineering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CBAECB7F-F2FE-49A0-8098-5D5AE2484A18}"/>
              </a:ext>
            </a:extLst>
          </p:cNvPr>
          <p:cNvSpPr/>
          <p:nvPr/>
        </p:nvSpPr>
        <p:spPr>
          <a:xfrm>
            <a:off x="6395358" y="1088572"/>
            <a:ext cx="2993570" cy="936171"/>
          </a:xfrm>
          <a:prstGeom prst="roundRect">
            <a:avLst/>
          </a:prstGeom>
          <a:gradFill flip="none" rotWithShape="1">
            <a:gsLst>
              <a:gs pos="0">
                <a:schemeClr val="tx2">
                  <a:tint val="66000"/>
                  <a:satMod val="160000"/>
                </a:schemeClr>
              </a:gs>
              <a:gs pos="50000">
                <a:schemeClr val="tx2">
                  <a:tint val="44500"/>
                  <a:satMod val="160000"/>
                </a:schemeClr>
              </a:gs>
              <a:gs pos="100000">
                <a:schemeClr val="tx2"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>
                <a:solidFill>
                  <a:schemeClr val="bg1"/>
                </a:solidFill>
              </a:rPr>
              <a:t>Predictive Modelling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4202E11E-A8BE-40C7-A489-0E193651897C}"/>
              </a:ext>
            </a:extLst>
          </p:cNvPr>
          <p:cNvSpPr/>
          <p:nvPr/>
        </p:nvSpPr>
        <p:spPr>
          <a:xfrm>
            <a:off x="7620001" y="152401"/>
            <a:ext cx="2993570" cy="936171"/>
          </a:xfrm>
          <a:prstGeom prst="roundRect">
            <a:avLst/>
          </a:prstGeom>
          <a:gradFill flip="none" rotWithShape="1">
            <a:gsLst>
              <a:gs pos="0">
                <a:schemeClr val="tx2">
                  <a:tint val="66000"/>
                  <a:satMod val="160000"/>
                </a:schemeClr>
              </a:gs>
              <a:gs pos="50000">
                <a:schemeClr val="tx2">
                  <a:tint val="44500"/>
                  <a:satMod val="160000"/>
                </a:schemeClr>
              </a:gs>
              <a:gs pos="100000">
                <a:schemeClr val="tx2"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>
                <a:solidFill>
                  <a:schemeClr val="bg1"/>
                </a:solidFill>
              </a:rPr>
              <a:t>Data Visualization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B618884-D196-4221-8940-2C3A9FC8E88B}"/>
              </a:ext>
            </a:extLst>
          </p:cNvPr>
          <p:cNvSpPr txBox="1"/>
          <p:nvPr/>
        </p:nvSpPr>
        <p:spPr>
          <a:xfrm>
            <a:off x="4490355" y="4880087"/>
            <a:ext cx="425631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000" dirty="0"/>
              <a:t>Covid-19 Data Analysis</a:t>
            </a:r>
          </a:p>
          <a:p>
            <a:pPr marL="285750" indent="-285750">
              <a:buFontTx/>
              <a:buChar char="-"/>
            </a:pPr>
            <a:r>
              <a:rPr lang="en-US" sz="2000" dirty="0"/>
              <a:t>LOB </a:t>
            </a:r>
            <a:r>
              <a:rPr lang="en-US" sz="2000" dirty="0" err="1"/>
              <a:t>Cuskit</a:t>
            </a:r>
            <a:r>
              <a:rPr lang="en-US" sz="2000" dirty="0"/>
              <a:t> Launch</a:t>
            </a:r>
          </a:p>
          <a:p>
            <a:pPr marL="285750" indent="-285750">
              <a:buFontTx/>
              <a:buChar char="-"/>
            </a:pPr>
            <a:r>
              <a:rPr lang="en-US" sz="2000" dirty="0"/>
              <a:t>LOB </a:t>
            </a:r>
            <a:r>
              <a:rPr lang="en-US" sz="2000" dirty="0" err="1"/>
              <a:t>Cuskit</a:t>
            </a:r>
            <a:r>
              <a:rPr lang="en-US" sz="2000" dirty="0"/>
              <a:t> Revenue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D53B44D-1FA2-458F-AB4F-A4868FC73C8A}"/>
              </a:ext>
            </a:extLst>
          </p:cNvPr>
          <p:cNvSpPr txBox="1"/>
          <p:nvPr/>
        </p:nvSpPr>
        <p:spPr>
          <a:xfrm>
            <a:off x="5987140" y="3857338"/>
            <a:ext cx="520337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000" dirty="0"/>
              <a:t>Drop rows with “NA”</a:t>
            </a:r>
          </a:p>
          <a:p>
            <a:pPr marL="285750" indent="-285750">
              <a:buFontTx/>
              <a:buChar char="-"/>
            </a:pPr>
            <a:r>
              <a:rPr lang="en-US" sz="2000" dirty="0"/>
              <a:t>Remove low variance columns</a:t>
            </a:r>
          </a:p>
          <a:p>
            <a:pPr marL="285750" indent="-285750">
              <a:buFontTx/>
              <a:buChar char="-"/>
            </a:pPr>
            <a:r>
              <a:rPr lang="en-US" sz="2000" dirty="0"/>
              <a:t>Define categorical &amp; numerical columns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0BA20BE-849A-45C2-B7D4-AD7E7C8E697D}"/>
              </a:ext>
            </a:extLst>
          </p:cNvPr>
          <p:cNvSpPr txBox="1"/>
          <p:nvPr/>
        </p:nvSpPr>
        <p:spPr>
          <a:xfrm>
            <a:off x="7396843" y="3048436"/>
            <a:ext cx="42835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000" dirty="0"/>
              <a:t>Explore &amp; visualize data</a:t>
            </a:r>
          </a:p>
          <a:p>
            <a:pPr marL="285750" indent="-285750">
              <a:buFontTx/>
              <a:buChar char="-"/>
            </a:pPr>
            <a:r>
              <a:rPr lang="en-US" sz="2000" dirty="0"/>
              <a:t>Identify data &amp; patterns to dig more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93E0CE1-E975-418F-B5C6-AE6F102A0F5B}"/>
              </a:ext>
            </a:extLst>
          </p:cNvPr>
          <p:cNvSpPr txBox="1"/>
          <p:nvPr/>
        </p:nvSpPr>
        <p:spPr>
          <a:xfrm>
            <a:off x="8338461" y="2212102"/>
            <a:ext cx="38535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000" dirty="0"/>
              <a:t>Select, manipulate and transform raw data into features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42E9EBC-0D65-4A9B-B8AB-5660A4D53506}"/>
              </a:ext>
            </a:extLst>
          </p:cNvPr>
          <p:cNvSpPr txBox="1"/>
          <p:nvPr/>
        </p:nvSpPr>
        <p:spPr>
          <a:xfrm>
            <a:off x="9356271" y="1048826"/>
            <a:ext cx="328748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000" dirty="0"/>
              <a:t>Generating forecast by analyzing current &amp; historical data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3EAC9EE8-87A0-4DFF-A503-6F93B088D87B}"/>
              </a:ext>
            </a:extLst>
          </p:cNvPr>
          <p:cNvSpPr txBox="1">
            <a:spLocks/>
          </p:cNvSpPr>
          <p:nvPr/>
        </p:nvSpPr>
        <p:spPr>
          <a:xfrm>
            <a:off x="1276469" y="1229772"/>
            <a:ext cx="4819531" cy="252603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 Roadmap</a:t>
            </a:r>
            <a:endParaRPr lang="en-US" sz="5000" dirty="0"/>
          </a:p>
        </p:txBody>
      </p:sp>
    </p:spTree>
    <p:extLst>
      <p:ext uri="{BB962C8B-B14F-4D97-AF65-F5344CB8AC3E}">
        <p14:creationId xmlns:p14="http://schemas.microsoft.com/office/powerpoint/2010/main" val="2638680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1">
                <a:shade val="88000"/>
                <a:hueMod val="106000"/>
                <a:satMod val="140000"/>
                <a:lumMod val="54000"/>
              </a:schemeClr>
              <a:schemeClr val="bg1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08AFDCCA-EC08-414E-B480-1D1877FE74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3" cy="6858001"/>
            <a:chOff x="0" y="-1"/>
            <a:chExt cx="12192003" cy="6858001"/>
          </a:xfrm>
        </p:grpSpPr>
        <p:sp useBgFill="1">
          <p:nvSpPr>
            <p:cNvPr id="11" name="Rectangle 10">
              <a:extLst>
                <a:ext uri="{FF2B5EF4-FFF2-40B4-BE49-F238E27FC236}">
                  <a16:creationId xmlns:a16="http://schemas.microsoft.com/office/drawing/2014/main" id="{98030F13-6DC8-412D-A37E-D6C8326009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2">
              <a:extLst>
                <a:ext uri="{FF2B5EF4-FFF2-40B4-BE49-F238E27FC236}">
                  <a16:creationId xmlns:a16="http://schemas.microsoft.com/office/drawing/2014/main" id="{49F8A5B6-B5E2-4326-8F6F-A93A100305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4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p14="http://schemas.microsoft.com/office/powerpoint/2010/main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4" name="Picture 2">
            <a:extLst>
              <a:ext uri="{FF2B5EF4-FFF2-40B4-BE49-F238E27FC236}">
                <a16:creationId xmlns:a16="http://schemas.microsoft.com/office/drawing/2014/main" id="{1DE10DE7-9D2C-4BED-BB15-10A57A4852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Chart&#10;&#10;Description automatically generated with medium confidence">
            <a:extLst>
              <a:ext uri="{FF2B5EF4-FFF2-40B4-BE49-F238E27FC236}">
                <a16:creationId xmlns:a16="http://schemas.microsoft.com/office/drawing/2014/main" id="{1AE56CA7-15E3-4926-86DE-FD0ACAABD2D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0659" r="1" b="16055"/>
          <a:stretch/>
        </p:blipFill>
        <p:spPr>
          <a:xfrm>
            <a:off x="965201" y="965200"/>
            <a:ext cx="10253130" cy="4866640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02117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0" name="Picture 2">
            <a:extLst>
              <a:ext uri="{FF2B5EF4-FFF2-40B4-BE49-F238E27FC236}">
                <a16:creationId xmlns:a16="http://schemas.microsoft.com/office/drawing/2014/main" id="{6551C300-1D7A-46C3-9EF6-0EAC9B1E1F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42" name="Group 341">
            <a:extLst>
              <a:ext uri="{FF2B5EF4-FFF2-40B4-BE49-F238E27FC236}">
                <a16:creationId xmlns:a16="http://schemas.microsoft.com/office/drawing/2014/main" id="{8EC1EDC6-1B42-4FCD-BC53-B1D05BFF2E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343" name="Group 342">
              <a:extLst>
                <a:ext uri="{FF2B5EF4-FFF2-40B4-BE49-F238E27FC236}">
                  <a16:creationId xmlns:a16="http://schemas.microsoft.com/office/drawing/2014/main" id="{633EFBCB-98A2-4F16-B3BB-BF9EC17846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355" name="Rectangle 5">
                <a:extLst>
                  <a:ext uri="{FF2B5EF4-FFF2-40B4-BE49-F238E27FC236}">
                    <a16:creationId xmlns:a16="http://schemas.microsoft.com/office/drawing/2014/main" id="{B399E29C-9CF8-4BD1-8750-949BA21268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56" name="Freeform 6">
                <a:extLst>
                  <a:ext uri="{FF2B5EF4-FFF2-40B4-BE49-F238E27FC236}">
                    <a16:creationId xmlns:a16="http://schemas.microsoft.com/office/drawing/2014/main" id="{CB02DFF7-56DA-42B6-B49A-C8926B841A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7" name="Freeform 7">
                <a:extLst>
                  <a:ext uri="{FF2B5EF4-FFF2-40B4-BE49-F238E27FC236}">
                    <a16:creationId xmlns:a16="http://schemas.microsoft.com/office/drawing/2014/main" id="{07F77B45-21CD-43DB-AD58-24F8145021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8" name="Freeform 8">
                <a:extLst>
                  <a:ext uri="{FF2B5EF4-FFF2-40B4-BE49-F238E27FC236}">
                    <a16:creationId xmlns:a16="http://schemas.microsoft.com/office/drawing/2014/main" id="{F0151C40-12A4-4A09-A8B6-179A062EF6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9" name="Freeform 9">
                <a:extLst>
                  <a:ext uri="{FF2B5EF4-FFF2-40B4-BE49-F238E27FC236}">
                    <a16:creationId xmlns:a16="http://schemas.microsoft.com/office/drawing/2014/main" id="{F0146EA7-EB82-410D-A6ED-7C10C525ADC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0" name="Freeform 10">
                <a:extLst>
                  <a:ext uri="{FF2B5EF4-FFF2-40B4-BE49-F238E27FC236}">
                    <a16:creationId xmlns:a16="http://schemas.microsoft.com/office/drawing/2014/main" id="{20DD5C02-0C86-4FA9-B82A-254EF58D376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1" name="Freeform 11">
                <a:extLst>
                  <a:ext uri="{FF2B5EF4-FFF2-40B4-BE49-F238E27FC236}">
                    <a16:creationId xmlns:a16="http://schemas.microsoft.com/office/drawing/2014/main" id="{19ED9FD5-1147-400A-8A32-82A74F7AD8F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2" name="Freeform 12">
                <a:extLst>
                  <a:ext uri="{FF2B5EF4-FFF2-40B4-BE49-F238E27FC236}">
                    <a16:creationId xmlns:a16="http://schemas.microsoft.com/office/drawing/2014/main" id="{E79E6A0D-4D79-4788-8769-B989488019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3" name="Freeform 13">
                <a:extLst>
                  <a:ext uri="{FF2B5EF4-FFF2-40B4-BE49-F238E27FC236}">
                    <a16:creationId xmlns:a16="http://schemas.microsoft.com/office/drawing/2014/main" id="{A6F42038-BF59-409A-902B-AD7799149A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4" name="Freeform 14">
                <a:extLst>
                  <a:ext uri="{FF2B5EF4-FFF2-40B4-BE49-F238E27FC236}">
                    <a16:creationId xmlns:a16="http://schemas.microsoft.com/office/drawing/2014/main" id="{D8B0BD48-5982-4C95-A7C8-E0D2306453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5" name="Freeform 15">
                <a:extLst>
                  <a:ext uri="{FF2B5EF4-FFF2-40B4-BE49-F238E27FC236}">
                    <a16:creationId xmlns:a16="http://schemas.microsoft.com/office/drawing/2014/main" id="{F6C539D3-C6BD-4FB0-AA91-5AF1BF14C5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6" name="Line 16">
                <a:extLst>
                  <a:ext uri="{FF2B5EF4-FFF2-40B4-BE49-F238E27FC236}">
                    <a16:creationId xmlns:a16="http://schemas.microsoft.com/office/drawing/2014/main" id="{34F70AD6-B8F4-4F9D-8593-D4047107BD9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67" name="Freeform 17">
                <a:extLst>
                  <a:ext uri="{FF2B5EF4-FFF2-40B4-BE49-F238E27FC236}">
                    <a16:creationId xmlns:a16="http://schemas.microsoft.com/office/drawing/2014/main" id="{51EAB0E0-5DE2-4906-80B0-211A624789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8" name="Freeform 18">
                <a:extLst>
                  <a:ext uri="{FF2B5EF4-FFF2-40B4-BE49-F238E27FC236}">
                    <a16:creationId xmlns:a16="http://schemas.microsoft.com/office/drawing/2014/main" id="{38E8B65E-526B-458D-85A5-21C0A1A74F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9" name="Freeform 19">
                <a:extLst>
                  <a:ext uri="{FF2B5EF4-FFF2-40B4-BE49-F238E27FC236}">
                    <a16:creationId xmlns:a16="http://schemas.microsoft.com/office/drawing/2014/main" id="{CCE331A2-5388-42F4-A175-69310C1BEF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0" name="Freeform 20">
                <a:extLst>
                  <a:ext uri="{FF2B5EF4-FFF2-40B4-BE49-F238E27FC236}">
                    <a16:creationId xmlns:a16="http://schemas.microsoft.com/office/drawing/2014/main" id="{4E758D69-ACA2-4888-84BB-B05B1FAF2A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1" name="Rectangle 21">
                <a:extLst>
                  <a:ext uri="{FF2B5EF4-FFF2-40B4-BE49-F238E27FC236}">
                    <a16:creationId xmlns:a16="http://schemas.microsoft.com/office/drawing/2014/main" id="{078AAA22-796B-4F0E-85DA-B8B0E81115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72" name="Freeform 22">
                <a:extLst>
                  <a:ext uri="{FF2B5EF4-FFF2-40B4-BE49-F238E27FC236}">
                    <a16:creationId xmlns:a16="http://schemas.microsoft.com/office/drawing/2014/main" id="{D1254A9A-3E31-4A25-9A91-F9BC6CF6A3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3" name="Freeform 23">
                <a:extLst>
                  <a:ext uri="{FF2B5EF4-FFF2-40B4-BE49-F238E27FC236}">
                    <a16:creationId xmlns:a16="http://schemas.microsoft.com/office/drawing/2014/main" id="{18CADB3C-936C-476A-A261-28DD5ABA734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4" name="Freeform 24">
                <a:extLst>
                  <a:ext uri="{FF2B5EF4-FFF2-40B4-BE49-F238E27FC236}">
                    <a16:creationId xmlns:a16="http://schemas.microsoft.com/office/drawing/2014/main" id="{771961D1-28D7-4CC1-A720-2933E8B9135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5" name="Freeform 25">
                <a:extLst>
                  <a:ext uri="{FF2B5EF4-FFF2-40B4-BE49-F238E27FC236}">
                    <a16:creationId xmlns:a16="http://schemas.microsoft.com/office/drawing/2014/main" id="{E7B8B616-B89E-4A1C-98DE-13B8B93947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6" name="Freeform 26">
                <a:extLst>
                  <a:ext uri="{FF2B5EF4-FFF2-40B4-BE49-F238E27FC236}">
                    <a16:creationId xmlns:a16="http://schemas.microsoft.com/office/drawing/2014/main" id="{5D6CC1A1-D003-44BA-87E4-B3A7F3D300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7" name="Freeform 27">
                <a:extLst>
                  <a:ext uri="{FF2B5EF4-FFF2-40B4-BE49-F238E27FC236}">
                    <a16:creationId xmlns:a16="http://schemas.microsoft.com/office/drawing/2014/main" id="{FF32749B-B34C-4FCB-A33A-0478844A93A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8" name="Freeform 28">
                <a:extLst>
                  <a:ext uri="{FF2B5EF4-FFF2-40B4-BE49-F238E27FC236}">
                    <a16:creationId xmlns:a16="http://schemas.microsoft.com/office/drawing/2014/main" id="{4455F261-AC57-4085-8989-4DBED747F1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9" name="Freeform 29">
                <a:extLst>
                  <a:ext uri="{FF2B5EF4-FFF2-40B4-BE49-F238E27FC236}">
                    <a16:creationId xmlns:a16="http://schemas.microsoft.com/office/drawing/2014/main" id="{57CEA90D-DB58-4EC0-A55C-15FAF59E04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80" name="Freeform 30">
                <a:extLst>
                  <a:ext uri="{FF2B5EF4-FFF2-40B4-BE49-F238E27FC236}">
                    <a16:creationId xmlns:a16="http://schemas.microsoft.com/office/drawing/2014/main" id="{66BBB005-2E38-496A-A46C-FD2B0605C1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81" name="Freeform 31">
                <a:extLst>
                  <a:ext uri="{FF2B5EF4-FFF2-40B4-BE49-F238E27FC236}">
                    <a16:creationId xmlns:a16="http://schemas.microsoft.com/office/drawing/2014/main" id="{E1A7618C-DE9D-401A-AD7A-784F19DA856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344" name="Group 343">
              <a:extLst>
                <a:ext uri="{FF2B5EF4-FFF2-40B4-BE49-F238E27FC236}">
                  <a16:creationId xmlns:a16="http://schemas.microsoft.com/office/drawing/2014/main" id="{5E441C57-A0CF-4D49-9609-55CB4646BD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345" name="Freeform 32">
                <a:extLst>
                  <a:ext uri="{FF2B5EF4-FFF2-40B4-BE49-F238E27FC236}">
                    <a16:creationId xmlns:a16="http://schemas.microsoft.com/office/drawing/2014/main" id="{2D3240AD-75B9-452B-9967-D05B40DE5FB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6" name="Freeform 33">
                <a:extLst>
                  <a:ext uri="{FF2B5EF4-FFF2-40B4-BE49-F238E27FC236}">
                    <a16:creationId xmlns:a16="http://schemas.microsoft.com/office/drawing/2014/main" id="{6A557EE5-4777-4655-A433-05006D8410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7" name="Freeform 34">
                <a:extLst>
                  <a:ext uri="{FF2B5EF4-FFF2-40B4-BE49-F238E27FC236}">
                    <a16:creationId xmlns:a16="http://schemas.microsoft.com/office/drawing/2014/main" id="{6B721B6E-8FF2-470B-A180-C594E82718E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8" name="Freeform 35">
                <a:extLst>
                  <a:ext uri="{FF2B5EF4-FFF2-40B4-BE49-F238E27FC236}">
                    <a16:creationId xmlns:a16="http://schemas.microsoft.com/office/drawing/2014/main" id="{23E045A6-2D54-488D-B5F0-6885184308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9" name="Freeform 36">
                <a:extLst>
                  <a:ext uri="{FF2B5EF4-FFF2-40B4-BE49-F238E27FC236}">
                    <a16:creationId xmlns:a16="http://schemas.microsoft.com/office/drawing/2014/main" id="{2A4F07ED-57C7-4FF7-ABF8-793FC03A247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0" name="Freeform 37">
                <a:extLst>
                  <a:ext uri="{FF2B5EF4-FFF2-40B4-BE49-F238E27FC236}">
                    <a16:creationId xmlns:a16="http://schemas.microsoft.com/office/drawing/2014/main" id="{8829D0E6-D04F-4297-A784-6837F13ECAB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1" name="Freeform 38">
                <a:extLst>
                  <a:ext uri="{FF2B5EF4-FFF2-40B4-BE49-F238E27FC236}">
                    <a16:creationId xmlns:a16="http://schemas.microsoft.com/office/drawing/2014/main" id="{9477D3D3-AA00-446F-B05D-EBBA25D3C9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2" name="Freeform 39">
                <a:extLst>
                  <a:ext uri="{FF2B5EF4-FFF2-40B4-BE49-F238E27FC236}">
                    <a16:creationId xmlns:a16="http://schemas.microsoft.com/office/drawing/2014/main" id="{5AC450AD-A350-42FA-B7EA-103D4416B46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3" name="Freeform 40">
                <a:extLst>
                  <a:ext uri="{FF2B5EF4-FFF2-40B4-BE49-F238E27FC236}">
                    <a16:creationId xmlns:a16="http://schemas.microsoft.com/office/drawing/2014/main" id="{A10F783A-EC27-47BE-A21D-3531A036FA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4" name="Rectangle 41">
                <a:extLst>
                  <a:ext uri="{FF2B5EF4-FFF2-40B4-BE49-F238E27FC236}">
                    <a16:creationId xmlns:a16="http://schemas.microsoft.com/office/drawing/2014/main" id="{A2CBE444-D00C-4C80-9F29-42A250C500B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383" name="Rectangle 382">
            <a:extLst>
              <a:ext uri="{FF2B5EF4-FFF2-40B4-BE49-F238E27FC236}">
                <a16:creationId xmlns:a16="http://schemas.microsoft.com/office/drawing/2014/main" id="{E22AC1FF-9472-4A93-BE19-AE0C24FE53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03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5" name="Rectangle 384">
            <a:extLst>
              <a:ext uri="{FF2B5EF4-FFF2-40B4-BE49-F238E27FC236}">
                <a16:creationId xmlns:a16="http://schemas.microsoft.com/office/drawing/2014/main" id="{C06A1397-64E0-4853-ADE2-3EE143B268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22225">
            <a:solidFill>
              <a:srgbClr val="2C8E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Diagram, map&#10;&#10;Description automatically generated">
            <a:extLst>
              <a:ext uri="{FF2B5EF4-FFF2-40B4-BE49-F238E27FC236}">
                <a16:creationId xmlns:a16="http://schemas.microsoft.com/office/drawing/2014/main" id="{931E2ED8-9FD9-44F2-BECE-711DB612314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7699" r="1" b="8796"/>
          <a:stretch/>
        </p:blipFill>
        <p:spPr>
          <a:xfrm>
            <a:off x="643467" y="643467"/>
            <a:ext cx="10905066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3061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Picture 2">
            <a:extLst>
              <a:ext uri="{FF2B5EF4-FFF2-40B4-BE49-F238E27FC236}">
                <a16:creationId xmlns:a16="http://schemas.microsoft.com/office/drawing/2014/main" id="{B882E441-FBBB-4BE0-AD21-E7ADF5F6A4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5" name="Group 74">
            <a:extLst>
              <a:ext uri="{FF2B5EF4-FFF2-40B4-BE49-F238E27FC236}">
                <a16:creationId xmlns:a16="http://schemas.microsoft.com/office/drawing/2014/main" id="{72A9CFA7-7B9A-4AD7-AB70-C7667C594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02D181EE-0684-4FB2-A7D1-87DC0D9E37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88" name="Rectangle 5">
                <a:extLst>
                  <a:ext uri="{FF2B5EF4-FFF2-40B4-BE49-F238E27FC236}">
                    <a16:creationId xmlns:a16="http://schemas.microsoft.com/office/drawing/2014/main" id="{65F0E1C9-0581-49F0-9914-4BA9274E9F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89" name="Freeform 6">
                <a:extLst>
                  <a:ext uri="{FF2B5EF4-FFF2-40B4-BE49-F238E27FC236}">
                    <a16:creationId xmlns:a16="http://schemas.microsoft.com/office/drawing/2014/main" id="{921A05EA-3A7D-47C1-AFB8-55355BA872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0" name="Freeform 7">
                <a:extLst>
                  <a:ext uri="{FF2B5EF4-FFF2-40B4-BE49-F238E27FC236}">
                    <a16:creationId xmlns:a16="http://schemas.microsoft.com/office/drawing/2014/main" id="{09782112-2D7D-4B3E-A1F0-A1C3819AD8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1" name="Freeform 8">
                <a:extLst>
                  <a:ext uri="{FF2B5EF4-FFF2-40B4-BE49-F238E27FC236}">
                    <a16:creationId xmlns:a16="http://schemas.microsoft.com/office/drawing/2014/main" id="{4F9C8459-423F-4B2B-ADBE-439B8610603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2" name="Freeform 9">
                <a:extLst>
                  <a:ext uri="{FF2B5EF4-FFF2-40B4-BE49-F238E27FC236}">
                    <a16:creationId xmlns:a16="http://schemas.microsoft.com/office/drawing/2014/main" id="{286C3962-CCDF-4801-824A-25618CC479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3" name="Freeform 10">
                <a:extLst>
                  <a:ext uri="{FF2B5EF4-FFF2-40B4-BE49-F238E27FC236}">
                    <a16:creationId xmlns:a16="http://schemas.microsoft.com/office/drawing/2014/main" id="{D640D23A-5BDE-4714-8681-936AAC574E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4" name="Freeform 11">
                <a:extLst>
                  <a:ext uri="{FF2B5EF4-FFF2-40B4-BE49-F238E27FC236}">
                    <a16:creationId xmlns:a16="http://schemas.microsoft.com/office/drawing/2014/main" id="{4F8E92AC-B601-4317-B46F-8ED054DBDE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5" name="Freeform 12">
                <a:extLst>
                  <a:ext uri="{FF2B5EF4-FFF2-40B4-BE49-F238E27FC236}">
                    <a16:creationId xmlns:a16="http://schemas.microsoft.com/office/drawing/2014/main" id="{0CF7AD71-F8E9-4F13-BBB9-8D3856C982E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6" name="Freeform 13">
                <a:extLst>
                  <a:ext uri="{FF2B5EF4-FFF2-40B4-BE49-F238E27FC236}">
                    <a16:creationId xmlns:a16="http://schemas.microsoft.com/office/drawing/2014/main" id="{32F7368C-4F04-45C5-8243-9E26D8DB112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7" name="Freeform 14">
                <a:extLst>
                  <a:ext uri="{FF2B5EF4-FFF2-40B4-BE49-F238E27FC236}">
                    <a16:creationId xmlns:a16="http://schemas.microsoft.com/office/drawing/2014/main" id="{335A85BC-6E54-4DE0-BB0C-A54BADF221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8" name="Freeform 15">
                <a:extLst>
                  <a:ext uri="{FF2B5EF4-FFF2-40B4-BE49-F238E27FC236}">
                    <a16:creationId xmlns:a16="http://schemas.microsoft.com/office/drawing/2014/main" id="{E7DFA615-C86D-46F3-9A2D-A66EC25C83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9" name="Line 16">
                <a:extLst>
                  <a:ext uri="{FF2B5EF4-FFF2-40B4-BE49-F238E27FC236}">
                    <a16:creationId xmlns:a16="http://schemas.microsoft.com/office/drawing/2014/main" id="{8C9054DF-8242-4F51-AA1F-2C3E578934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100" name="Freeform 17">
                <a:extLst>
                  <a:ext uri="{FF2B5EF4-FFF2-40B4-BE49-F238E27FC236}">
                    <a16:creationId xmlns:a16="http://schemas.microsoft.com/office/drawing/2014/main" id="{C8597469-1168-4794-BA2D-5D8BDAA798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1" name="Freeform 18">
                <a:extLst>
                  <a:ext uri="{FF2B5EF4-FFF2-40B4-BE49-F238E27FC236}">
                    <a16:creationId xmlns:a16="http://schemas.microsoft.com/office/drawing/2014/main" id="{0A19C83D-19FF-4041-B0F8-EB49ABD675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2" name="Freeform 19">
                <a:extLst>
                  <a:ext uri="{FF2B5EF4-FFF2-40B4-BE49-F238E27FC236}">
                    <a16:creationId xmlns:a16="http://schemas.microsoft.com/office/drawing/2014/main" id="{A2794D14-45AE-4C56-893E-1618DE3652E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3" name="Freeform 20">
                <a:extLst>
                  <a:ext uri="{FF2B5EF4-FFF2-40B4-BE49-F238E27FC236}">
                    <a16:creationId xmlns:a16="http://schemas.microsoft.com/office/drawing/2014/main" id="{5B5CB3C0-3FEC-445D-9AE7-B76DC831847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4" name="Rectangle 21">
                <a:extLst>
                  <a:ext uri="{FF2B5EF4-FFF2-40B4-BE49-F238E27FC236}">
                    <a16:creationId xmlns:a16="http://schemas.microsoft.com/office/drawing/2014/main" id="{EF87049D-247B-4090-A5FD-72596A49C9E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105" name="Freeform 22">
                <a:extLst>
                  <a:ext uri="{FF2B5EF4-FFF2-40B4-BE49-F238E27FC236}">
                    <a16:creationId xmlns:a16="http://schemas.microsoft.com/office/drawing/2014/main" id="{1D048CEC-518F-4BCB-A350-C0B610161BF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6" name="Freeform 23">
                <a:extLst>
                  <a:ext uri="{FF2B5EF4-FFF2-40B4-BE49-F238E27FC236}">
                    <a16:creationId xmlns:a16="http://schemas.microsoft.com/office/drawing/2014/main" id="{AA6F6866-13D5-468C-84DE-36A4F41BE7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7" name="Freeform 24">
                <a:extLst>
                  <a:ext uri="{FF2B5EF4-FFF2-40B4-BE49-F238E27FC236}">
                    <a16:creationId xmlns:a16="http://schemas.microsoft.com/office/drawing/2014/main" id="{41E0D740-4AD8-417B-873E-ADFE6632ED4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8" name="Freeform 25">
                <a:extLst>
                  <a:ext uri="{FF2B5EF4-FFF2-40B4-BE49-F238E27FC236}">
                    <a16:creationId xmlns:a16="http://schemas.microsoft.com/office/drawing/2014/main" id="{193D799E-85C6-4E13-94FB-1B1629A17C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9" name="Freeform 26">
                <a:extLst>
                  <a:ext uri="{FF2B5EF4-FFF2-40B4-BE49-F238E27FC236}">
                    <a16:creationId xmlns:a16="http://schemas.microsoft.com/office/drawing/2014/main" id="{F60165E1-F8F1-4814-B0D9-A1806CE349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0" name="Freeform 27">
                <a:extLst>
                  <a:ext uri="{FF2B5EF4-FFF2-40B4-BE49-F238E27FC236}">
                    <a16:creationId xmlns:a16="http://schemas.microsoft.com/office/drawing/2014/main" id="{1289F749-6039-4BA9-A27C-DDEA97BAF67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1" name="Freeform 28">
                <a:extLst>
                  <a:ext uri="{FF2B5EF4-FFF2-40B4-BE49-F238E27FC236}">
                    <a16:creationId xmlns:a16="http://schemas.microsoft.com/office/drawing/2014/main" id="{E81B336E-CA05-40DD-A252-78B1426565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2" name="Freeform 29">
                <a:extLst>
                  <a:ext uri="{FF2B5EF4-FFF2-40B4-BE49-F238E27FC236}">
                    <a16:creationId xmlns:a16="http://schemas.microsoft.com/office/drawing/2014/main" id="{27CEA681-1510-4213-A605-0A250A7486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3" name="Freeform 30">
                <a:extLst>
                  <a:ext uri="{FF2B5EF4-FFF2-40B4-BE49-F238E27FC236}">
                    <a16:creationId xmlns:a16="http://schemas.microsoft.com/office/drawing/2014/main" id="{99A7CF31-4EC7-47B7-9A6B-95A0CFC797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4" name="Freeform 31">
                <a:extLst>
                  <a:ext uri="{FF2B5EF4-FFF2-40B4-BE49-F238E27FC236}">
                    <a16:creationId xmlns:a16="http://schemas.microsoft.com/office/drawing/2014/main" id="{733E9F48-DD20-413A-A03E-7C7EF1EFC1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9AC11C72-708D-4226-83D9-846584786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78" name="Freeform 32">
                <a:extLst>
                  <a:ext uri="{FF2B5EF4-FFF2-40B4-BE49-F238E27FC236}">
                    <a16:creationId xmlns:a16="http://schemas.microsoft.com/office/drawing/2014/main" id="{A3BDCBC2-F3C9-4322-A19F-92D799BA27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9" name="Freeform 33">
                <a:extLst>
                  <a:ext uri="{FF2B5EF4-FFF2-40B4-BE49-F238E27FC236}">
                    <a16:creationId xmlns:a16="http://schemas.microsoft.com/office/drawing/2014/main" id="{D6499DC4-58DE-4F54-8244-418F53503E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0" name="Freeform 34">
                <a:extLst>
                  <a:ext uri="{FF2B5EF4-FFF2-40B4-BE49-F238E27FC236}">
                    <a16:creationId xmlns:a16="http://schemas.microsoft.com/office/drawing/2014/main" id="{FF4F0425-C4EA-4063-86D6-BA8336ECCE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1" name="Freeform 35">
                <a:extLst>
                  <a:ext uri="{FF2B5EF4-FFF2-40B4-BE49-F238E27FC236}">
                    <a16:creationId xmlns:a16="http://schemas.microsoft.com/office/drawing/2014/main" id="{CBF60FB4-6211-4E97-B5B8-32B0997F80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2" name="Freeform 36">
                <a:extLst>
                  <a:ext uri="{FF2B5EF4-FFF2-40B4-BE49-F238E27FC236}">
                    <a16:creationId xmlns:a16="http://schemas.microsoft.com/office/drawing/2014/main" id="{21925C84-D56D-4B52-874C-AC2783823C5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3" name="Freeform 37">
                <a:extLst>
                  <a:ext uri="{FF2B5EF4-FFF2-40B4-BE49-F238E27FC236}">
                    <a16:creationId xmlns:a16="http://schemas.microsoft.com/office/drawing/2014/main" id="{518070E4-22B7-4742-B08A-1BE99661E5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4" name="Freeform 38">
                <a:extLst>
                  <a:ext uri="{FF2B5EF4-FFF2-40B4-BE49-F238E27FC236}">
                    <a16:creationId xmlns:a16="http://schemas.microsoft.com/office/drawing/2014/main" id="{325D21C8-5AC6-464B-B6C7-1347BEF537D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5" name="Freeform 39">
                <a:extLst>
                  <a:ext uri="{FF2B5EF4-FFF2-40B4-BE49-F238E27FC236}">
                    <a16:creationId xmlns:a16="http://schemas.microsoft.com/office/drawing/2014/main" id="{A17FB258-8D26-45E8-8E81-50E9C1DF862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6" name="Freeform 40">
                <a:extLst>
                  <a:ext uri="{FF2B5EF4-FFF2-40B4-BE49-F238E27FC236}">
                    <a16:creationId xmlns:a16="http://schemas.microsoft.com/office/drawing/2014/main" id="{1F572CD7-AE60-496C-8D34-233853EFBF1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7" name="Rectangle 41">
                <a:extLst>
                  <a:ext uri="{FF2B5EF4-FFF2-40B4-BE49-F238E27FC236}">
                    <a16:creationId xmlns:a16="http://schemas.microsoft.com/office/drawing/2014/main" id="{BBFDA56D-E398-47C5-B776-15DD0A9A11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pic>
        <p:nvPicPr>
          <p:cNvPr id="116" name="Picture 2">
            <a:extLst>
              <a:ext uri="{FF2B5EF4-FFF2-40B4-BE49-F238E27FC236}">
                <a16:creationId xmlns:a16="http://schemas.microsoft.com/office/drawing/2014/main" id="{E25531F0-2399-4F2A-824C-26C3563711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118" name="Rectangle 117">
            <a:extLst>
              <a:ext uri="{FF2B5EF4-FFF2-40B4-BE49-F238E27FC236}">
                <a16:creationId xmlns:a16="http://schemas.microsoft.com/office/drawing/2014/main" id="{82A94579-01B7-454A-9C90-6EE06CC1E1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97A7C35-3E96-4138-99BF-ECB51F510D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65200" y="1469306"/>
            <a:ext cx="4809066" cy="3919388"/>
          </a:xfrm>
          <a:prstGeom prst="round2DiagRect">
            <a:avLst>
              <a:gd name="adj1" fmla="val 5608"/>
              <a:gd name="adj2" fmla="val 0"/>
            </a:avLst>
          </a:prstGeom>
          <a:solidFill>
            <a:srgbClr val="FFFFFF">
              <a:shade val="85000"/>
            </a:srgbClr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D5F654C3-BDC4-4EE1-818F-AB2734BDEA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17733" y="1388732"/>
            <a:ext cx="4809066" cy="3919388"/>
          </a:xfrm>
          <a:prstGeom prst="round2DiagRect">
            <a:avLst>
              <a:gd name="adj1" fmla="val 5608"/>
              <a:gd name="adj2" fmla="val 0"/>
            </a:avLst>
          </a:prstGeom>
          <a:solidFill>
            <a:srgbClr val="FFFFFF">
              <a:shade val="85000"/>
            </a:srgbClr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4" name="Title 1">
            <a:extLst>
              <a:ext uri="{FF2B5EF4-FFF2-40B4-BE49-F238E27FC236}">
                <a16:creationId xmlns:a16="http://schemas.microsoft.com/office/drawing/2014/main" id="{8E4E0CAC-D33D-4D14-A965-D964ACC7C1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7412" y="327025"/>
            <a:ext cx="10119633" cy="785813"/>
          </a:xfrm>
        </p:spPr>
        <p:txBody>
          <a:bodyPr>
            <a:normAutofit/>
          </a:bodyPr>
          <a:lstStyle/>
          <a:p>
            <a:r>
              <a:rPr lang="en-US" sz="5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Covid-19 Analysis</a:t>
            </a:r>
            <a:endParaRPr lang="en-US" sz="5000" dirty="0"/>
          </a:p>
        </p:txBody>
      </p:sp>
    </p:spTree>
    <p:extLst>
      <p:ext uri="{BB962C8B-B14F-4D97-AF65-F5344CB8AC3E}">
        <p14:creationId xmlns:p14="http://schemas.microsoft.com/office/powerpoint/2010/main" val="16148552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Picture 2">
            <a:extLst>
              <a:ext uri="{FF2B5EF4-FFF2-40B4-BE49-F238E27FC236}">
                <a16:creationId xmlns:a16="http://schemas.microsoft.com/office/drawing/2014/main" id="{6551C300-1D7A-46C3-9EF6-0EAC9B1E1F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9" name="Group 12">
            <a:extLst>
              <a:ext uri="{FF2B5EF4-FFF2-40B4-BE49-F238E27FC236}">
                <a16:creationId xmlns:a16="http://schemas.microsoft.com/office/drawing/2014/main" id="{8EC1EDC6-1B42-4FCD-BC53-B1D05BFF2E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633EFBCB-98A2-4F16-B3BB-BF9EC17846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B399E29C-9CF8-4BD1-8750-949BA21268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6">
                <a:extLst>
                  <a:ext uri="{FF2B5EF4-FFF2-40B4-BE49-F238E27FC236}">
                    <a16:creationId xmlns:a16="http://schemas.microsoft.com/office/drawing/2014/main" id="{CB02DFF7-56DA-42B6-B49A-C8926B841A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7">
                <a:extLst>
                  <a:ext uri="{FF2B5EF4-FFF2-40B4-BE49-F238E27FC236}">
                    <a16:creationId xmlns:a16="http://schemas.microsoft.com/office/drawing/2014/main" id="{07F77B45-21CD-43DB-AD58-24F8145021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8">
                <a:extLst>
                  <a:ext uri="{FF2B5EF4-FFF2-40B4-BE49-F238E27FC236}">
                    <a16:creationId xmlns:a16="http://schemas.microsoft.com/office/drawing/2014/main" id="{F0151C40-12A4-4A09-A8B6-179A062EF6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9">
                <a:extLst>
                  <a:ext uri="{FF2B5EF4-FFF2-40B4-BE49-F238E27FC236}">
                    <a16:creationId xmlns:a16="http://schemas.microsoft.com/office/drawing/2014/main" id="{F0146EA7-EB82-410D-A6ED-7C10C525ADC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0">
                <a:extLst>
                  <a:ext uri="{FF2B5EF4-FFF2-40B4-BE49-F238E27FC236}">
                    <a16:creationId xmlns:a16="http://schemas.microsoft.com/office/drawing/2014/main" id="{20DD5C02-0C86-4FA9-B82A-254EF58D376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Freeform 11">
                <a:extLst>
                  <a:ext uri="{FF2B5EF4-FFF2-40B4-BE49-F238E27FC236}">
                    <a16:creationId xmlns:a16="http://schemas.microsoft.com/office/drawing/2014/main" id="{19ED9FD5-1147-400A-8A32-82A74F7AD8F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" name="Freeform 12">
                <a:extLst>
                  <a:ext uri="{FF2B5EF4-FFF2-40B4-BE49-F238E27FC236}">
                    <a16:creationId xmlns:a16="http://schemas.microsoft.com/office/drawing/2014/main" id="{E79E6A0D-4D79-4788-8769-B989488019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3">
                <a:extLst>
                  <a:ext uri="{FF2B5EF4-FFF2-40B4-BE49-F238E27FC236}">
                    <a16:creationId xmlns:a16="http://schemas.microsoft.com/office/drawing/2014/main" id="{A6F42038-BF59-409A-902B-AD7799149A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4">
                <a:extLst>
                  <a:ext uri="{FF2B5EF4-FFF2-40B4-BE49-F238E27FC236}">
                    <a16:creationId xmlns:a16="http://schemas.microsoft.com/office/drawing/2014/main" id="{D8B0BD48-5982-4C95-A7C8-E0D2306453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15">
                <a:extLst>
                  <a:ext uri="{FF2B5EF4-FFF2-40B4-BE49-F238E27FC236}">
                    <a16:creationId xmlns:a16="http://schemas.microsoft.com/office/drawing/2014/main" id="{F6C539D3-C6BD-4FB0-AA91-5AF1BF14C5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Line 16">
                <a:extLst>
                  <a:ext uri="{FF2B5EF4-FFF2-40B4-BE49-F238E27FC236}">
                    <a16:creationId xmlns:a16="http://schemas.microsoft.com/office/drawing/2014/main" id="{34F70AD6-B8F4-4F9D-8593-D4047107BD9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8" name="Freeform 17">
                <a:extLst>
                  <a:ext uri="{FF2B5EF4-FFF2-40B4-BE49-F238E27FC236}">
                    <a16:creationId xmlns:a16="http://schemas.microsoft.com/office/drawing/2014/main" id="{51EAB0E0-5DE2-4906-80B0-211A624789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18">
                <a:extLst>
                  <a:ext uri="{FF2B5EF4-FFF2-40B4-BE49-F238E27FC236}">
                    <a16:creationId xmlns:a16="http://schemas.microsoft.com/office/drawing/2014/main" id="{38E8B65E-526B-458D-85A5-21C0A1A74F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19">
                <a:extLst>
                  <a:ext uri="{FF2B5EF4-FFF2-40B4-BE49-F238E27FC236}">
                    <a16:creationId xmlns:a16="http://schemas.microsoft.com/office/drawing/2014/main" id="{CCE331A2-5388-42F4-A175-69310C1BEF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0">
                <a:extLst>
                  <a:ext uri="{FF2B5EF4-FFF2-40B4-BE49-F238E27FC236}">
                    <a16:creationId xmlns:a16="http://schemas.microsoft.com/office/drawing/2014/main" id="{4E758D69-ACA2-4888-84BB-B05B1FAF2A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Rectangle 21">
                <a:extLst>
                  <a:ext uri="{FF2B5EF4-FFF2-40B4-BE49-F238E27FC236}">
                    <a16:creationId xmlns:a16="http://schemas.microsoft.com/office/drawing/2014/main" id="{078AAA22-796B-4F0E-85DA-B8B0E81115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2">
                <a:extLst>
                  <a:ext uri="{FF2B5EF4-FFF2-40B4-BE49-F238E27FC236}">
                    <a16:creationId xmlns:a16="http://schemas.microsoft.com/office/drawing/2014/main" id="{D1254A9A-3E31-4A25-9A91-F9BC6CF6A3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3">
                <a:extLst>
                  <a:ext uri="{FF2B5EF4-FFF2-40B4-BE49-F238E27FC236}">
                    <a16:creationId xmlns:a16="http://schemas.microsoft.com/office/drawing/2014/main" id="{18CADB3C-936C-476A-A261-28DD5ABA734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4">
                <a:extLst>
                  <a:ext uri="{FF2B5EF4-FFF2-40B4-BE49-F238E27FC236}">
                    <a16:creationId xmlns:a16="http://schemas.microsoft.com/office/drawing/2014/main" id="{771961D1-28D7-4CC1-A720-2933E8B9135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25">
                <a:extLst>
                  <a:ext uri="{FF2B5EF4-FFF2-40B4-BE49-F238E27FC236}">
                    <a16:creationId xmlns:a16="http://schemas.microsoft.com/office/drawing/2014/main" id="{E7B8B616-B89E-4A1C-98DE-13B8B93947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26">
                <a:extLst>
                  <a:ext uri="{FF2B5EF4-FFF2-40B4-BE49-F238E27FC236}">
                    <a16:creationId xmlns:a16="http://schemas.microsoft.com/office/drawing/2014/main" id="{5D6CC1A1-D003-44BA-87E4-B3A7F3D300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8" name="Freeform 27">
                <a:extLst>
                  <a:ext uri="{FF2B5EF4-FFF2-40B4-BE49-F238E27FC236}">
                    <a16:creationId xmlns:a16="http://schemas.microsoft.com/office/drawing/2014/main" id="{FF32749B-B34C-4FCB-A33A-0478844A93A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9" name="Freeform 28">
                <a:extLst>
                  <a:ext uri="{FF2B5EF4-FFF2-40B4-BE49-F238E27FC236}">
                    <a16:creationId xmlns:a16="http://schemas.microsoft.com/office/drawing/2014/main" id="{4455F261-AC57-4085-8989-4DBED747F1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0" name="Freeform 29">
                <a:extLst>
                  <a:ext uri="{FF2B5EF4-FFF2-40B4-BE49-F238E27FC236}">
                    <a16:creationId xmlns:a16="http://schemas.microsoft.com/office/drawing/2014/main" id="{57CEA90D-DB58-4EC0-A55C-15FAF59E04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1" name="Freeform 30">
                <a:extLst>
                  <a:ext uri="{FF2B5EF4-FFF2-40B4-BE49-F238E27FC236}">
                    <a16:creationId xmlns:a16="http://schemas.microsoft.com/office/drawing/2014/main" id="{66BBB005-2E38-496A-A46C-FD2B0605C1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2" name="Freeform 31">
                <a:extLst>
                  <a:ext uri="{FF2B5EF4-FFF2-40B4-BE49-F238E27FC236}">
                    <a16:creationId xmlns:a16="http://schemas.microsoft.com/office/drawing/2014/main" id="{E1A7618C-DE9D-401A-AD7A-784F19DA856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5E441C57-A0CF-4D49-9609-55CB4646BD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6" name="Freeform 32">
                <a:extLst>
                  <a:ext uri="{FF2B5EF4-FFF2-40B4-BE49-F238E27FC236}">
                    <a16:creationId xmlns:a16="http://schemas.microsoft.com/office/drawing/2014/main" id="{2D3240AD-75B9-452B-9967-D05B40DE5FB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3">
                <a:extLst>
                  <a:ext uri="{FF2B5EF4-FFF2-40B4-BE49-F238E27FC236}">
                    <a16:creationId xmlns:a16="http://schemas.microsoft.com/office/drawing/2014/main" id="{6A557EE5-4777-4655-A433-05006D8410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4">
                <a:extLst>
                  <a:ext uri="{FF2B5EF4-FFF2-40B4-BE49-F238E27FC236}">
                    <a16:creationId xmlns:a16="http://schemas.microsoft.com/office/drawing/2014/main" id="{6B721B6E-8FF2-470B-A180-C594E82718E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35">
                <a:extLst>
                  <a:ext uri="{FF2B5EF4-FFF2-40B4-BE49-F238E27FC236}">
                    <a16:creationId xmlns:a16="http://schemas.microsoft.com/office/drawing/2014/main" id="{23E045A6-2D54-488D-B5F0-6885184308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Freeform 36">
                <a:extLst>
                  <a:ext uri="{FF2B5EF4-FFF2-40B4-BE49-F238E27FC236}">
                    <a16:creationId xmlns:a16="http://schemas.microsoft.com/office/drawing/2014/main" id="{2A4F07ED-57C7-4FF7-ABF8-793FC03A247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" name="Freeform 37">
                <a:extLst>
                  <a:ext uri="{FF2B5EF4-FFF2-40B4-BE49-F238E27FC236}">
                    <a16:creationId xmlns:a16="http://schemas.microsoft.com/office/drawing/2014/main" id="{8829D0E6-D04F-4297-A784-6837F13ECAB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38">
                <a:extLst>
                  <a:ext uri="{FF2B5EF4-FFF2-40B4-BE49-F238E27FC236}">
                    <a16:creationId xmlns:a16="http://schemas.microsoft.com/office/drawing/2014/main" id="{9477D3D3-AA00-446F-B05D-EBBA25D3C9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39">
                <a:extLst>
                  <a:ext uri="{FF2B5EF4-FFF2-40B4-BE49-F238E27FC236}">
                    <a16:creationId xmlns:a16="http://schemas.microsoft.com/office/drawing/2014/main" id="{5AC450AD-A350-42FA-B7EA-103D4416B46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40">
                <a:extLst>
                  <a:ext uri="{FF2B5EF4-FFF2-40B4-BE49-F238E27FC236}">
                    <a16:creationId xmlns:a16="http://schemas.microsoft.com/office/drawing/2014/main" id="{A10F783A-EC27-47BE-A21D-3531A036FA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Rectangle 41">
                <a:extLst>
                  <a:ext uri="{FF2B5EF4-FFF2-40B4-BE49-F238E27FC236}">
                    <a16:creationId xmlns:a16="http://schemas.microsoft.com/office/drawing/2014/main" id="{A2CBE444-D00C-4C80-9F29-42A250C500B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pic>
        <p:nvPicPr>
          <p:cNvPr id="6" name="Picture 5" descr="A picture containing electronics, circuit&#10;&#10;Description automatically generated">
            <a:extLst>
              <a:ext uri="{FF2B5EF4-FFF2-40B4-BE49-F238E27FC236}">
                <a16:creationId xmlns:a16="http://schemas.microsoft.com/office/drawing/2014/main" id="{E9806DB2-C351-4E41-8607-00806F37BB7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000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4204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>
            <a:extLst>
              <a:ext uri="{FF2B5EF4-FFF2-40B4-BE49-F238E27FC236}">
                <a16:creationId xmlns:a16="http://schemas.microsoft.com/office/drawing/2014/main" id="{D6D44967-ED45-42CD-93D2-E488E335C8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7265" y="705792"/>
            <a:ext cx="7040336" cy="570589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9D94EAE2-751C-479C-B5CC-462414154E71}"/>
              </a:ext>
            </a:extLst>
          </p:cNvPr>
          <p:cNvSpPr txBox="1">
            <a:spLocks/>
          </p:cNvSpPr>
          <p:nvPr/>
        </p:nvSpPr>
        <p:spPr>
          <a:xfrm>
            <a:off x="354240" y="2025214"/>
            <a:ext cx="3793217" cy="306705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TOTAL </a:t>
            </a:r>
          </a:p>
          <a:p>
            <a:pPr algn="ctr"/>
            <a:r>
              <a:rPr lang="en-US" sz="5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VS FLUCTUATED LAUNCHES</a:t>
            </a:r>
            <a:endParaRPr lang="en-US" sz="5000" dirty="0"/>
          </a:p>
        </p:txBody>
      </p:sp>
    </p:spTree>
    <p:extLst>
      <p:ext uri="{BB962C8B-B14F-4D97-AF65-F5344CB8AC3E}">
        <p14:creationId xmlns:p14="http://schemas.microsoft.com/office/powerpoint/2010/main" val="24787051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6F8081D4-D743-4B06-9167-4249BA950C68}"/>
              </a:ext>
            </a:extLst>
          </p:cNvPr>
          <p:cNvSpPr txBox="1">
            <a:spLocks/>
          </p:cNvSpPr>
          <p:nvPr/>
        </p:nvSpPr>
        <p:spPr>
          <a:xfrm>
            <a:off x="331134" y="813925"/>
            <a:ext cx="6340452" cy="1089421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Cleaning</a:t>
            </a:r>
            <a:endParaRPr lang="en-US" sz="5000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2A8444F-2AFA-4C54-A366-B79E3762C761}"/>
              </a:ext>
            </a:extLst>
          </p:cNvPr>
          <p:cNvSpPr/>
          <p:nvPr/>
        </p:nvSpPr>
        <p:spPr>
          <a:xfrm>
            <a:off x="1215360" y="2285999"/>
            <a:ext cx="4572000" cy="936171"/>
          </a:xfrm>
          <a:prstGeom prst="roundRect">
            <a:avLst/>
          </a:prstGeom>
          <a:gradFill flip="none" rotWithShape="1">
            <a:gsLst>
              <a:gs pos="0">
                <a:schemeClr val="tx2">
                  <a:tint val="66000"/>
                  <a:satMod val="160000"/>
                </a:schemeClr>
              </a:gs>
              <a:gs pos="50000">
                <a:schemeClr val="tx2">
                  <a:tint val="44500"/>
                  <a:satMod val="160000"/>
                </a:schemeClr>
              </a:gs>
              <a:gs pos="100000">
                <a:schemeClr val="tx2"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bg1"/>
                </a:solidFill>
              </a:rPr>
              <a:t>Covid-19 Dataset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D524C3B-84C3-4E24-B723-43C7E6BD6BF0}"/>
              </a:ext>
            </a:extLst>
          </p:cNvPr>
          <p:cNvSpPr txBox="1"/>
          <p:nvPr/>
        </p:nvSpPr>
        <p:spPr>
          <a:xfrm>
            <a:off x="1215360" y="3429000"/>
            <a:ext cx="4572000" cy="27853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500" dirty="0"/>
              <a:t>Global data</a:t>
            </a:r>
          </a:p>
          <a:p>
            <a:pPr marL="285750" indent="-285750">
              <a:buFontTx/>
              <a:buChar char="-"/>
            </a:pPr>
            <a:r>
              <a:rPr lang="en-US" sz="2500" dirty="0"/>
              <a:t>Drop rows with “NA”</a:t>
            </a:r>
          </a:p>
          <a:p>
            <a:pPr marL="285750" indent="-285750">
              <a:buFontTx/>
              <a:buChar char="-"/>
            </a:pPr>
            <a:r>
              <a:rPr lang="en-US" sz="2500" dirty="0"/>
              <a:t>Remove low variance columns</a:t>
            </a:r>
          </a:p>
          <a:p>
            <a:pPr marL="285750" indent="-285750">
              <a:buFontTx/>
              <a:buChar char="-"/>
            </a:pPr>
            <a:r>
              <a:rPr lang="en-US" sz="2500" dirty="0"/>
              <a:t>Daily refresh</a:t>
            </a:r>
          </a:p>
          <a:p>
            <a:pPr marL="285750" indent="-285750">
              <a:buFontTx/>
              <a:buChar char="-"/>
            </a:pPr>
            <a:r>
              <a:rPr lang="en-US" sz="2500" dirty="0"/>
              <a:t>Columns: 67 </a:t>
            </a:r>
            <a:r>
              <a:rPr lang="en-US" sz="2500" dirty="0">
                <a:sym typeface="Wingdings" panose="05000000000000000000" pitchFamily="2" charset="2"/>
              </a:rPr>
              <a:t> 9 </a:t>
            </a:r>
            <a:endParaRPr lang="en-US" sz="2500" dirty="0"/>
          </a:p>
          <a:p>
            <a:pPr marL="285750" indent="-285750">
              <a:buFontTx/>
              <a:buChar char="-"/>
            </a:pPr>
            <a:r>
              <a:rPr lang="en-US" sz="2500" dirty="0"/>
              <a:t>Rows: 171k </a:t>
            </a:r>
            <a:r>
              <a:rPr lang="en-US" sz="2500" dirty="0">
                <a:sym typeface="Wingdings" panose="05000000000000000000" pitchFamily="2" charset="2"/>
              </a:rPr>
              <a:t> 640</a:t>
            </a:r>
            <a:endParaRPr lang="en-US" sz="2500" dirty="0"/>
          </a:p>
          <a:p>
            <a:pPr marL="285750" indent="-285750">
              <a:buFontTx/>
              <a:buChar char="-"/>
            </a:pPr>
            <a:endParaRPr lang="en-US" sz="2500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A200CAEA-DC49-4AF6-B6CB-84A173C6DA58}"/>
              </a:ext>
            </a:extLst>
          </p:cNvPr>
          <p:cNvSpPr/>
          <p:nvPr/>
        </p:nvSpPr>
        <p:spPr>
          <a:xfrm>
            <a:off x="6404640" y="2285999"/>
            <a:ext cx="4572000" cy="936171"/>
          </a:xfrm>
          <a:prstGeom prst="roundRect">
            <a:avLst/>
          </a:prstGeom>
          <a:gradFill flip="none" rotWithShape="1">
            <a:gsLst>
              <a:gs pos="0">
                <a:schemeClr val="tx2">
                  <a:tint val="66000"/>
                  <a:satMod val="160000"/>
                </a:schemeClr>
              </a:gs>
              <a:gs pos="50000">
                <a:schemeClr val="tx2">
                  <a:tint val="44500"/>
                  <a:satMod val="160000"/>
                </a:schemeClr>
              </a:gs>
              <a:gs pos="100000">
                <a:schemeClr val="tx2"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bg1"/>
                </a:solidFill>
              </a:rPr>
              <a:t>LOB </a:t>
            </a:r>
            <a:r>
              <a:rPr lang="en-US" sz="3000" dirty="0" err="1">
                <a:solidFill>
                  <a:schemeClr val="bg1"/>
                </a:solidFill>
              </a:rPr>
              <a:t>Cuskit</a:t>
            </a:r>
            <a:r>
              <a:rPr lang="en-US" sz="3000" dirty="0">
                <a:solidFill>
                  <a:schemeClr val="bg1"/>
                </a:solidFill>
              </a:rPr>
              <a:t> Revenue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97982C3-7D88-4235-B39D-457BAC828357}"/>
              </a:ext>
            </a:extLst>
          </p:cNvPr>
          <p:cNvSpPr txBox="1"/>
          <p:nvPr/>
        </p:nvSpPr>
        <p:spPr>
          <a:xfrm>
            <a:off x="6404640" y="3517738"/>
            <a:ext cx="4572000" cy="24006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500" dirty="0"/>
              <a:t>Weekly refresh</a:t>
            </a:r>
          </a:p>
          <a:p>
            <a:pPr marL="285750" indent="-285750">
              <a:buFontTx/>
              <a:buChar char="-"/>
            </a:pPr>
            <a:r>
              <a:rPr lang="en-US" sz="2500" dirty="0"/>
              <a:t>Drop rows with “NA”</a:t>
            </a:r>
          </a:p>
          <a:p>
            <a:pPr marL="285750" indent="-285750">
              <a:buFontTx/>
              <a:buChar char="-"/>
            </a:pPr>
            <a:r>
              <a:rPr lang="en-US" sz="2500" dirty="0"/>
              <a:t>Remove low variance columns</a:t>
            </a:r>
          </a:p>
          <a:p>
            <a:pPr marL="285750" indent="-285750">
              <a:buFontTx/>
              <a:buChar char="-"/>
            </a:pPr>
            <a:r>
              <a:rPr lang="en-US" sz="2500" dirty="0"/>
              <a:t>Columns – 9 </a:t>
            </a:r>
            <a:r>
              <a:rPr lang="en-US" sz="2500" dirty="0">
                <a:sym typeface="Wingdings" panose="05000000000000000000" pitchFamily="2" charset="2"/>
              </a:rPr>
              <a:t> 6 </a:t>
            </a:r>
            <a:endParaRPr lang="en-US" sz="2500" dirty="0"/>
          </a:p>
          <a:p>
            <a:pPr marL="285750" indent="-285750">
              <a:buFontTx/>
              <a:buChar char="-"/>
            </a:pPr>
            <a:r>
              <a:rPr lang="en-US" sz="2500" dirty="0"/>
              <a:t>Rows – 104k </a:t>
            </a:r>
            <a:r>
              <a:rPr lang="en-US" sz="2500" dirty="0">
                <a:sym typeface="Wingdings" panose="05000000000000000000" pitchFamily="2" charset="2"/>
              </a:rPr>
              <a:t> 15k</a:t>
            </a:r>
            <a:endParaRPr lang="en-US" sz="2500" dirty="0"/>
          </a:p>
          <a:p>
            <a:pPr marL="285750" indent="-285750">
              <a:buFontTx/>
              <a:buChar char="-"/>
            </a:pP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3873869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555</TotalTime>
  <Words>257</Words>
  <Application>Microsoft Office PowerPoint</Application>
  <PresentationFormat>Widescreen</PresentationFormat>
  <Paragraphs>79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Times New Roman</vt:lpstr>
      <vt:lpstr>Tw Cen MT</vt:lpstr>
      <vt:lpstr>Circuit</vt:lpstr>
      <vt:lpstr>LOB CUSKIT  LAUNCH DASHBOARD</vt:lpstr>
      <vt:lpstr>PowerPoint Presentation</vt:lpstr>
      <vt:lpstr>PowerPoint Presentation</vt:lpstr>
      <vt:lpstr>PowerPoint Presentation</vt:lpstr>
      <vt:lpstr>PowerPoint Presentation</vt:lpstr>
      <vt:lpstr>Covid-19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GLOBAL CHIP SHORTAGE</dc:title>
  <dc:creator>Chin, WooiLing</dc:creator>
  <cp:lastModifiedBy>Chin, WooiLing</cp:lastModifiedBy>
  <cp:revision>39</cp:revision>
  <dcterms:created xsi:type="dcterms:W3CDTF">2022-02-25T07:09:48Z</dcterms:created>
  <dcterms:modified xsi:type="dcterms:W3CDTF">2022-04-15T02:05:30Z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73dd1fcc-24d7-4f55-9dc2-c1518f171327_Enabled">
    <vt:lpwstr>true</vt:lpwstr>
  </property>
  <property fmtid="{D5CDD505-2E9C-101B-9397-08002B2CF9AE}" pid="3" name="MSIP_Label_73dd1fcc-24d7-4f55-9dc2-c1518f171327_SetDate">
    <vt:lpwstr>2022-04-15T02:05:30Z</vt:lpwstr>
  </property>
  <property fmtid="{D5CDD505-2E9C-101B-9397-08002B2CF9AE}" pid="4" name="MSIP_Label_73dd1fcc-24d7-4f55-9dc2-c1518f171327_Method">
    <vt:lpwstr>Privileged</vt:lpwstr>
  </property>
  <property fmtid="{D5CDD505-2E9C-101B-9397-08002B2CF9AE}" pid="5" name="MSIP_Label_73dd1fcc-24d7-4f55-9dc2-c1518f171327_Name">
    <vt:lpwstr>No Protection (Label Only) - Internal Use</vt:lpwstr>
  </property>
  <property fmtid="{D5CDD505-2E9C-101B-9397-08002B2CF9AE}" pid="6" name="MSIP_Label_73dd1fcc-24d7-4f55-9dc2-c1518f171327_SiteId">
    <vt:lpwstr>945c199a-83a2-4e80-9f8c-5a91be5752dd</vt:lpwstr>
  </property>
  <property fmtid="{D5CDD505-2E9C-101B-9397-08002B2CF9AE}" pid="7" name="MSIP_Label_73dd1fcc-24d7-4f55-9dc2-c1518f171327_ActionId">
    <vt:lpwstr>73289ed8-4336-4901-8c02-e1faf794086e</vt:lpwstr>
  </property>
  <property fmtid="{D5CDD505-2E9C-101B-9397-08002B2CF9AE}" pid="8" name="MSIP_Label_73dd1fcc-24d7-4f55-9dc2-c1518f171327_ContentBits">
    <vt:lpwstr>2</vt:lpwstr>
  </property>
</Properties>
</file>