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1" r:id="rId3"/>
    <p:sldId id="274" r:id="rId4"/>
    <p:sldId id="273" r:id="rId5"/>
    <p:sldId id="272" r:id="rId6"/>
    <p:sldId id="275" r:id="rId7"/>
    <p:sldId id="279" r:id="rId8"/>
    <p:sldId id="276" r:id="rId9"/>
    <p:sldId id="277" r:id="rId10"/>
    <p:sldId id="278" r:id="rId11"/>
    <p:sldId id="280" r:id="rId12"/>
    <p:sldId id="283" r:id="rId13"/>
    <p:sldId id="282" r:id="rId14"/>
    <p:sldId id="284" r:id="rId15"/>
    <p:sldId id="281" r:id="rId16"/>
    <p:sldId id="285" r:id="rId17"/>
    <p:sldId id="288" r:id="rId18"/>
    <p:sldId id="286" r:id="rId19"/>
    <p:sldId id="292" r:id="rId20"/>
    <p:sldId id="291" r:id="rId21"/>
    <p:sldId id="290" r:id="rId22"/>
    <p:sldId id="289" r:id="rId23"/>
    <p:sldId id="293" r:id="rId24"/>
    <p:sldId id="260" r:id="rId2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26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052C8-0962-403D-B1FD-ACA59B5FF6DA}" type="datetimeFigureOut">
              <a:rPr lang="ko-KR" altLang="en-US" smtClean="0"/>
              <a:t>2019-11-20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F1333-C7A7-4522-82FB-1F8F05186C25}" type="slidenum">
              <a:rPr lang="ko-KR" altLang="en-US" smtClean="0"/>
              <a:t>‹#›</a:t>
            </a:fld>
            <a:endParaRPr lang="ko-KR" altLang="en-US"/>
          </a:p>
        </p:txBody>
      </p:sp>
    </p:spTree>
    <p:extLst>
      <p:ext uri="{BB962C8B-B14F-4D97-AF65-F5344CB8AC3E}">
        <p14:creationId xmlns:p14="http://schemas.microsoft.com/office/powerpoint/2010/main" val="11339727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2</a:t>
            </a:fld>
            <a:endParaRPr lang="ko-KR" altLang="en-US"/>
          </a:p>
        </p:txBody>
      </p:sp>
    </p:spTree>
    <p:extLst>
      <p:ext uri="{BB962C8B-B14F-4D97-AF65-F5344CB8AC3E}">
        <p14:creationId xmlns:p14="http://schemas.microsoft.com/office/powerpoint/2010/main" val="101521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3</a:t>
            </a:fld>
            <a:endParaRPr lang="ko-KR" altLang="en-US"/>
          </a:p>
        </p:txBody>
      </p:sp>
    </p:spTree>
    <p:extLst>
      <p:ext uri="{BB962C8B-B14F-4D97-AF65-F5344CB8AC3E}">
        <p14:creationId xmlns:p14="http://schemas.microsoft.com/office/powerpoint/2010/main" val="101521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4</a:t>
            </a:fld>
            <a:endParaRPr lang="ko-KR" altLang="en-US"/>
          </a:p>
        </p:txBody>
      </p:sp>
    </p:spTree>
    <p:extLst>
      <p:ext uri="{BB962C8B-B14F-4D97-AF65-F5344CB8AC3E}">
        <p14:creationId xmlns:p14="http://schemas.microsoft.com/office/powerpoint/2010/main" val="101521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5</a:t>
            </a:fld>
            <a:endParaRPr lang="ko-KR" altLang="en-US"/>
          </a:p>
        </p:txBody>
      </p:sp>
    </p:spTree>
    <p:extLst>
      <p:ext uri="{BB962C8B-B14F-4D97-AF65-F5344CB8AC3E}">
        <p14:creationId xmlns:p14="http://schemas.microsoft.com/office/powerpoint/2010/main" val="101521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6</a:t>
            </a:fld>
            <a:endParaRPr lang="ko-KR" altLang="en-US"/>
          </a:p>
        </p:txBody>
      </p:sp>
    </p:spTree>
    <p:extLst>
      <p:ext uri="{BB962C8B-B14F-4D97-AF65-F5344CB8AC3E}">
        <p14:creationId xmlns:p14="http://schemas.microsoft.com/office/powerpoint/2010/main" val="101521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53F1333-C7A7-4522-82FB-1F8F05186C25}" type="slidenum">
              <a:rPr lang="ko-KR" altLang="en-US" smtClean="0"/>
              <a:t>16</a:t>
            </a:fld>
            <a:endParaRPr lang="ko-KR" altLang="en-US"/>
          </a:p>
        </p:txBody>
      </p:sp>
    </p:spTree>
    <p:extLst>
      <p:ext uri="{BB962C8B-B14F-4D97-AF65-F5344CB8AC3E}">
        <p14:creationId xmlns:p14="http://schemas.microsoft.com/office/powerpoint/2010/main" val="134420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138705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209758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42305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320230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10855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263027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354759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20090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304383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370491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6E26B3D-7870-46B8-9C41-3E9B230D7F26}" type="datetimeFigureOut">
              <a:rPr lang="ko-KR" altLang="en-US" smtClean="0"/>
              <a:t>2019-11-20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82470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26B3D-7870-46B8-9C41-3E9B230D7F26}" type="datetimeFigureOut">
              <a:rPr lang="ko-KR" altLang="en-US" smtClean="0"/>
              <a:t>2019-11-20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938AC-4594-46D6-ACBB-8FB87A5030CF}" type="slidenum">
              <a:rPr lang="ko-KR" altLang="en-US" smtClean="0"/>
              <a:t>‹#›</a:t>
            </a:fld>
            <a:endParaRPr lang="ko-KR" altLang="en-US"/>
          </a:p>
        </p:txBody>
      </p:sp>
    </p:spTree>
    <p:extLst>
      <p:ext uri="{BB962C8B-B14F-4D97-AF65-F5344CB8AC3E}">
        <p14:creationId xmlns:p14="http://schemas.microsoft.com/office/powerpoint/2010/main" val="382029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issinglink.ai/guides/neural-network-concepts/perceptrons-and-multi-layer-perceptrons-the-artificial-neuron-at-the-core-of-deep-learning/" TargetMode="External"/><Relationship Id="rId2" Type="http://schemas.openxmlformats.org/officeDocument/2006/relationships/hyperlink" Target="https://www.researchgate.net/figure/LBG-algorithm-1-Plan-a-1-vector-codebook-This-is-the-centroid-of-the-whole-arrangement_fig4_304785827" TargetMode="External"/><Relationship Id="rId1" Type="http://schemas.openxmlformats.org/officeDocument/2006/relationships/slideLayout" Target="../slideLayouts/slideLayout2.xml"/><Relationship Id="rId4" Type="http://schemas.openxmlformats.org/officeDocument/2006/relationships/hyperlink" Target="https://www.scss.tcd.ie/~koidlk/cs4062/Loss-Functions.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LBG, MLP</a:t>
            </a:r>
            <a:endParaRPr lang="ko-KR" altLang="en-US" dirty="0"/>
          </a:p>
        </p:txBody>
      </p:sp>
      <p:sp>
        <p:nvSpPr>
          <p:cNvPr id="3" name="부제목 2"/>
          <p:cNvSpPr>
            <a:spLocks noGrp="1"/>
          </p:cNvSpPr>
          <p:nvPr>
            <p:ph type="subTitle" idx="1"/>
          </p:nvPr>
        </p:nvSpPr>
        <p:spPr/>
        <p:txBody>
          <a:bodyPr/>
          <a:lstStyle/>
          <a:p>
            <a:r>
              <a:rPr lang="en-US" altLang="ko-KR" dirty="0" smtClean="0">
                <a:solidFill>
                  <a:schemeClr val="tx1"/>
                </a:solidFill>
              </a:rPr>
              <a:t>2019-11-21</a:t>
            </a:r>
            <a:endParaRPr lang="ko-KR" altLang="en-US" dirty="0">
              <a:solidFill>
                <a:schemeClr val="tx1"/>
              </a:solidFill>
            </a:endParaRPr>
          </a:p>
        </p:txBody>
      </p:sp>
    </p:spTree>
    <p:extLst>
      <p:ext uri="{BB962C8B-B14F-4D97-AF65-F5344CB8AC3E}">
        <p14:creationId xmlns:p14="http://schemas.microsoft.com/office/powerpoint/2010/main" val="121258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1. starts from k=1 : even monkey can do </a:t>
            </a:r>
            <a:r>
              <a:rPr lang="en-US" altLang="ko-KR" dirty="0" smtClean="0">
                <a:sym typeface="Wingdings" pitchFamily="2" charset="2"/>
              </a:rPr>
              <a:t></a:t>
            </a:r>
            <a:endParaRPr lang="ko-KR" altLang="en-US" dirty="0"/>
          </a:p>
        </p:txBody>
      </p:sp>
      <p:pic>
        <p:nvPicPr>
          <p:cNvPr id="6" name="Picture 2" descr="D:\Storage\조교\2학년\고속\실습\영문\introduction_to_ml_with_python\foo.png"/>
          <p:cNvPicPr>
            <a:picLocks noChangeAspect="1" noChangeArrowheads="1"/>
          </p:cNvPicPr>
          <p:nvPr/>
        </p:nvPicPr>
        <p:blipFill rotWithShape="1">
          <a:blip r:embed="rId2">
            <a:extLst>
              <a:ext uri="{28A0092B-C50C-407E-A947-70E740481C1C}">
                <a14:useLocalDpi xmlns:a14="http://schemas.microsoft.com/office/drawing/2010/main" val="0"/>
              </a:ext>
            </a:extLst>
          </a:blip>
          <a:srcRect r="74128"/>
          <a:stretch/>
        </p:blipFill>
        <p:spPr bwMode="auto">
          <a:xfrm>
            <a:off x="3059832" y="2564904"/>
            <a:ext cx="2875858"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640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2. divide each centroid into two perturbed centroids (scale : 1% of dataset scale? Whatever you want small enough)  </a:t>
            </a:r>
            <a:endParaRPr lang="ko-KR" altLang="en-US" dirty="0"/>
          </a:p>
        </p:txBody>
      </p:sp>
      <p:pic>
        <p:nvPicPr>
          <p:cNvPr id="4098" name="Picture 2" descr="D:\Storage\조교\2학년\고속\실습\영문\introduction_to_ml_with_python\fo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22671"/>
            <a:ext cx="6367736" cy="316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251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3. run k means with k&lt;- 2*k!</a:t>
            </a:r>
            <a:endParaRPr lang="ko-KR" altLang="en-US" dirty="0"/>
          </a:p>
        </p:txBody>
      </p:sp>
      <p:pic>
        <p:nvPicPr>
          <p:cNvPr id="3074" name="Picture 2" descr="D:\Storage\조교\2학년\고속\실습\영문\introduction_to_ml_with_python\foo.png"/>
          <p:cNvPicPr>
            <a:picLocks noChangeAspect="1" noChangeArrowheads="1"/>
          </p:cNvPicPr>
          <p:nvPr/>
        </p:nvPicPr>
        <p:blipFill rotWithShape="1">
          <a:blip r:embed="rId2">
            <a:extLst>
              <a:ext uri="{28A0092B-C50C-407E-A947-70E740481C1C}">
                <a14:useLocalDpi xmlns:a14="http://schemas.microsoft.com/office/drawing/2010/main" val="0"/>
              </a:ext>
            </a:extLst>
          </a:blip>
          <a:srcRect l="25705" r="49113"/>
          <a:stretch/>
        </p:blipFill>
        <p:spPr bwMode="auto">
          <a:xfrm>
            <a:off x="3635896" y="2708919"/>
            <a:ext cx="2799183"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4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4. go back to 2 if D is not changed enough &amp; k&lt;N : maximum #of clusters</a:t>
            </a:r>
            <a:endParaRPr lang="ko-KR" altLang="en-US" dirty="0"/>
          </a:p>
        </p:txBody>
      </p:sp>
      <p:pic>
        <p:nvPicPr>
          <p:cNvPr id="5" name="Picture 3" descr="D:\Storage\조교\2학년\고속\실습\영문\introduction_to_ml_with_python\foo.png"/>
          <p:cNvPicPr>
            <a:picLocks noChangeAspect="1" noChangeArrowheads="1"/>
          </p:cNvPicPr>
          <p:nvPr/>
        </p:nvPicPr>
        <p:blipFill rotWithShape="1">
          <a:blip r:embed="rId2">
            <a:extLst>
              <a:ext uri="{28A0092B-C50C-407E-A947-70E740481C1C}">
                <a14:useLocalDpi xmlns:a14="http://schemas.microsoft.com/office/drawing/2010/main" val="0"/>
              </a:ext>
            </a:extLst>
          </a:blip>
          <a:srcRect l="50674" r="24663"/>
          <a:stretch/>
        </p:blipFill>
        <p:spPr bwMode="auto">
          <a:xfrm>
            <a:off x="2771800" y="2964729"/>
            <a:ext cx="273704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41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5. STOP if D is not changed enough &amp; k&gt;=N :</a:t>
            </a:r>
            <a:endParaRPr lang="ko-KR" altLang="en-US" dirty="0"/>
          </a:p>
        </p:txBody>
      </p:sp>
      <p:pic>
        <p:nvPicPr>
          <p:cNvPr id="5" name="Picture 3" descr="D:\Storage\조교\2학년\고속\실습\영문\introduction_to_ml_with_python\foo.png"/>
          <p:cNvPicPr>
            <a:picLocks noChangeAspect="1" noChangeArrowheads="1"/>
          </p:cNvPicPr>
          <p:nvPr/>
        </p:nvPicPr>
        <p:blipFill rotWithShape="1">
          <a:blip r:embed="rId2">
            <a:extLst>
              <a:ext uri="{28A0092B-C50C-407E-A947-70E740481C1C}">
                <a14:useLocalDpi xmlns:a14="http://schemas.microsoft.com/office/drawing/2010/main" val="0"/>
              </a:ext>
            </a:extLst>
          </a:blip>
          <a:srcRect l="50593" r="160"/>
          <a:stretch/>
        </p:blipFill>
        <p:spPr bwMode="auto">
          <a:xfrm>
            <a:off x="2051720" y="2938530"/>
            <a:ext cx="5474081"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10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It automatically choses initial points &amp; cluster number!</a:t>
            </a:r>
          </a:p>
          <a:p>
            <a:r>
              <a:rPr lang="en-US" altLang="ko-KR" dirty="0" smtClean="0"/>
              <a:t>Try creating your own clustering</a:t>
            </a:r>
            <a:endParaRPr lang="ko-KR" altLang="en-US" dirty="0"/>
          </a:p>
        </p:txBody>
      </p:sp>
      <p:pic>
        <p:nvPicPr>
          <p:cNvPr id="4" name="Picture 3" descr="D:\Storage\조교\2학년\고속\실습\영문\introduction_to_ml_with_python\fo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5064"/>
            <a:ext cx="9171460" cy="238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41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SVM</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44" y="1700808"/>
            <a:ext cx="458152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i.imgur.com/afe8W3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53" y="2937276"/>
            <a:ext cx="4755679" cy="176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36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Perceptron</a:t>
            </a:r>
            <a:endParaRPr lang="ko-KR" altLang="en-US" dirty="0"/>
          </a:p>
        </p:txBody>
      </p:sp>
      <p:sp>
        <p:nvSpPr>
          <p:cNvPr id="3" name="내용 개체 틀 2"/>
          <p:cNvSpPr>
            <a:spLocks noGrp="1"/>
          </p:cNvSpPr>
          <p:nvPr>
            <p:ph idx="1"/>
          </p:nvPr>
        </p:nvSpPr>
        <p:spPr/>
        <p:txBody>
          <a:bodyPr/>
          <a:lstStyle/>
          <a:p>
            <a:r>
              <a:rPr lang="en-US" altLang="ko-KR" dirty="0" smtClean="0"/>
              <a:t>Consider such linear function</a:t>
            </a:r>
          </a:p>
          <a:p>
            <a:r>
              <a:rPr lang="en-US" altLang="ko-KR" dirty="0" smtClean="0"/>
              <a:t>y&gt;b -&gt; class 0, y&lt;b : class 1 </a:t>
            </a:r>
            <a:endParaRPr lang="ko-KR" altLang="en-US" dirty="0"/>
          </a:p>
        </p:txBody>
      </p:sp>
      <p:pic>
        <p:nvPicPr>
          <p:cNvPr id="5122" name="Picture 2" descr="perceptron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068960"/>
            <a:ext cx="5425218" cy="2952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43" y="2852936"/>
            <a:ext cx="3873257"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328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Kernel trick</a:t>
            </a:r>
            <a:endParaRPr lang="ko-KR" altLang="en-US" dirty="0"/>
          </a:p>
        </p:txBody>
      </p:sp>
      <p:sp>
        <p:nvSpPr>
          <p:cNvPr id="3" name="내용 개체 틀 2"/>
          <p:cNvSpPr>
            <a:spLocks noGrp="1"/>
          </p:cNvSpPr>
          <p:nvPr>
            <p:ph idx="1"/>
          </p:nvPr>
        </p:nvSpPr>
        <p:spPr/>
        <p:txBody>
          <a:bodyPr/>
          <a:lstStyle/>
          <a:p>
            <a:r>
              <a:rPr lang="en-US" altLang="ko-KR" dirty="0" smtClean="0"/>
              <a:t>Embed dataset into feature space(kernel) and apply SVM!</a:t>
            </a:r>
          </a:p>
        </p:txBody>
      </p:sp>
      <p:pic>
        <p:nvPicPr>
          <p:cNvPr id="6146" name="Picture 2" descr="http://i.imgur.com/4i3ILs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66" y="3068960"/>
            <a:ext cx="6743856" cy="354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2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Activation function</a:t>
            </a:r>
            <a:endParaRPr lang="ko-KR" altLang="en-US" dirty="0"/>
          </a:p>
        </p:txBody>
      </p:sp>
      <p:sp>
        <p:nvSpPr>
          <p:cNvPr id="3" name="내용 개체 틀 2"/>
          <p:cNvSpPr>
            <a:spLocks noGrp="1"/>
          </p:cNvSpPr>
          <p:nvPr>
            <p:ph idx="1"/>
          </p:nvPr>
        </p:nvSpPr>
        <p:spPr/>
        <p:txBody>
          <a:bodyPr/>
          <a:lstStyle/>
          <a:p>
            <a:r>
              <a:rPr lang="en-US" altLang="ko-KR" dirty="0" smtClean="0"/>
              <a:t>Any non linear function!</a:t>
            </a:r>
          </a:p>
          <a:p>
            <a:r>
              <a:rPr lang="en-US" altLang="ko-KR" dirty="0" smtClean="0"/>
              <a:t>‘Differentiable’</a:t>
            </a:r>
          </a:p>
          <a:p>
            <a:r>
              <a:rPr lang="en-US" altLang="ko-KR" dirty="0" smtClean="0"/>
              <a:t>Monotonicity</a:t>
            </a:r>
          </a:p>
          <a:p>
            <a:r>
              <a:rPr lang="en-US" altLang="ko-KR" dirty="0" smtClean="0"/>
              <a:t>Easy to compute</a:t>
            </a:r>
          </a:p>
          <a:p>
            <a:r>
              <a:rPr lang="en-US" altLang="ko-KR" dirty="0" err="1" smtClean="0"/>
              <a:t>Etcs</a:t>
            </a:r>
            <a:r>
              <a:rPr lang="en-US" altLang="ko-KR" dirty="0" smtClean="0"/>
              <a:t>.</a:t>
            </a:r>
          </a:p>
          <a:p>
            <a:r>
              <a:rPr lang="en-US" altLang="ko-KR" dirty="0" smtClean="0"/>
              <a:t>Ex) </a:t>
            </a:r>
            <a:r>
              <a:rPr lang="en-US" altLang="ko-KR" dirty="0" err="1" smtClean="0"/>
              <a:t>ReLu</a:t>
            </a:r>
            <a:r>
              <a:rPr lang="en-US" altLang="ko-KR" dirty="0" smtClean="0"/>
              <a:t>, sigmoid, </a:t>
            </a:r>
            <a:r>
              <a:rPr lang="en-US" altLang="ko-KR" dirty="0" err="1" smtClean="0"/>
              <a:t>tanh</a:t>
            </a:r>
            <a:r>
              <a:rPr lang="en-US" altLang="ko-KR" dirty="0" smtClean="0"/>
              <a:t>, …</a:t>
            </a:r>
            <a:endParaRPr lang="ko-KR" altLang="en-US" dirty="0"/>
          </a:p>
        </p:txBody>
      </p:sp>
      <p:pic>
        <p:nvPicPr>
          <p:cNvPr id="10245" name="Picture 5" descr="D:\Storage\조교\2학년\고속\실습\영문\introduction_to_ml_with_python\activ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204864"/>
            <a:ext cx="3643559" cy="242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587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clustering</a:t>
            </a:r>
            <a:endParaRPr lang="ko-KR" altLang="en-US" dirty="0"/>
          </a:p>
        </p:txBody>
      </p:sp>
      <p:sp>
        <p:nvSpPr>
          <p:cNvPr id="3" name="내용 개체 틀 2"/>
          <p:cNvSpPr>
            <a:spLocks noGrp="1"/>
          </p:cNvSpPr>
          <p:nvPr>
            <p:ph idx="1"/>
          </p:nvPr>
        </p:nvSpPr>
        <p:spPr/>
        <p:txBody>
          <a:bodyPr/>
          <a:lstStyle/>
          <a:p>
            <a:r>
              <a:rPr lang="en-US" altLang="ko-KR" dirty="0" smtClean="0"/>
              <a:t>We can easily divide this data into two parts.</a:t>
            </a:r>
          </a:p>
          <a:p>
            <a:r>
              <a:rPr lang="en-US" altLang="ko-KR" dirty="0" smtClean="0"/>
              <a:t>Machine can learn it?</a:t>
            </a:r>
            <a:endParaRPr lang="ko-KR" altLang="en-US" dirty="0"/>
          </a:p>
        </p:txBody>
      </p:sp>
      <p:pic>
        <p:nvPicPr>
          <p:cNvPr id="11266" name="Picture 2" descr="http://stanford.edu/~cpiech/cs221/img/kmeansViz.png"/>
          <p:cNvPicPr>
            <a:picLocks noChangeAspect="1" noChangeArrowheads="1"/>
          </p:cNvPicPr>
          <p:nvPr/>
        </p:nvPicPr>
        <p:blipFill rotWithShape="1">
          <a:blip r:embed="rId3">
            <a:extLst>
              <a:ext uri="{28A0092B-C50C-407E-A947-70E740481C1C}">
                <a14:useLocalDpi xmlns:a14="http://schemas.microsoft.com/office/drawing/2010/main" val="0"/>
              </a:ext>
            </a:extLst>
          </a:blip>
          <a:srcRect r="68801" b="50000"/>
          <a:stretch/>
        </p:blipFill>
        <p:spPr bwMode="auto">
          <a:xfrm>
            <a:off x="2843808" y="3212976"/>
            <a:ext cx="3096344" cy="334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00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Activation function</a:t>
            </a:r>
            <a:endParaRPr lang="ko-KR" altLang="en-US" dirty="0"/>
          </a:p>
        </p:txBody>
      </p:sp>
      <p:pic>
        <p:nvPicPr>
          <p:cNvPr id="4" name="Picture 2" descr="perceptron에 대한 이미지 검색결과"/>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0705"/>
          <a:stretch/>
        </p:blipFill>
        <p:spPr bwMode="auto">
          <a:xfrm>
            <a:off x="1403648" y="2204864"/>
            <a:ext cx="6143625" cy="26510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p:cNvSpPr txBox="1"/>
              <p:nvPr/>
            </p:nvSpPr>
            <p:spPr>
              <a:xfrm>
                <a:off x="4283968" y="3140968"/>
                <a:ext cx="864096" cy="8617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5000" b="0" i="1" smtClean="0">
                          <a:latin typeface="Cambria Math"/>
                        </a:rPr>
                        <m:t>𝑓</m:t>
                      </m:r>
                    </m:oMath>
                  </m:oMathPara>
                </a14:m>
                <a:endParaRPr lang="ko-KR" altLang="en-US" sz="5000" dirty="0"/>
              </a:p>
            </p:txBody>
          </p:sp>
        </mc:Choice>
        <mc:Fallback>
          <p:sp>
            <p:nvSpPr>
              <p:cNvPr id="7" name="TextBox 6"/>
              <p:cNvSpPr txBox="1">
                <a:spLocks noRot="1" noChangeAspect="1" noMove="1" noResize="1" noEditPoints="1" noAdjustHandles="1" noChangeArrowheads="1" noChangeShapeType="1" noTextEdit="1"/>
              </p:cNvSpPr>
              <p:nvPr/>
            </p:nvSpPr>
            <p:spPr>
              <a:xfrm>
                <a:off x="4283968" y="3140968"/>
                <a:ext cx="864096" cy="861774"/>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131840" y="4869160"/>
                <a:ext cx="936104"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3000" b="0" i="1" smtClean="0">
                          <a:latin typeface="Cambria Math"/>
                        </a:rPr>
                        <m:t>𝑏</m:t>
                      </m:r>
                    </m:oMath>
                  </m:oMathPara>
                </a14:m>
                <a:endParaRPr lang="ko-KR" altLang="en-US" sz="3000" dirty="0"/>
              </a:p>
            </p:txBody>
          </p:sp>
        </mc:Choice>
        <mc:Fallback>
          <p:sp>
            <p:nvSpPr>
              <p:cNvPr id="8" name="TextBox 7"/>
              <p:cNvSpPr txBox="1">
                <a:spLocks noRot="1" noChangeAspect="1" noMove="1" noResize="1" noEditPoints="1" noAdjustHandles="1" noChangeArrowheads="1" noChangeShapeType="1" noTextEdit="1"/>
              </p:cNvSpPr>
              <p:nvPr/>
            </p:nvSpPr>
            <p:spPr>
              <a:xfrm>
                <a:off x="3131840" y="4869160"/>
                <a:ext cx="936104" cy="553998"/>
              </a:xfrm>
              <a:prstGeom prst="rect">
                <a:avLst/>
              </a:prstGeom>
              <a:blipFill rotWithShape="1">
                <a:blip r:embed="rId4"/>
                <a:stretch>
                  <a:fillRect/>
                </a:stretch>
              </a:blipFill>
            </p:spPr>
            <p:txBody>
              <a:bodyPr/>
              <a:lstStyle/>
              <a:p>
                <a:r>
                  <a:rPr lang="ko-KR" altLang="en-US">
                    <a:noFill/>
                  </a:rPr>
                  <a:t> </a:t>
                </a:r>
              </a:p>
            </p:txBody>
          </p:sp>
        </mc:Fallback>
      </mc:AlternateContent>
      <p:cxnSp>
        <p:nvCxnSpPr>
          <p:cNvPr id="10" name="직선 화살표 연결선 9"/>
          <p:cNvCxnSpPr/>
          <p:nvPr/>
        </p:nvCxnSpPr>
        <p:spPr>
          <a:xfrm flipV="1">
            <a:off x="3707904" y="4002742"/>
            <a:ext cx="720080" cy="8664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836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Loss function</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lnSpcReduction="10000"/>
              </a:bodyPr>
              <a:lstStyle/>
              <a:p>
                <a:r>
                  <a:rPr lang="en-US" altLang="ko-KR" dirty="0" smtClean="0"/>
                  <a:t>Cross Entropy(CE) : </a:t>
                </a:r>
              </a:p>
              <a:p>
                <a:pPr lvl="1"/>
                <a14:m>
                  <m:oMath xmlns:m="http://schemas.openxmlformats.org/officeDocument/2006/math">
                    <m:sSub>
                      <m:sSubPr>
                        <m:ctrlPr>
                          <a:rPr lang="en-US" altLang="ko-KR" i="1" smtClean="0">
                            <a:latin typeface="Cambria Math"/>
                          </a:rPr>
                        </m:ctrlPr>
                      </m:sSubPr>
                      <m:e>
                        <m:r>
                          <a:rPr lang="en-US" altLang="ko-KR" b="0" i="1" smtClean="0">
                            <a:latin typeface="Cambria Math"/>
                          </a:rPr>
                          <m:t>𝑦</m:t>
                        </m:r>
                      </m:e>
                      <m:sub>
                        <m:r>
                          <a:rPr lang="en-US" altLang="ko-KR" b="0" i="1" smtClean="0">
                            <a:latin typeface="Cambria Math"/>
                          </a:rPr>
                          <m:t>𝑖</m:t>
                        </m:r>
                      </m:sub>
                    </m:sSub>
                  </m:oMath>
                </a14:m>
                <a:r>
                  <a:rPr lang="ko-KR" altLang="en-US" dirty="0" smtClean="0"/>
                  <a:t> </a:t>
                </a:r>
                <a:r>
                  <a:rPr lang="en-US" altLang="ko-KR" dirty="0" smtClean="0"/>
                  <a:t>=1 if </a:t>
                </a:r>
                <a14:m>
                  <m:oMath xmlns:m="http://schemas.openxmlformats.org/officeDocument/2006/math">
                    <m:r>
                      <a:rPr lang="en-US" altLang="ko-KR" b="0" i="1" smtClean="0">
                        <a:latin typeface="Cambria Math"/>
                      </a:rPr>
                      <m:t>𝑖</m:t>
                    </m:r>
                  </m:oMath>
                </a14:m>
                <a:r>
                  <a:rPr lang="en-US" altLang="ko-KR" dirty="0" err="1" smtClean="0"/>
                  <a:t>th</a:t>
                </a:r>
                <a:r>
                  <a:rPr lang="en-US" altLang="ko-KR" dirty="0" smtClean="0"/>
                  <a:t> data is class 0, else 1(constant)</a:t>
                </a:r>
              </a:p>
              <a:p>
                <a:pPr lvl="1"/>
                <a14:m>
                  <m:oMath xmlns:m="http://schemas.openxmlformats.org/officeDocument/2006/math">
                    <m:acc>
                      <m:accPr>
                        <m:chr m:val="̂"/>
                        <m:ctrlPr>
                          <a:rPr lang="ko-KR" altLang="en-US" i="1" smtClean="0">
                            <a:latin typeface="Cambria Math"/>
                          </a:rPr>
                        </m:ctrlPr>
                      </m:accPr>
                      <m:e>
                        <m:sSub>
                          <m:sSubPr>
                            <m:ctrlPr>
                              <a:rPr lang="en-US" altLang="ko-KR" i="1">
                                <a:latin typeface="Cambria Math"/>
                              </a:rPr>
                            </m:ctrlPr>
                          </m:sSubPr>
                          <m:e>
                            <m:r>
                              <a:rPr lang="en-US" altLang="ko-KR" i="1">
                                <a:latin typeface="Cambria Math"/>
                              </a:rPr>
                              <m:t>𝑦</m:t>
                            </m:r>
                          </m:e>
                          <m:sub>
                            <m:r>
                              <a:rPr lang="en-US" altLang="ko-KR" i="1">
                                <a:latin typeface="Cambria Math"/>
                              </a:rPr>
                              <m:t>𝑖</m:t>
                            </m:r>
                          </m:sub>
                        </m:sSub>
                      </m:e>
                    </m:acc>
                  </m:oMath>
                </a14:m>
                <a:r>
                  <a:rPr lang="ko-KR" altLang="en-US" dirty="0" smtClean="0"/>
                  <a:t> </a:t>
                </a:r>
                <a:r>
                  <a:rPr lang="en-US" altLang="ko-KR" dirty="0" smtClean="0"/>
                  <a:t>: expected probability that </a:t>
                </a:r>
                <a14:m>
                  <m:oMath xmlns:m="http://schemas.openxmlformats.org/officeDocument/2006/math">
                    <m:r>
                      <a:rPr lang="en-US" altLang="ko-KR" i="1">
                        <a:latin typeface="Cambria Math"/>
                      </a:rPr>
                      <m:t>𝑖</m:t>
                    </m:r>
                  </m:oMath>
                </a14:m>
                <a:r>
                  <a:rPr lang="en-US" altLang="ko-KR" dirty="0" err="1"/>
                  <a:t>th</a:t>
                </a:r>
                <a:r>
                  <a:rPr lang="en-US" altLang="ko-KR" dirty="0"/>
                  <a:t> data </a:t>
                </a:r>
                <a:r>
                  <a:rPr lang="en-US" altLang="ko-KR" dirty="0" smtClean="0"/>
                  <a:t>is class 0</a:t>
                </a:r>
              </a:p>
              <a:p>
                <a:r>
                  <a:rPr lang="en-US" altLang="ko-KR" dirty="0" smtClean="0"/>
                  <a:t>CE is minimal when </a:t>
                </a:r>
                <a14:m>
                  <m:oMath xmlns:m="http://schemas.openxmlformats.org/officeDocument/2006/math">
                    <m:sSub>
                      <m:sSubPr>
                        <m:ctrlPr>
                          <a:rPr lang="en-US" altLang="ko-KR" i="1">
                            <a:latin typeface="Cambria Math"/>
                          </a:rPr>
                        </m:ctrlPr>
                      </m:sSubPr>
                      <m:e>
                        <m:r>
                          <a:rPr lang="en-US" altLang="ko-KR" i="1">
                            <a:latin typeface="Cambria Math"/>
                          </a:rPr>
                          <m:t>𝑦</m:t>
                        </m:r>
                      </m:e>
                      <m:sub>
                        <m:r>
                          <a:rPr lang="en-US" altLang="ko-KR" i="1">
                            <a:latin typeface="Cambria Math"/>
                          </a:rPr>
                          <m:t>𝑖</m:t>
                        </m:r>
                      </m:sub>
                    </m:sSub>
                    <m:r>
                      <a:rPr lang="en-US" altLang="ko-KR" i="1">
                        <a:latin typeface="Cambria Math"/>
                      </a:rPr>
                      <m:t>=</m:t>
                    </m:r>
                    <m:acc>
                      <m:accPr>
                        <m:chr m:val="̂"/>
                        <m:ctrlPr>
                          <a:rPr lang="ko-KR" altLang="en-US" i="1">
                            <a:latin typeface="Cambria Math"/>
                          </a:rPr>
                        </m:ctrlPr>
                      </m:accPr>
                      <m:e>
                        <m:sSub>
                          <m:sSubPr>
                            <m:ctrlPr>
                              <a:rPr lang="en-US" altLang="ko-KR" i="1">
                                <a:latin typeface="Cambria Math"/>
                              </a:rPr>
                            </m:ctrlPr>
                          </m:sSubPr>
                          <m:e>
                            <m:r>
                              <a:rPr lang="en-US" altLang="ko-KR" i="1">
                                <a:latin typeface="Cambria Math"/>
                              </a:rPr>
                              <m:t>𝑦</m:t>
                            </m:r>
                          </m:e>
                          <m:sub>
                            <m:r>
                              <a:rPr lang="en-US" altLang="ko-KR" i="1">
                                <a:latin typeface="Cambria Math"/>
                              </a:rPr>
                              <m:t>𝑖</m:t>
                            </m:r>
                          </m:sub>
                        </m:sSub>
                      </m:e>
                    </m:acc>
                  </m:oMath>
                </a14:m>
                <a:r>
                  <a:rPr lang="en-US" altLang="ko-KR" dirty="0" smtClean="0"/>
                  <a:t> !</a:t>
                </a:r>
              </a:p>
              <a:p>
                <a:r>
                  <a:rPr lang="en-US" altLang="ko-KR" dirty="0" smtClean="0"/>
                  <a:t>… actually any ‘differentiable’ function having minimal at </a:t>
                </a:r>
                <a14:m>
                  <m:oMath xmlns:m="http://schemas.openxmlformats.org/officeDocument/2006/math">
                    <m:sSub>
                      <m:sSubPr>
                        <m:ctrlPr>
                          <a:rPr lang="en-US" altLang="ko-KR" i="1">
                            <a:latin typeface="Cambria Math"/>
                          </a:rPr>
                        </m:ctrlPr>
                      </m:sSubPr>
                      <m:e>
                        <m:r>
                          <a:rPr lang="en-US" altLang="ko-KR" i="1">
                            <a:latin typeface="Cambria Math"/>
                          </a:rPr>
                          <m:t>𝑦</m:t>
                        </m:r>
                      </m:e>
                      <m:sub>
                        <m:r>
                          <a:rPr lang="en-US" altLang="ko-KR" i="1">
                            <a:latin typeface="Cambria Math"/>
                          </a:rPr>
                          <m:t>𝑖</m:t>
                        </m:r>
                      </m:sub>
                    </m:sSub>
                    <m:r>
                      <a:rPr lang="en-US" altLang="ko-KR" b="0" i="1" smtClean="0">
                        <a:latin typeface="Cambria Math"/>
                      </a:rPr>
                      <m:t>=</m:t>
                    </m:r>
                    <m:acc>
                      <m:accPr>
                        <m:chr m:val="̂"/>
                        <m:ctrlPr>
                          <a:rPr lang="ko-KR" altLang="en-US" i="1">
                            <a:latin typeface="Cambria Math"/>
                          </a:rPr>
                        </m:ctrlPr>
                      </m:accPr>
                      <m:e>
                        <m:sSub>
                          <m:sSubPr>
                            <m:ctrlPr>
                              <a:rPr lang="en-US" altLang="ko-KR" i="1">
                                <a:latin typeface="Cambria Math"/>
                              </a:rPr>
                            </m:ctrlPr>
                          </m:sSubPr>
                          <m:e>
                            <m:r>
                              <a:rPr lang="en-US" altLang="ko-KR" i="1">
                                <a:latin typeface="Cambria Math"/>
                              </a:rPr>
                              <m:t>𝑦</m:t>
                            </m:r>
                          </m:e>
                          <m:sub>
                            <m:r>
                              <a:rPr lang="en-US" altLang="ko-KR" i="1">
                                <a:latin typeface="Cambria Math"/>
                              </a:rPr>
                              <m:t>𝑖</m:t>
                            </m:r>
                          </m:sub>
                        </m:sSub>
                      </m:e>
                    </m:acc>
                  </m:oMath>
                </a14:m>
                <a:r>
                  <a:rPr lang="ko-KR" altLang="en-US" dirty="0" smtClean="0"/>
                  <a:t> </a:t>
                </a:r>
                <a:r>
                  <a:rPr lang="en-US" altLang="ko-KR" dirty="0" smtClean="0"/>
                  <a:t>can be used (Mean square error, …)</a:t>
                </a:r>
              </a:p>
              <a:p>
                <a:r>
                  <a:rPr lang="en-US" altLang="ko-KR" dirty="0" smtClean="0"/>
                  <a:t>Learning : minimizing loss function</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630" t="-2965" b="-135"/>
                </a:stretch>
              </a:blipFill>
            </p:spPr>
            <p:txBody>
              <a:bodyPr/>
              <a:lstStyle/>
              <a:p>
                <a:r>
                  <a:rPr lang="ko-KR" altLang="en-US">
                    <a:noFill/>
                  </a:rPr>
                  <a:t> </a:t>
                </a:r>
              </a:p>
            </p:txBody>
          </p:sp>
        </mc:Fallback>
      </mc:AlternateContent>
      <p:pic>
        <p:nvPicPr>
          <p:cNvPr id="922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10073"/>
          <a:stretch/>
        </p:blipFill>
        <p:spPr bwMode="auto">
          <a:xfrm>
            <a:off x="4283968" y="1592382"/>
            <a:ext cx="4705350" cy="68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451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 Layer Perceptron</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3314" name="Picture 2" descr="multilayer perceptron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800" y="1628800"/>
            <a:ext cx="6810375"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30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Multi Layer Perceptron</a:t>
            </a:r>
            <a:endParaRPr lang="ko-KR" altLang="en-US" dirty="0"/>
          </a:p>
        </p:txBody>
      </p:sp>
      <p:sp>
        <p:nvSpPr>
          <p:cNvPr id="3" name="내용 개체 틀 2"/>
          <p:cNvSpPr>
            <a:spLocks noGrp="1"/>
          </p:cNvSpPr>
          <p:nvPr>
            <p:ph idx="1"/>
          </p:nvPr>
        </p:nvSpPr>
        <p:spPr/>
        <p:txBody>
          <a:bodyPr/>
          <a:lstStyle/>
          <a:p>
            <a:r>
              <a:rPr lang="en-US" altLang="ko-KR" dirty="0" smtClean="0"/>
              <a:t>Universal approximation theorem : theoretically, </a:t>
            </a:r>
            <a:r>
              <a:rPr lang="en-US" altLang="ko-KR" b="1" dirty="0" smtClean="0"/>
              <a:t>1 hidden layer</a:t>
            </a:r>
            <a:r>
              <a:rPr lang="en-US" altLang="ko-KR" dirty="0" smtClean="0"/>
              <a:t> is enough</a:t>
            </a:r>
          </a:p>
          <a:p>
            <a:r>
              <a:rPr lang="en-US" altLang="ko-KR" dirty="0" smtClean="0"/>
              <a:t>…but ‘deeper’ model is more powerful in practice!</a:t>
            </a:r>
          </a:p>
          <a:p>
            <a:pPr marL="0" indent="0">
              <a:buNone/>
            </a:pPr>
            <a:r>
              <a:rPr lang="en-US" altLang="ko-KR" dirty="0" smtClean="0"/>
              <a:t>-&gt; deep learning</a:t>
            </a:r>
          </a:p>
          <a:p>
            <a:pPr marL="0" indent="0">
              <a:buNone/>
            </a:pPr>
            <a:endParaRPr lang="en-US" altLang="ko-KR" dirty="0" smtClean="0"/>
          </a:p>
        </p:txBody>
      </p:sp>
    </p:spTree>
    <p:extLst>
      <p:ext uri="{BB962C8B-B14F-4D97-AF65-F5344CB8AC3E}">
        <p14:creationId xmlns:p14="http://schemas.microsoft.com/office/powerpoint/2010/main" val="3479472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References</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hlinkClick r:id="rId2"/>
              </a:rPr>
              <a:t>https://</a:t>
            </a:r>
            <a:r>
              <a:rPr lang="en-US" altLang="ko-KR" dirty="0" smtClean="0">
                <a:hlinkClick r:id="rId2"/>
              </a:rPr>
              <a:t>www.researchgate.net/figure/LBG-algorithm-1-Plan-a-1-vector-codebook-This-is-the-centroid-of-the-whole-arrangement_fig4_304785827</a:t>
            </a:r>
            <a:endParaRPr lang="en-US" altLang="ko-KR" dirty="0" smtClean="0"/>
          </a:p>
          <a:p>
            <a:r>
              <a:rPr lang="en-US" altLang="ko-KR" dirty="0">
                <a:hlinkClick r:id="rId3"/>
              </a:rPr>
              <a:t>https://missinglink.ai/guides/neural-network-concepts/perceptrons-and-multi-layer-perceptrons-the-artificial-neuron-at-the-core-of-deep-learning</a:t>
            </a:r>
            <a:r>
              <a:rPr lang="en-US" altLang="ko-KR" dirty="0" smtClean="0">
                <a:hlinkClick r:id="rId3"/>
              </a:rPr>
              <a:t>/</a:t>
            </a:r>
            <a:endParaRPr lang="en-US" altLang="ko-KR" dirty="0" smtClean="0"/>
          </a:p>
          <a:p>
            <a:r>
              <a:rPr lang="en-US" altLang="ko-KR" dirty="0">
                <a:hlinkClick r:id="rId4"/>
              </a:rPr>
              <a:t>https://www.scss.tcd.ie/~koidlk/cs4062/Loss-Functions.pdf</a:t>
            </a:r>
            <a:endParaRPr lang="en-US" altLang="ko-KR" dirty="0" smtClean="0"/>
          </a:p>
          <a:p>
            <a:r>
              <a:rPr lang="en-US" altLang="ko-KR" dirty="0" smtClean="0"/>
              <a:t>… </a:t>
            </a:r>
            <a:r>
              <a:rPr lang="en-US" altLang="ko-KR" dirty="0" smtClean="0"/>
              <a:t>and see out textbooks &amp; references of textbooks(The elements of statistical learning</a:t>
            </a:r>
            <a:r>
              <a:rPr lang="en-US" altLang="ko-KR" dirty="0" smtClean="0"/>
              <a:t>, Deep Learning, </a:t>
            </a:r>
            <a:r>
              <a:rPr lang="en-US" altLang="ko-KR" dirty="0" err="1" smtClean="0"/>
              <a:t>etcs</a:t>
            </a:r>
            <a:r>
              <a:rPr lang="en-US" altLang="ko-KR" dirty="0" smtClean="0"/>
              <a:t>)</a:t>
            </a:r>
            <a:endParaRPr lang="ko-KR" altLang="en-US" dirty="0"/>
          </a:p>
        </p:txBody>
      </p:sp>
    </p:spTree>
    <p:extLst>
      <p:ext uri="{BB962C8B-B14F-4D97-AF65-F5344CB8AC3E}">
        <p14:creationId xmlns:p14="http://schemas.microsoft.com/office/powerpoint/2010/main" val="181367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p:sp>
        <p:nvSpPr>
          <p:cNvPr id="3" name="내용 개체 틀 2"/>
          <p:cNvSpPr>
            <a:spLocks noGrp="1"/>
          </p:cNvSpPr>
          <p:nvPr>
            <p:ph idx="1"/>
          </p:nvPr>
        </p:nvSpPr>
        <p:spPr/>
        <p:txBody>
          <a:bodyPr/>
          <a:lstStyle/>
          <a:p>
            <a:r>
              <a:rPr lang="en-US" altLang="ko-KR" dirty="0" smtClean="0"/>
              <a:t>1. fix k, and set k initial (random) centroids</a:t>
            </a:r>
            <a:endParaRPr lang="ko-KR" altLang="en-US" dirty="0"/>
          </a:p>
        </p:txBody>
      </p:sp>
      <p:pic>
        <p:nvPicPr>
          <p:cNvPr id="11266" name="Picture 2" descr="http://stanford.edu/~cpiech/cs221/img/kmeansViz.png"/>
          <p:cNvPicPr>
            <a:picLocks noChangeAspect="1" noChangeArrowheads="1"/>
          </p:cNvPicPr>
          <p:nvPr/>
        </p:nvPicPr>
        <p:blipFill rotWithShape="1">
          <a:blip r:embed="rId3">
            <a:extLst>
              <a:ext uri="{28A0092B-C50C-407E-A947-70E740481C1C}">
                <a14:useLocalDpi xmlns:a14="http://schemas.microsoft.com/office/drawing/2010/main" val="0"/>
              </a:ext>
            </a:extLst>
          </a:blip>
          <a:srcRect l="35161" r="32420" b="50000"/>
          <a:stretch/>
        </p:blipFill>
        <p:spPr bwMode="auto">
          <a:xfrm>
            <a:off x="2627784" y="2492896"/>
            <a:ext cx="3391053"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7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p:sp>
        <p:nvSpPr>
          <p:cNvPr id="3" name="내용 개체 틀 2"/>
          <p:cNvSpPr>
            <a:spLocks noGrp="1"/>
          </p:cNvSpPr>
          <p:nvPr>
            <p:ph idx="1"/>
          </p:nvPr>
        </p:nvSpPr>
        <p:spPr/>
        <p:txBody>
          <a:bodyPr/>
          <a:lstStyle/>
          <a:p>
            <a:r>
              <a:rPr lang="en-US" altLang="ko-KR" dirty="0" smtClean="0"/>
              <a:t>2. assign every point to the closest centroid(E step)</a:t>
            </a:r>
            <a:endParaRPr lang="ko-KR" altLang="en-US" dirty="0"/>
          </a:p>
        </p:txBody>
      </p:sp>
      <p:pic>
        <p:nvPicPr>
          <p:cNvPr id="11266" name="Picture 2" descr="http://stanford.edu/~cpiech/cs221/img/kmeansViz.png"/>
          <p:cNvPicPr>
            <a:picLocks noChangeAspect="1" noChangeArrowheads="1"/>
          </p:cNvPicPr>
          <p:nvPr/>
        </p:nvPicPr>
        <p:blipFill rotWithShape="1">
          <a:blip r:embed="rId3">
            <a:extLst>
              <a:ext uri="{28A0092B-C50C-407E-A947-70E740481C1C}">
                <a14:useLocalDpi xmlns:a14="http://schemas.microsoft.com/office/drawing/2010/main" val="0"/>
              </a:ext>
            </a:extLst>
          </a:blip>
          <a:srcRect l="67567" b="50000"/>
          <a:stretch/>
        </p:blipFill>
        <p:spPr bwMode="auto">
          <a:xfrm>
            <a:off x="2654559" y="2636912"/>
            <a:ext cx="3672408" cy="38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5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p:sp>
        <p:nvSpPr>
          <p:cNvPr id="3" name="내용 개체 틀 2"/>
          <p:cNvSpPr>
            <a:spLocks noGrp="1"/>
          </p:cNvSpPr>
          <p:nvPr>
            <p:ph idx="1"/>
          </p:nvPr>
        </p:nvSpPr>
        <p:spPr/>
        <p:txBody>
          <a:bodyPr/>
          <a:lstStyle/>
          <a:p>
            <a:r>
              <a:rPr lang="en-US" altLang="ko-KR" dirty="0" smtClean="0"/>
              <a:t>3. compute new centroids of points assigned to same centroid(M step)</a:t>
            </a:r>
            <a:endParaRPr lang="ko-KR" altLang="en-US" dirty="0"/>
          </a:p>
        </p:txBody>
      </p:sp>
      <p:pic>
        <p:nvPicPr>
          <p:cNvPr id="11266" name="Picture 2" descr="http://stanford.edu/~cpiech/cs221/img/kmeansViz.png"/>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68639"/>
          <a:stretch/>
        </p:blipFill>
        <p:spPr bwMode="auto">
          <a:xfrm>
            <a:off x="2915816" y="2669876"/>
            <a:ext cx="3096343" cy="333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1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p:sp>
        <p:nvSpPr>
          <p:cNvPr id="3" name="내용 개체 틀 2"/>
          <p:cNvSpPr>
            <a:spLocks noGrp="1"/>
          </p:cNvSpPr>
          <p:nvPr>
            <p:ph idx="1"/>
          </p:nvPr>
        </p:nvSpPr>
        <p:spPr/>
        <p:txBody>
          <a:bodyPr/>
          <a:lstStyle/>
          <a:p>
            <a:r>
              <a:rPr lang="en-US" altLang="ko-KR" dirty="0" smtClean="0"/>
              <a:t>4. go back to 2. and repeat!</a:t>
            </a:r>
            <a:endParaRPr lang="ko-KR" altLang="en-US" dirty="0"/>
          </a:p>
        </p:txBody>
      </p:sp>
      <p:pic>
        <p:nvPicPr>
          <p:cNvPr id="11266" name="Picture 2" descr="http://stanford.edu/~cpiech/cs221/img/kmeansViz.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41" t="50000"/>
          <a:stretch/>
        </p:blipFill>
        <p:spPr bwMode="auto">
          <a:xfrm>
            <a:off x="899592" y="2564903"/>
            <a:ext cx="6264696" cy="318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38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en-US" altLang="ko-KR" dirty="0" smtClean="0"/>
                  <a:t>Stopping criterion</a:t>
                </a:r>
              </a:p>
              <a:p>
                <a14:m>
                  <m:oMath xmlns:m="http://schemas.openxmlformats.org/officeDocument/2006/math">
                    <m:r>
                      <a:rPr lang="en-US" altLang="ko-KR" b="0" i="1" smtClean="0">
                        <a:latin typeface="Cambria Math"/>
                      </a:rPr>
                      <m:t>𝐷</m:t>
                    </m:r>
                    <m:r>
                      <a:rPr lang="en-US" altLang="ko-KR" b="0" i="1" smtClean="0">
                        <a:latin typeface="Cambria Math"/>
                      </a:rPr>
                      <m:t>=</m:t>
                    </m:r>
                    <m:nary>
                      <m:naryPr>
                        <m:chr m:val="∑"/>
                        <m:supHide m:val="on"/>
                        <m:ctrlPr>
                          <a:rPr lang="en-US" altLang="ko-KR" b="0" i="1" smtClean="0">
                            <a:latin typeface="Cambria Math"/>
                          </a:rPr>
                        </m:ctrlPr>
                      </m:naryPr>
                      <m:sub>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𝑖</m:t>
                            </m:r>
                          </m:sub>
                        </m:sSub>
                        <m:r>
                          <m:rPr>
                            <m:brk m:alnAt="7"/>
                          </m:rPr>
                          <a:rPr lang="en-US" altLang="ko-KR" b="0" i="1" smtClean="0">
                            <a:latin typeface="Cambria Math"/>
                          </a:rPr>
                          <m:t> </m:t>
                        </m:r>
                        <m:r>
                          <a:rPr lang="en-US" altLang="ko-KR" b="0" i="1" smtClean="0">
                            <a:latin typeface="Cambria Math"/>
                          </a:rPr>
                          <m:t>𝑎𝑠𝑠𝑖𝑔𝑛𝑒𝑑</m:t>
                        </m:r>
                        <m:r>
                          <a:rPr lang="en-US" altLang="ko-KR" b="0" i="1" smtClean="0">
                            <a:latin typeface="Cambria Math"/>
                          </a:rPr>
                          <m:t> </m:t>
                        </m:r>
                        <m:r>
                          <a:rPr lang="en-US" altLang="ko-KR" b="0" i="1" smtClean="0">
                            <a:latin typeface="Cambria Math"/>
                          </a:rPr>
                          <m:t>𝑡𝑜</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𝑦</m:t>
                            </m:r>
                          </m:e>
                          <m:sub>
                            <m:sSub>
                              <m:sSubPr>
                                <m:ctrlPr>
                                  <a:rPr lang="en-US" altLang="ko-KR" b="0" i="1" smtClean="0">
                                    <a:latin typeface="Cambria Math"/>
                                  </a:rPr>
                                </m:ctrlPr>
                              </m:sSubPr>
                              <m:e>
                                <m:r>
                                  <a:rPr lang="en-US" altLang="ko-KR" b="0" i="1" smtClean="0">
                                    <a:latin typeface="Cambria Math"/>
                                  </a:rPr>
                                  <m:t>𝑗</m:t>
                                </m:r>
                              </m:e>
                              <m:sub>
                                <m:r>
                                  <a:rPr lang="en-US" altLang="ko-KR" b="0" i="1" smtClean="0">
                                    <a:latin typeface="Cambria Math"/>
                                  </a:rPr>
                                  <m:t>𝑖</m:t>
                                </m:r>
                              </m:sub>
                            </m:sSub>
                          </m:sub>
                        </m:sSub>
                        <m:r>
                          <m:rPr>
                            <m:brk m:alnAt="7"/>
                          </m:rPr>
                          <a:rPr lang="en-US" altLang="ko-KR" b="0" i="1" smtClean="0">
                            <a:latin typeface="Cambria Math"/>
                          </a:rPr>
                          <m:t> </m:t>
                        </m:r>
                      </m:sub>
                      <m:sup/>
                      <m:e>
                        <m:sSup>
                          <m:sSupPr>
                            <m:ctrlPr>
                              <a:rPr lang="en-US" altLang="ko-KR" b="0" i="1" smtClean="0">
                                <a:latin typeface="Cambria Math"/>
                              </a:rPr>
                            </m:ctrlPr>
                          </m:sSupPr>
                          <m:e>
                            <m:d>
                              <m:dPr>
                                <m:begChr m:val="|"/>
                                <m:endChr m:val="|"/>
                                <m:ctrlPr>
                                  <a:rPr lang="en-US" altLang="ko-KR" i="1">
                                    <a:latin typeface="Cambria Math"/>
                                  </a:rPr>
                                </m:ctrlPr>
                              </m:dPr>
                              <m:e>
                                <m:sSub>
                                  <m:sSubPr>
                                    <m:ctrlPr>
                                      <a:rPr lang="en-US" altLang="ko-KR" i="1">
                                        <a:latin typeface="Cambria Math"/>
                                      </a:rPr>
                                    </m:ctrlPr>
                                  </m:sSubPr>
                                  <m:e>
                                    <m:r>
                                      <a:rPr lang="en-US" altLang="ko-KR" i="1">
                                        <a:latin typeface="Cambria Math"/>
                                      </a:rPr>
                                      <m:t>𝑋</m:t>
                                    </m:r>
                                  </m:e>
                                  <m:sub>
                                    <m:r>
                                      <a:rPr lang="en-US" altLang="ko-KR" i="1">
                                        <a:latin typeface="Cambria Math"/>
                                      </a:rPr>
                                      <m:t>𝑖</m:t>
                                    </m:r>
                                  </m:sub>
                                </m:sSub>
                                <m:r>
                                  <a:rPr lang="en-US" altLang="ko-KR" i="1">
                                    <a:latin typeface="Cambria Math"/>
                                  </a:rPr>
                                  <m:t>−</m:t>
                                </m:r>
                                <m:sSub>
                                  <m:sSubPr>
                                    <m:ctrlPr>
                                      <a:rPr lang="en-US" altLang="ko-KR" i="1">
                                        <a:latin typeface="Cambria Math"/>
                                      </a:rPr>
                                    </m:ctrlPr>
                                  </m:sSubPr>
                                  <m:e>
                                    <m:r>
                                      <a:rPr lang="en-US" altLang="ko-KR" i="1">
                                        <a:latin typeface="Cambria Math"/>
                                      </a:rPr>
                                      <m:t>𝑦</m:t>
                                    </m:r>
                                  </m:e>
                                  <m:sub>
                                    <m:sSub>
                                      <m:sSubPr>
                                        <m:ctrlPr>
                                          <a:rPr lang="en-US" altLang="ko-KR" i="1">
                                            <a:latin typeface="Cambria Math"/>
                                          </a:rPr>
                                        </m:ctrlPr>
                                      </m:sSubPr>
                                      <m:e>
                                        <m:r>
                                          <a:rPr lang="en-US" altLang="ko-KR" i="1">
                                            <a:latin typeface="Cambria Math"/>
                                          </a:rPr>
                                          <m:t>𝑗</m:t>
                                        </m:r>
                                      </m:e>
                                      <m:sub>
                                        <m:r>
                                          <a:rPr lang="en-US" altLang="ko-KR" i="1">
                                            <a:latin typeface="Cambria Math"/>
                                          </a:rPr>
                                          <m:t>𝑖</m:t>
                                        </m:r>
                                      </m:sub>
                                    </m:sSub>
                                  </m:sub>
                                </m:sSub>
                              </m:e>
                            </m:d>
                          </m:e>
                          <m:sup>
                            <m:r>
                              <a:rPr lang="en-US" altLang="ko-KR" b="0" i="1" smtClean="0">
                                <a:latin typeface="Cambria Math"/>
                              </a:rPr>
                              <m:t>2</m:t>
                            </m:r>
                          </m:sup>
                        </m:sSup>
                      </m:e>
                    </m:nary>
                  </m:oMath>
                </a14:m>
                <a:endParaRPr lang="en-US" altLang="ko-KR" dirty="0" smtClean="0"/>
              </a:p>
              <a:p>
                <a:r>
                  <a:rPr lang="en-US" altLang="ko-KR" dirty="0" smtClean="0"/>
                  <a:t>D’ – D &lt;e or </a:t>
                </a:r>
                <a:r>
                  <a:rPr lang="en-US" altLang="ko-KR" smtClean="0"/>
                  <a:t>max iteration.</a:t>
                </a:r>
                <a:endParaRPr lang="ko-KR" altLang="en-US"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rotWithShape="1">
                <a:blip r:embed="rId2"/>
                <a:stretch>
                  <a:fillRect l="-1630" t="-188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5587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K-means clustering</a:t>
            </a:r>
            <a:endParaRPr lang="ko-KR" altLang="en-US" dirty="0"/>
          </a:p>
        </p:txBody>
      </p:sp>
      <p:sp>
        <p:nvSpPr>
          <p:cNvPr id="3" name="내용 개체 틀 2"/>
          <p:cNvSpPr>
            <a:spLocks noGrp="1"/>
          </p:cNvSpPr>
          <p:nvPr>
            <p:ph idx="1"/>
          </p:nvPr>
        </p:nvSpPr>
        <p:spPr/>
        <p:txBody>
          <a:bodyPr/>
          <a:lstStyle/>
          <a:p>
            <a:r>
              <a:rPr lang="en-US" altLang="ko-KR" dirty="0" smtClean="0"/>
              <a:t>Q. how to know good k?</a:t>
            </a:r>
          </a:p>
          <a:p>
            <a:r>
              <a:rPr lang="en-US" altLang="ko-KR" dirty="0" smtClean="0"/>
              <a:t>Q. how to set initial points?</a:t>
            </a:r>
            <a:endParaRPr lang="ko-KR" altLang="en-US" dirty="0"/>
          </a:p>
        </p:txBody>
      </p:sp>
    </p:spTree>
    <p:extLst>
      <p:ext uri="{BB962C8B-B14F-4D97-AF65-F5344CB8AC3E}">
        <p14:creationId xmlns:p14="http://schemas.microsoft.com/office/powerpoint/2010/main" val="297640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LBG algorithm</a:t>
            </a:r>
            <a:endParaRPr lang="ko-KR" altLang="en-US" dirty="0"/>
          </a:p>
        </p:txBody>
      </p:sp>
      <p:sp>
        <p:nvSpPr>
          <p:cNvPr id="3" name="내용 개체 틀 2"/>
          <p:cNvSpPr>
            <a:spLocks noGrp="1"/>
          </p:cNvSpPr>
          <p:nvPr>
            <p:ph idx="1"/>
          </p:nvPr>
        </p:nvSpPr>
        <p:spPr/>
        <p:txBody>
          <a:bodyPr/>
          <a:lstStyle/>
          <a:p>
            <a:r>
              <a:rPr lang="en-US" altLang="ko-KR" dirty="0" smtClean="0"/>
              <a:t>Flow chart</a:t>
            </a:r>
            <a:endParaRPr lang="ko-KR" altLang="en-US" dirty="0"/>
          </a:p>
        </p:txBody>
      </p:sp>
      <p:pic>
        <p:nvPicPr>
          <p:cNvPr id="1026" name="Picture 2" descr="LBG algorithm 1. Plan a 1-vector codebook:-This is the centroid of the whole arrangement of preparing vectors (subsequently, no cycle is needed here). 2. Double the extent of the codebook by part every current codebook y as indicated by the guideline = 1 + = 1 + Where, n fluctuates from 1 to the present size of the codebook, and e is an error parameter. 3. Closest Neighbour Search: for every preparation vector, discover the codeword and follow the codebook that is nearest (regarding comparability estimation), and allot that vector to the relating cell (connected with the nearest codeword). 4. Centroid upgrade: Update the codeword in every cell utilizing the centroid of the preparation vectors appointed to that cell. 5. Cycle 1: rehash steps 3 and 4 until the normal separation falls beneath a preset limit 6. Cycle 2: rehash steps 2, 3 and 4 until a codebook of size M is compo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12776"/>
            <a:ext cx="3495675"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54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463</Words>
  <Application>Microsoft Office PowerPoint</Application>
  <PresentationFormat>화면 슬라이드 쇼(4:3)</PresentationFormat>
  <Paragraphs>74</Paragraphs>
  <Slides>24</Slides>
  <Notes>6</Notes>
  <HiddenSlides>0</HiddenSlides>
  <MMClips>0</MMClips>
  <ScaleCrop>false</ScaleCrop>
  <HeadingPairs>
    <vt:vector size="4" baseType="variant">
      <vt:variant>
        <vt:lpstr>테마</vt:lpstr>
      </vt:variant>
      <vt:variant>
        <vt:i4>1</vt:i4>
      </vt:variant>
      <vt:variant>
        <vt:lpstr>슬라이드 제목</vt:lpstr>
      </vt:variant>
      <vt:variant>
        <vt:i4>24</vt:i4>
      </vt:variant>
    </vt:vector>
  </HeadingPairs>
  <TitlesOfParts>
    <vt:vector size="25" baseType="lpstr">
      <vt:lpstr>Office 테마</vt:lpstr>
      <vt:lpstr>LBG, MLP</vt:lpstr>
      <vt:lpstr>clustering</vt:lpstr>
      <vt:lpstr>K-means clustering</vt:lpstr>
      <vt:lpstr>K-means clustering</vt:lpstr>
      <vt:lpstr>K-means clustering</vt:lpstr>
      <vt:lpstr>K-means clustering</vt:lpstr>
      <vt:lpstr>K-means clustering</vt:lpstr>
      <vt:lpstr>K-means clustering</vt:lpstr>
      <vt:lpstr>LBG algorithm</vt:lpstr>
      <vt:lpstr>LBG algorithm</vt:lpstr>
      <vt:lpstr>LBG algorithm</vt:lpstr>
      <vt:lpstr>LBG algorithm</vt:lpstr>
      <vt:lpstr>LBG algorithm</vt:lpstr>
      <vt:lpstr>LBG algorithm</vt:lpstr>
      <vt:lpstr>LBG algorithm</vt:lpstr>
      <vt:lpstr>SVM</vt:lpstr>
      <vt:lpstr>Perceptron</vt:lpstr>
      <vt:lpstr>Kernel trick</vt:lpstr>
      <vt:lpstr>Activation function</vt:lpstr>
      <vt:lpstr>Activation function</vt:lpstr>
      <vt:lpstr>Loss function</vt:lpstr>
      <vt:lpstr>Multi Layer Perceptron</vt:lpstr>
      <vt:lpstr>Multi Layer Perceptron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k-means, PCA</dc:title>
  <dc:creator>광현</dc:creator>
  <cp:lastModifiedBy>광현</cp:lastModifiedBy>
  <cp:revision>28</cp:revision>
  <dcterms:created xsi:type="dcterms:W3CDTF">2019-11-13T13:11:41Z</dcterms:created>
  <dcterms:modified xsi:type="dcterms:W3CDTF">2019-11-20T16:50:21Z</dcterms:modified>
</cp:coreProperties>
</file>