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61" r:id="rId4"/>
    <p:sldId id="262" r:id="rId5"/>
    <p:sldId id="259" r:id="rId6"/>
    <p:sldId id="257" r:id="rId7"/>
    <p:sldId id="258"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27" autoAdjust="0"/>
    <p:restoredTop sz="67422" autoAdjust="0"/>
  </p:normalViewPr>
  <p:slideViewPr>
    <p:cSldViewPr snapToGrid="0" showGuides="1">
      <p:cViewPr varScale="1">
        <p:scale>
          <a:sx n="73" d="100"/>
          <a:sy n="73" d="100"/>
        </p:scale>
        <p:origin x="72" y="1848"/>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087A-254D-4274-9617-BBACABA54E4B}" type="datetimeFigureOut">
              <a:rPr lang="ko-KR" altLang="en-US" smtClean="0"/>
              <a:t>2024-04-18-Thu</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0033F3-9D9E-454A-B79A-AA33A020A6CF}" type="slidenum">
              <a:rPr lang="ko-KR" altLang="en-US" smtClean="0"/>
              <a:t>‹#›</a:t>
            </a:fld>
            <a:endParaRPr lang="ko-KR" altLang="en-US"/>
          </a:p>
        </p:txBody>
      </p:sp>
    </p:spTree>
    <p:extLst>
      <p:ext uri="{BB962C8B-B14F-4D97-AF65-F5344CB8AC3E}">
        <p14:creationId xmlns:p14="http://schemas.microsoft.com/office/powerpoint/2010/main" val="202227148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ko-KR" altLang="en-US" dirty="0"/>
              <a:t>우울증은 사람들의 일상생활에 부정적인 영향을 미치는 감정의 지속입니다</a:t>
            </a:r>
            <a:r>
              <a:rPr lang="en-US" altLang="ko-KR" dirty="0"/>
              <a:t>.</a:t>
            </a:r>
          </a:p>
          <a:p>
            <a:r>
              <a:rPr lang="ko-KR" altLang="en-US" dirty="0"/>
              <a:t>전 세계적으로 장기적인 우울한 감정으로 고통받는 수는 매년 증가하고 있으며</a:t>
            </a:r>
            <a:r>
              <a:rPr lang="en-US" altLang="ko-KR" dirty="0"/>
              <a:t>,</a:t>
            </a:r>
            <a:r>
              <a:rPr lang="ko-KR" altLang="en-US" dirty="0"/>
              <a:t> </a:t>
            </a:r>
            <a:r>
              <a:rPr lang="en-US" altLang="ko-KR" dirty="0"/>
              <a:t>2002</a:t>
            </a:r>
            <a:r>
              <a:rPr lang="ko-KR" altLang="en-US" dirty="0"/>
              <a:t>년과 </a:t>
            </a:r>
            <a:r>
              <a:rPr lang="en-US" altLang="ko-KR" dirty="0"/>
              <a:t>2013</a:t>
            </a:r>
            <a:r>
              <a:rPr lang="ko-KR" altLang="en-US" dirty="0"/>
              <a:t>년 우울증 유병율을 비교해 보면 성별과 관련없이</a:t>
            </a:r>
            <a:endParaRPr lang="en-US" altLang="ko-KR" dirty="0"/>
          </a:p>
          <a:p>
            <a:r>
              <a:rPr lang="en-US" altLang="ko-KR" dirty="0"/>
              <a:t>10</a:t>
            </a:r>
            <a:r>
              <a:rPr lang="ko-KR" altLang="en-US" dirty="0"/>
              <a:t>년사이 그 비율이 크게 증가한 것을 확인할 수 있습니다</a:t>
            </a:r>
            <a:r>
              <a:rPr lang="en-US" altLang="ko-KR" dirty="0"/>
              <a:t>.</a:t>
            </a:r>
          </a:p>
          <a:p>
            <a:endParaRPr lang="en-US" altLang="ko-KR" dirty="0"/>
          </a:p>
          <a:p>
            <a:r>
              <a:rPr lang="ko-KR" altLang="en-US" dirty="0"/>
              <a:t>우울증 환자들은 그 심각도에 따라서 자해행동을 하기도 하며</a:t>
            </a:r>
            <a:r>
              <a:rPr lang="en-US" altLang="ko-KR" dirty="0"/>
              <a:t>,</a:t>
            </a:r>
            <a:r>
              <a:rPr lang="ko-KR" altLang="en-US" dirty="0"/>
              <a:t> 자살로 이어지기도 합니다</a:t>
            </a:r>
            <a:r>
              <a:rPr lang="en-US" altLang="ko-KR" dirty="0"/>
              <a:t>.</a:t>
            </a:r>
          </a:p>
          <a:p>
            <a:r>
              <a:rPr lang="en-US" altLang="ko-KR" dirty="0"/>
              <a:t>2022</a:t>
            </a:r>
            <a:r>
              <a:rPr lang="ko-KR" altLang="en-US" dirty="0"/>
              <a:t>년 초 발표된 국가정신건강현황에서 확인할 수 있듯</a:t>
            </a:r>
            <a:r>
              <a:rPr lang="en-US" altLang="ko-KR" dirty="0"/>
              <a:t>,</a:t>
            </a:r>
            <a:r>
              <a:rPr lang="ko-KR" altLang="en-US" dirty="0"/>
              <a:t> 자살사고</a:t>
            </a:r>
            <a:r>
              <a:rPr lang="en-US" altLang="ko-KR" dirty="0"/>
              <a:t>,</a:t>
            </a:r>
            <a:r>
              <a:rPr lang="ko-KR" altLang="en-US" dirty="0"/>
              <a:t> 자살계획</a:t>
            </a:r>
            <a:r>
              <a:rPr lang="en-US" altLang="ko-KR" dirty="0"/>
              <a:t>,</a:t>
            </a:r>
            <a:r>
              <a:rPr lang="ko-KR" altLang="en-US" dirty="0"/>
              <a:t> 자살시도의 경우 우울장애에서 그 비율이 가장 큰 것을 확인할 수 있습니다</a:t>
            </a:r>
            <a:r>
              <a:rPr lang="en-US" altLang="ko-KR" dirty="0"/>
              <a:t>.</a:t>
            </a:r>
          </a:p>
          <a:p>
            <a:r>
              <a:rPr lang="ko-KR" altLang="en-US" dirty="0"/>
              <a:t>이러한 우울증은 전 세계적으로도 해가 갈수록 증가하는 추세를 보이고 있어 전 세계적으로 점점 더 일반화되고 있습니다</a:t>
            </a:r>
            <a:r>
              <a:rPr lang="en-US" altLang="ko-KR" dirty="0"/>
              <a:t>.</a:t>
            </a:r>
          </a:p>
          <a:p>
            <a:endParaRPr lang="en-US" altLang="ko-KR" dirty="0"/>
          </a:p>
          <a:p>
            <a:r>
              <a:rPr lang="ko-KR" altLang="en-US" dirty="0"/>
              <a:t>대부분의 정신질환과 마찬가지로 우울증은 조기에 발견하여 적절한 치료를 받는 것이 이후 개인의 개인적</a:t>
            </a:r>
            <a:r>
              <a:rPr lang="en-US" altLang="ko-KR" dirty="0"/>
              <a:t>,</a:t>
            </a:r>
            <a:r>
              <a:rPr lang="ko-KR" altLang="en-US" dirty="0"/>
              <a:t> 직업적</a:t>
            </a:r>
            <a:r>
              <a:rPr lang="en-US" altLang="ko-KR" dirty="0"/>
              <a:t>,</a:t>
            </a:r>
            <a:r>
              <a:rPr lang="ko-KR" altLang="en-US" dirty="0"/>
              <a:t> 사회적 생활 뿐 아니라 건강 전반에 있어서 부정적인 영향을 크게 줄일 수 있는 가장 중요한 부분입니다</a:t>
            </a:r>
            <a:r>
              <a:rPr lang="en-US" altLang="ko-KR" dirty="0"/>
              <a:t>.</a:t>
            </a:r>
          </a:p>
          <a:p>
            <a:endParaRPr lang="en-US" altLang="ko-KR" dirty="0"/>
          </a:p>
          <a:p>
            <a:r>
              <a:rPr lang="ko-KR" altLang="en-US" dirty="0"/>
              <a:t>많은 의사들은 이와 같은 심각한 단계에 도달하기 전에 더 나은 치료 과정을 제공하기 위해 정신질환 및 부정적 감정의 존재를 조기에 식별하는 데 집중하고 있으나 여전히 어려움을 겪고 있습니다</a:t>
            </a:r>
            <a:r>
              <a:rPr lang="en-US" altLang="ko-KR" dirty="0" smtClean="0"/>
              <a:t>.</a:t>
            </a:r>
            <a:endParaRPr lang="en-US" altLang="ko-KR" dirty="0"/>
          </a:p>
        </p:txBody>
      </p:sp>
      <p:sp>
        <p:nvSpPr>
          <p:cNvPr id="4" name="Slide Number Placeholder 3"/>
          <p:cNvSpPr>
            <a:spLocks noGrp="1"/>
          </p:cNvSpPr>
          <p:nvPr>
            <p:ph type="sldNum" sz="quarter" idx="5"/>
          </p:nvPr>
        </p:nvSpPr>
        <p:spPr/>
        <p:txBody>
          <a:bodyPr/>
          <a:lstStyle/>
          <a:p>
            <a:fld id="{740033F3-9D9E-454A-B79A-AA33A020A6CF}" type="slidenum">
              <a:rPr lang="ko-KR" altLang="en-US" smtClean="0"/>
              <a:t>2</a:t>
            </a:fld>
            <a:endParaRPr lang="ko-KR" altLang="en-US"/>
          </a:p>
        </p:txBody>
      </p:sp>
    </p:spTree>
    <p:extLst>
      <p:ext uri="{BB962C8B-B14F-4D97-AF65-F5344CB8AC3E}">
        <p14:creationId xmlns:p14="http://schemas.microsoft.com/office/powerpoint/2010/main" val="1851032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smtClean="0"/>
              <a:t>많은 우울증 환자들은 자신의 정체성 및 외모를 숨기려고 하거나</a:t>
            </a:r>
            <a:r>
              <a:rPr lang="en-US" altLang="ko-KR" dirty="0" smtClean="0"/>
              <a:t>,</a:t>
            </a:r>
            <a:r>
              <a:rPr lang="ko-KR" altLang="en-US" dirty="0" smtClean="0"/>
              <a:t> 낯선 사람들과 대화하는 것에 어려움을 느끼는 경우가 많습니다</a:t>
            </a:r>
            <a:r>
              <a:rPr lang="en-US" altLang="ko-KR" dirty="0" smtClean="0"/>
              <a:t>.</a:t>
            </a:r>
          </a:p>
          <a:p>
            <a:r>
              <a:rPr lang="ko-KR" altLang="en-US" dirty="0" smtClean="0"/>
              <a:t>반면 </a:t>
            </a:r>
            <a:r>
              <a:rPr lang="en-US" altLang="ko-KR" dirty="0" err="1" smtClean="0"/>
              <a:t>facebook</a:t>
            </a:r>
            <a:r>
              <a:rPr lang="en-US" altLang="ko-KR" dirty="0" smtClean="0"/>
              <a:t>, </a:t>
            </a:r>
            <a:r>
              <a:rPr lang="en-US" altLang="ko-KR" dirty="0" err="1" smtClean="0"/>
              <a:t>reddit</a:t>
            </a:r>
            <a:r>
              <a:rPr lang="en-US" altLang="ko-KR" dirty="0" smtClean="0"/>
              <a:t>, twitter</a:t>
            </a:r>
            <a:r>
              <a:rPr lang="ko-KR" altLang="en-US" dirty="0" smtClean="0"/>
              <a:t> 등의</a:t>
            </a:r>
            <a:r>
              <a:rPr lang="en-US" altLang="ko-KR" dirty="0" smtClean="0"/>
              <a:t> </a:t>
            </a:r>
            <a:r>
              <a:rPr lang="en-US" altLang="ko-KR" dirty="0" err="1" smtClean="0"/>
              <a:t>sns</a:t>
            </a:r>
            <a:r>
              <a:rPr lang="ko-KR" altLang="en-US" dirty="0" smtClean="0"/>
              <a:t>로</a:t>
            </a:r>
            <a:r>
              <a:rPr lang="en-US" altLang="ko-KR" dirty="0" smtClean="0"/>
              <a:t> text</a:t>
            </a:r>
            <a:r>
              <a:rPr lang="ko-KR" altLang="en-US" dirty="0" smtClean="0"/>
              <a:t>를 공유하는 것을 더 선호하는 경향이 있습니다</a:t>
            </a:r>
            <a:r>
              <a:rPr lang="en-US" altLang="ko-KR" dirty="0" smtClean="0"/>
              <a:t>.</a:t>
            </a:r>
          </a:p>
          <a:p>
            <a:r>
              <a:rPr lang="ko-KR" altLang="en-US" dirty="0" smtClean="0"/>
              <a:t>우울증을 효과적으로 인지하고 우울증을 앓는 개인의 건강 및 생명을 구하기 위해서는 </a:t>
            </a:r>
            <a:r>
              <a:rPr lang="en-US" altLang="ko-KR" dirty="0" smtClean="0"/>
              <a:t>NLP</a:t>
            </a:r>
            <a:r>
              <a:rPr lang="ko-KR" altLang="en-US" dirty="0" smtClean="0"/>
              <a:t>와 같은 기술을 활용하여 소셜 미디어에서 우울증을 조기 진단하는 것은 매우 중요하다고 볼 수 있습니다</a:t>
            </a:r>
            <a:r>
              <a:rPr lang="en-US" altLang="ko-KR" dirty="0" smtClean="0"/>
              <a:t>.</a:t>
            </a:r>
          </a:p>
          <a:p>
            <a:endParaRPr lang="en-US" altLang="ko-KR" dirty="0" smtClean="0">
              <a:effectLst/>
            </a:endParaRPr>
          </a:p>
          <a:p>
            <a:r>
              <a:rPr lang="ko-KR" altLang="en-US" dirty="0" smtClean="0">
                <a:effectLst/>
              </a:rPr>
              <a:t>또한 </a:t>
            </a:r>
            <a:r>
              <a:rPr lang="en-US" altLang="ko-KR" dirty="0" smtClean="0">
                <a:effectLst/>
              </a:rPr>
              <a:t>depression risk detection</a:t>
            </a:r>
            <a:r>
              <a:rPr lang="ko-KR" altLang="en-US" dirty="0" smtClean="0">
                <a:effectLst/>
              </a:rPr>
              <a:t>하는 </a:t>
            </a:r>
            <a:r>
              <a:rPr lang="en-US" altLang="ko-KR" dirty="0" smtClean="0">
                <a:effectLst/>
              </a:rPr>
              <a:t>AI</a:t>
            </a:r>
            <a:r>
              <a:rPr lang="en-US" altLang="ko-KR" baseline="0" dirty="0" smtClean="0">
                <a:effectLst/>
              </a:rPr>
              <a:t> model</a:t>
            </a:r>
            <a:r>
              <a:rPr lang="ko-KR" altLang="en-US" baseline="0" dirty="0" smtClean="0">
                <a:effectLst/>
              </a:rPr>
              <a:t>은 </a:t>
            </a:r>
            <a:endParaRPr lang="en-US" altLang="ko-KR" baseline="0" dirty="0" smtClean="0">
              <a:effectLst/>
            </a:endParaRPr>
          </a:p>
          <a:p>
            <a:r>
              <a:rPr lang="ko-KR" altLang="en-US" baseline="0" dirty="0" smtClean="0">
                <a:effectLst/>
              </a:rPr>
              <a:t>사용자가 현재 자신이 우울한 감정을 지속적으로 가지고 있다는 것을 자각하고</a:t>
            </a:r>
            <a:r>
              <a:rPr lang="en-US" altLang="ko-KR" baseline="0" dirty="0" smtClean="0">
                <a:effectLst/>
              </a:rPr>
              <a:t>, </a:t>
            </a:r>
          </a:p>
          <a:p>
            <a:r>
              <a:rPr lang="ko-KR" altLang="en-US" baseline="0" dirty="0" smtClean="0">
                <a:effectLst/>
              </a:rPr>
              <a:t>스스로 도움이 필요한 상황임을 인지할 수 있도록 도움을 줄 수 있을 뿐 아니라</a:t>
            </a:r>
            <a:r>
              <a:rPr lang="en-US" altLang="ko-KR" baseline="0" dirty="0" smtClean="0">
                <a:effectLst/>
              </a:rPr>
              <a:t>,</a:t>
            </a:r>
          </a:p>
          <a:p>
            <a:r>
              <a:rPr lang="ko-KR" altLang="en-US" baseline="0" dirty="0" smtClean="0">
                <a:effectLst/>
              </a:rPr>
              <a:t>자살 충동 등의 합병증이 발생할 수 있는 시기가 도달하기 전</a:t>
            </a:r>
            <a:r>
              <a:rPr lang="en-US" altLang="ko-KR" baseline="0" dirty="0" smtClean="0">
                <a:effectLst/>
              </a:rPr>
              <a:t>, </a:t>
            </a:r>
            <a:r>
              <a:rPr lang="ko-KR" altLang="en-US" baseline="0" dirty="0" smtClean="0">
                <a:effectLst/>
              </a:rPr>
              <a:t>병원에서 세밀한 진단 및 적절한 개입을 만들어 낼 수 있는 기회가 될 것입니다</a:t>
            </a:r>
            <a:r>
              <a:rPr lang="en-US" altLang="ko-KR" baseline="0" dirty="0" smtClean="0">
                <a:effectLst/>
              </a:rPr>
              <a:t>.</a:t>
            </a:r>
          </a:p>
          <a:p>
            <a:endParaRPr lang="en-US" altLang="ko-KR" sz="1200" b="0" i="0" kern="1200" dirty="0" smtClean="0">
              <a:solidFill>
                <a:schemeClr val="tx1"/>
              </a:solidFill>
              <a:effectLst/>
              <a:latin typeface="+mn-lt"/>
              <a:ea typeface="+mn-ea"/>
              <a:cs typeface="+mn-cs"/>
            </a:endParaRPr>
          </a:p>
          <a:p>
            <a:endParaRPr lang="en-US" altLang="ko-KR" dirty="0" smtClean="0"/>
          </a:p>
          <a:p>
            <a:endParaRPr lang="ko-KR" altLang="en-US" dirty="0"/>
          </a:p>
        </p:txBody>
      </p:sp>
      <p:sp>
        <p:nvSpPr>
          <p:cNvPr id="4" name="슬라이드 번호 개체 틀 3"/>
          <p:cNvSpPr>
            <a:spLocks noGrp="1"/>
          </p:cNvSpPr>
          <p:nvPr>
            <p:ph type="sldNum" sz="quarter" idx="10"/>
          </p:nvPr>
        </p:nvSpPr>
        <p:spPr/>
        <p:txBody>
          <a:bodyPr/>
          <a:lstStyle/>
          <a:p>
            <a:fld id="{740033F3-9D9E-454A-B79A-AA33A020A6CF}" type="slidenum">
              <a:rPr lang="ko-KR" altLang="en-US" smtClean="0"/>
              <a:t>3</a:t>
            </a:fld>
            <a:endParaRPr lang="ko-KR" altLang="en-US"/>
          </a:p>
        </p:txBody>
      </p:sp>
    </p:spTree>
    <p:extLst>
      <p:ext uri="{BB962C8B-B14F-4D97-AF65-F5344CB8AC3E}">
        <p14:creationId xmlns:p14="http://schemas.microsoft.com/office/powerpoint/2010/main" val="1072306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저희는 자폐와 관련해서 유의미한 </a:t>
            </a:r>
            <a:r>
              <a:rPr lang="en-US" altLang="ko-KR" dirty="0"/>
              <a:t>text</a:t>
            </a:r>
            <a:r>
              <a:rPr lang="en-US" altLang="ko-KR" baseline="0" dirty="0"/>
              <a:t> data</a:t>
            </a:r>
            <a:r>
              <a:rPr lang="ko-KR" altLang="en-US" baseline="0" dirty="0"/>
              <a:t>를 많이 확보하지 못할 경우 </a:t>
            </a:r>
            <a:endParaRPr lang="en-US" altLang="ko-KR" baseline="0" dirty="0"/>
          </a:p>
          <a:p>
            <a:r>
              <a:rPr lang="ko-KR" altLang="en-US" baseline="0" dirty="0"/>
              <a:t>우울증을 진단하는 모델을 </a:t>
            </a:r>
            <a:r>
              <a:rPr lang="en-US" altLang="ko-KR" dirty="0"/>
              <a:t>2</a:t>
            </a:r>
            <a:r>
              <a:rPr lang="ko-KR" altLang="en-US" dirty="0"/>
              <a:t>안으로 생각하고 있는데요</a:t>
            </a:r>
            <a:r>
              <a:rPr lang="en-US" altLang="ko-KR" dirty="0"/>
              <a:t>,</a:t>
            </a:r>
          </a:p>
          <a:p>
            <a:r>
              <a:rPr lang="en-US" altLang="ko-KR" dirty="0"/>
              <a:t>Depression</a:t>
            </a:r>
            <a:r>
              <a:rPr lang="ko-KR" altLang="en-US" dirty="0"/>
              <a:t>을 주제로 할 경우</a:t>
            </a:r>
            <a:r>
              <a:rPr lang="en-US" altLang="ko-KR" dirty="0"/>
              <a:t>, </a:t>
            </a:r>
            <a:r>
              <a:rPr lang="ko-KR" altLang="en-US" dirty="0"/>
              <a:t>학습에 사용 가능한 </a:t>
            </a:r>
            <a:r>
              <a:rPr lang="en-US" altLang="ko-KR" dirty="0"/>
              <a:t>text data</a:t>
            </a:r>
            <a:r>
              <a:rPr lang="ko-KR" altLang="en-US" dirty="0"/>
              <a:t>를 자폐보다 더 많이 가져와서 학습시킬 수 있다는 장점이 있습니다</a:t>
            </a:r>
            <a:r>
              <a:rPr lang="en-US" altLang="ko-KR" dirty="0"/>
              <a:t>.</a:t>
            </a:r>
          </a:p>
          <a:p>
            <a:endParaRPr lang="en-US" altLang="ko-KR" dirty="0"/>
          </a:p>
          <a:p>
            <a:r>
              <a:rPr lang="ko-KR" altLang="en-US" dirty="0"/>
              <a:t>우울증</a:t>
            </a:r>
            <a:r>
              <a:rPr lang="en-US" altLang="ko-KR" dirty="0"/>
              <a:t>, depression</a:t>
            </a:r>
            <a:r>
              <a:rPr lang="ko-KR" altLang="en-US" dirty="0"/>
              <a:t>은 전세계적으로도</a:t>
            </a:r>
            <a:r>
              <a:rPr lang="en-US" altLang="ko-KR" dirty="0"/>
              <a:t>,</a:t>
            </a:r>
            <a:r>
              <a:rPr lang="en-US" altLang="ko-KR" baseline="0" dirty="0"/>
              <a:t> </a:t>
            </a:r>
            <a:r>
              <a:rPr lang="ko-KR" altLang="en-US" baseline="0" dirty="0"/>
              <a:t>특히 우리나라에서 주요 정신건강질환으로 꼽히는데</a:t>
            </a:r>
            <a:r>
              <a:rPr lang="en-US" altLang="ko-KR" baseline="0" dirty="0"/>
              <a:t>,</a:t>
            </a:r>
          </a:p>
          <a:p>
            <a:r>
              <a:rPr lang="ko-KR" altLang="en-US" baseline="0" dirty="0"/>
              <a:t>그 이유는 해가 지날수록 늘어나는 지속적인 </a:t>
            </a:r>
            <a:r>
              <a:rPr lang="ko-KR" altLang="en-US" baseline="0" dirty="0" err="1"/>
              <a:t>우울감을</a:t>
            </a:r>
            <a:r>
              <a:rPr lang="ko-KR" altLang="en-US" baseline="0" dirty="0"/>
              <a:t> 느끼거나</a:t>
            </a:r>
            <a:r>
              <a:rPr lang="en-US" altLang="ko-KR" baseline="0" dirty="0"/>
              <a:t>, </a:t>
            </a:r>
            <a:r>
              <a:rPr lang="ko-KR" altLang="en-US" baseline="0" dirty="0"/>
              <a:t>우울증을 진단받는 사람들이 크게 늘어나고 있기 때문일 것입니다</a:t>
            </a:r>
            <a:r>
              <a:rPr lang="en-US" altLang="ko-KR" baseline="0" dirty="0"/>
              <a:t>.</a:t>
            </a:r>
          </a:p>
          <a:p>
            <a:r>
              <a:rPr lang="ko-KR" altLang="en-US" baseline="0" dirty="0"/>
              <a:t>의학적 </a:t>
            </a:r>
            <a:r>
              <a:rPr lang="ko-KR" altLang="en-US" baseline="0" dirty="0" err="1"/>
              <a:t>정의로서의</a:t>
            </a:r>
            <a:r>
              <a:rPr lang="ko-KR" altLang="en-US" baseline="0" dirty="0"/>
              <a:t> 우울증은 </a:t>
            </a:r>
            <a:r>
              <a:rPr lang="ko-KR" altLang="en-US" sz="1200" b="0" i="0" kern="1200" dirty="0">
                <a:solidFill>
                  <a:schemeClr val="tx1"/>
                </a:solidFill>
                <a:effectLst/>
                <a:latin typeface="+mn-lt"/>
                <a:ea typeface="+mn-ea"/>
                <a:cs typeface="+mn-cs"/>
              </a:rPr>
              <a:t>심한 슬픔</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무기력</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희망 저하</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절망감</a:t>
            </a:r>
            <a:r>
              <a:rPr lang="en-US" altLang="ko-KR" sz="1200" b="0" i="0" kern="1200" baseline="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등의 정신적 행위 및 운동능력의 지연 등을 보이는 질병입니다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이는 일상생활에 심각한 영향을 미치며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사회적 기능과 개인적 삶의 질을 저하시킬 수 있습니다</a:t>
            </a:r>
            <a:r>
              <a:rPr lang="en-US" altLang="ko-KR" sz="1200" b="0" i="0" kern="1200" dirty="0">
                <a:solidFill>
                  <a:schemeClr val="tx1"/>
                </a:solidFill>
                <a:effectLst/>
                <a:latin typeface="+mn-lt"/>
                <a:ea typeface="+mn-ea"/>
                <a:cs typeface="+mn-cs"/>
              </a:rPr>
              <a:t>. </a:t>
            </a:r>
          </a:p>
          <a:p>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한국에서의 우울증 유병률은</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뉴스에서도 많이 보고되는 것과 같이</a:t>
            </a:r>
            <a:r>
              <a:rPr lang="en-US" altLang="ko-KR"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상당히높은</a:t>
            </a:r>
            <a:r>
              <a:rPr lang="ko-KR" altLang="en-US" sz="1200" b="0" i="0" kern="1200" dirty="0">
                <a:solidFill>
                  <a:schemeClr val="tx1"/>
                </a:solidFill>
                <a:effectLst/>
                <a:latin typeface="+mn-lt"/>
                <a:ea typeface="+mn-ea"/>
                <a:cs typeface="+mn-cs"/>
              </a:rPr>
              <a:t> 편에 속합니다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한국 정신건강영역 보고서에 따르면</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한국 성인의 우울증 유병률은 약 </a:t>
            </a:r>
            <a:r>
              <a:rPr lang="en-US" altLang="ko-KR" sz="1200" b="0" i="0" kern="1200" dirty="0">
                <a:solidFill>
                  <a:schemeClr val="tx1"/>
                </a:solidFill>
                <a:effectLst/>
                <a:latin typeface="+mn-lt"/>
                <a:ea typeface="+mn-ea"/>
                <a:cs typeface="+mn-cs"/>
              </a:rPr>
              <a:t>6.7%</a:t>
            </a:r>
            <a:r>
              <a:rPr lang="ko-KR" altLang="en-US" sz="1200" b="0" i="0" kern="1200" dirty="0">
                <a:solidFill>
                  <a:schemeClr val="tx1"/>
                </a:solidFill>
                <a:effectLst/>
                <a:latin typeface="+mn-lt"/>
                <a:ea typeface="+mn-ea"/>
                <a:cs typeface="+mn-cs"/>
              </a:rPr>
              <a:t>로 추정됩니다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우울증 유병률은 점진적으로 증가하고 있으며</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특히 학생</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청소년 및 젊은 성인들 사이에서 높은 발병률을 보이고 있습니다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우울증은 자살 위험을 증가시키는 주요 요인 중 하나로 알려져 있습니다</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한국의 자살률은 세계에서 상당히 높은 편이며</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우울증은 이에 큰 영향을</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미치는 것으로 알려져 있습니다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왼쪽 표에서의 통계를 보면 자살사고</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계획 및 시도에서 </a:t>
            </a:r>
            <a:r>
              <a:rPr lang="ko-KR" altLang="en-US" sz="1200" b="0" i="0" kern="1200" dirty="0" err="1">
                <a:solidFill>
                  <a:schemeClr val="tx1"/>
                </a:solidFill>
                <a:effectLst/>
                <a:latin typeface="+mn-lt"/>
                <a:ea typeface="+mn-ea"/>
                <a:cs typeface="+mn-cs"/>
              </a:rPr>
              <a:t>우울장애가</a:t>
            </a:r>
            <a:r>
              <a:rPr lang="ko-KR" altLang="en-US" sz="1200" b="0" i="0" kern="1200" dirty="0">
                <a:solidFill>
                  <a:schemeClr val="tx1"/>
                </a:solidFill>
                <a:effectLst/>
                <a:latin typeface="+mn-lt"/>
                <a:ea typeface="+mn-ea"/>
                <a:cs typeface="+mn-cs"/>
              </a:rPr>
              <a:t> 가장 큰 요인으로 확인됩니다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이렇듯 개인</a:t>
            </a:r>
            <a:r>
              <a:rPr lang="ko-KR" altLang="en-US" sz="1200" b="0" i="0" kern="1200" baseline="0" dirty="0">
                <a:solidFill>
                  <a:schemeClr val="tx1"/>
                </a:solidFill>
                <a:effectLst/>
                <a:latin typeface="+mn-lt"/>
                <a:ea typeface="+mn-ea"/>
                <a:cs typeface="+mn-cs"/>
              </a:rPr>
              <a:t> 뿐 아니라 사회 전반에 영향을 끼칠 수 있는 </a:t>
            </a:r>
            <a:r>
              <a:rPr lang="ko-KR" altLang="en-US" sz="1200" b="0" i="0" kern="1200" dirty="0">
                <a:solidFill>
                  <a:schemeClr val="tx1"/>
                </a:solidFill>
                <a:effectLst/>
                <a:latin typeface="+mn-lt"/>
                <a:ea typeface="+mn-ea"/>
                <a:cs typeface="+mn-cs"/>
              </a:rPr>
              <a:t>우울증은 다양한 원인에 의해 발생할 수 있는데</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우울증의 병인으로는 크게 세 가지로 나뉘어 볼 수 있습니다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먼저</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생리적인 요인입니다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신경전달물질 불균형은 우울증의 주요 원인 중 하나로 알려져 있습니다</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뇌 내의 세로토닌</a:t>
            </a:r>
            <a:r>
              <a:rPr lang="en-US" altLang="ko-KR"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도파민</a:t>
            </a:r>
            <a:r>
              <a:rPr lang="en-US" altLang="ko-KR" sz="1200" b="0" i="0" kern="1200" dirty="0">
                <a:solidFill>
                  <a:schemeClr val="tx1"/>
                </a:solidFill>
                <a:effectLst/>
                <a:latin typeface="+mn-lt"/>
                <a:ea typeface="+mn-ea"/>
                <a:cs typeface="+mn-cs"/>
              </a:rPr>
              <a:t>, </a:t>
            </a:r>
            <a:r>
              <a:rPr lang="ko-KR" altLang="en-US" sz="1200" b="0" i="0" kern="1200" dirty="0" err="1">
                <a:solidFill>
                  <a:schemeClr val="tx1"/>
                </a:solidFill>
                <a:effectLst/>
                <a:latin typeface="+mn-lt"/>
                <a:ea typeface="+mn-ea"/>
                <a:cs typeface="+mn-cs"/>
              </a:rPr>
              <a:t>노르에피네프린</a:t>
            </a:r>
            <a:r>
              <a:rPr lang="ko-KR" altLang="en-US" sz="1200" b="0" i="0" kern="1200" dirty="0">
                <a:solidFill>
                  <a:schemeClr val="tx1"/>
                </a:solidFill>
                <a:effectLst/>
                <a:latin typeface="+mn-lt"/>
                <a:ea typeface="+mn-ea"/>
                <a:cs typeface="+mn-cs"/>
              </a:rPr>
              <a:t> 등의 신경전달물질 수준의 변화는 우울증의 주요 원인이 될 수 있습니다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두 번째로</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가족력이 우울증 발병 위험을 증가시키는 요인으로 여겨집니다</a:t>
            </a:r>
            <a:r>
              <a:rPr lang="en-US" altLang="ko-KR" sz="1200" b="0" i="0" kern="1200" dirty="0">
                <a:solidFill>
                  <a:schemeClr val="tx1"/>
                </a:solidFill>
                <a:effectLst/>
                <a:latin typeface="+mn-lt"/>
                <a:ea typeface="+mn-ea"/>
                <a:cs typeface="+mn-cs"/>
              </a:rPr>
              <a:t>. </a:t>
            </a:r>
          </a:p>
          <a:p>
            <a:r>
              <a:rPr lang="ko-KR" altLang="en-US" sz="1200" b="0" i="0" kern="1200" dirty="0">
                <a:solidFill>
                  <a:schemeClr val="tx1"/>
                </a:solidFill>
                <a:effectLst/>
                <a:latin typeface="+mn-lt"/>
                <a:ea typeface="+mn-ea"/>
                <a:cs typeface="+mn-cs"/>
              </a:rPr>
              <a:t>유전적 요인은 개인이 우울증에 노출되었을 때 반응하는 방식을 형성하는 데 영향을 미칠 수 있습니다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r>
              <a:rPr lang="ko-KR" altLang="en-US" sz="1200" b="0" i="0" kern="1200" dirty="0">
                <a:solidFill>
                  <a:schemeClr val="tx1"/>
                </a:solidFill>
                <a:effectLst/>
                <a:latin typeface="+mn-lt"/>
                <a:ea typeface="+mn-ea"/>
                <a:cs typeface="+mn-cs"/>
              </a:rPr>
              <a:t>마지막으로</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환경적 요인입니다</a:t>
            </a:r>
            <a:r>
              <a:rPr lang="en-US" altLang="ko-KR" sz="1200" b="0" i="0" kern="1200" dirty="0">
                <a:solidFill>
                  <a:schemeClr val="tx1"/>
                </a:solidFill>
                <a:effectLst/>
                <a:latin typeface="+mn-lt"/>
                <a:ea typeface="+mn-ea"/>
                <a:cs typeface="+mn-cs"/>
              </a:rPr>
              <a:t>.</a:t>
            </a:r>
          </a:p>
          <a:p>
            <a:r>
              <a:rPr lang="ko-KR" altLang="en-US" sz="1200" b="0" i="0" kern="1200" dirty="0">
                <a:solidFill>
                  <a:schemeClr val="tx1"/>
                </a:solidFill>
                <a:effectLst/>
                <a:latin typeface="+mn-lt"/>
                <a:ea typeface="+mn-ea"/>
                <a:cs typeface="+mn-cs"/>
              </a:rPr>
              <a:t>스트레스</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외상</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가난</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가족 문제</a:t>
            </a:r>
            <a:r>
              <a:rPr lang="en-US" altLang="ko-KR" sz="1200" b="0" i="0" kern="1200" dirty="0">
                <a:solidFill>
                  <a:schemeClr val="tx1"/>
                </a:solidFill>
                <a:effectLst/>
                <a:latin typeface="+mn-lt"/>
                <a:ea typeface="+mn-ea"/>
                <a:cs typeface="+mn-cs"/>
              </a:rPr>
              <a:t>, </a:t>
            </a:r>
            <a:r>
              <a:rPr lang="ko-KR" altLang="en-US" sz="1200" b="0" i="0" kern="1200" dirty="0">
                <a:solidFill>
                  <a:schemeClr val="tx1"/>
                </a:solidFill>
                <a:effectLst/>
                <a:latin typeface="+mn-lt"/>
                <a:ea typeface="+mn-ea"/>
                <a:cs typeface="+mn-cs"/>
              </a:rPr>
              <a:t>사회적 고립 등의 환경적 요인은 우울증의 발병 위험을 증가시킬 수 있습니다</a:t>
            </a:r>
            <a:r>
              <a:rPr lang="en-US" altLang="ko-KR" sz="1200" b="0" i="0" kern="1200" dirty="0">
                <a:solidFill>
                  <a:schemeClr val="tx1"/>
                </a:solidFill>
                <a:effectLst/>
                <a:latin typeface="+mn-lt"/>
                <a:ea typeface="+mn-ea"/>
                <a:cs typeface="+mn-cs"/>
              </a:rPr>
              <a:t>.</a:t>
            </a:r>
          </a:p>
          <a:p>
            <a:endParaRPr lang="en-US" altLang="ko-KR" sz="1200" b="0" i="0" kern="1200" dirty="0">
              <a:solidFill>
                <a:schemeClr val="tx1"/>
              </a:solidFill>
              <a:effectLst/>
              <a:latin typeface="+mn-lt"/>
              <a:ea typeface="+mn-ea"/>
              <a:cs typeface="+mn-cs"/>
            </a:endParaRPr>
          </a:p>
          <a:p>
            <a:r>
              <a:rPr lang="ko-KR" altLang="en-US" dirty="0">
                <a:effectLst/>
              </a:rPr>
              <a:t>이렇게 사회적인 이슈 중 하나인 우울증은 정신건강 장애 중 가장 흔하고 심각한 질병 중 하나로</a:t>
            </a:r>
            <a:r>
              <a:rPr lang="en-US" altLang="ko-KR" dirty="0">
                <a:effectLst/>
              </a:rPr>
              <a:t>, </a:t>
            </a:r>
          </a:p>
          <a:p>
            <a:r>
              <a:rPr lang="ko-KR" altLang="en-US" dirty="0">
                <a:effectLst/>
              </a:rPr>
              <a:t>우울증의 정확한 진단은 적절한 치료에 매우 중요합니다</a:t>
            </a:r>
            <a:r>
              <a:rPr lang="en-US" altLang="ko-KR" dirty="0">
                <a:effectLst/>
              </a:rPr>
              <a:t>. </a:t>
            </a:r>
          </a:p>
          <a:p>
            <a:endParaRPr lang="en-US" altLang="ko-KR" dirty="0">
              <a:effectLst/>
            </a:endParaRPr>
          </a:p>
          <a:p>
            <a:r>
              <a:rPr lang="ko-KR" altLang="en-US" dirty="0">
                <a:effectLst/>
              </a:rPr>
              <a:t>또한 </a:t>
            </a:r>
            <a:r>
              <a:rPr lang="en-US" altLang="ko-KR" dirty="0">
                <a:effectLst/>
              </a:rPr>
              <a:t>AI</a:t>
            </a:r>
            <a:r>
              <a:rPr lang="en-US" altLang="ko-KR" baseline="0" dirty="0">
                <a:effectLst/>
              </a:rPr>
              <a:t> model</a:t>
            </a:r>
            <a:r>
              <a:rPr lang="ko-KR" altLang="en-US" baseline="0" dirty="0">
                <a:effectLst/>
              </a:rPr>
              <a:t>을 통해 우울증을 자가진단 해볼 수 있다면</a:t>
            </a:r>
            <a:r>
              <a:rPr lang="en-US" altLang="ko-KR" baseline="0" dirty="0">
                <a:effectLst/>
              </a:rPr>
              <a:t>,</a:t>
            </a:r>
          </a:p>
          <a:p>
            <a:r>
              <a:rPr lang="ko-KR" altLang="en-US" baseline="0" dirty="0">
                <a:effectLst/>
              </a:rPr>
              <a:t>스스로 도움이 필요한 상황임을 인지할 수 있도록 도움을 줄 수 있을 뿐 아니라</a:t>
            </a:r>
            <a:r>
              <a:rPr lang="en-US" altLang="ko-KR" baseline="0" dirty="0">
                <a:effectLst/>
              </a:rPr>
              <a:t>,</a:t>
            </a:r>
          </a:p>
          <a:p>
            <a:r>
              <a:rPr lang="ko-KR" altLang="en-US" baseline="0" dirty="0">
                <a:effectLst/>
              </a:rPr>
              <a:t>자살 충동 등의 합병증이 발생할 수 있는 시기가 도달하기 전</a:t>
            </a:r>
            <a:r>
              <a:rPr lang="en-US" altLang="ko-KR" baseline="0" dirty="0">
                <a:effectLst/>
              </a:rPr>
              <a:t>, </a:t>
            </a:r>
            <a:r>
              <a:rPr lang="ko-KR" altLang="en-US" baseline="0" dirty="0">
                <a:effectLst/>
              </a:rPr>
              <a:t>병원에서 세밀한 진단 및 적절한 개입을 만들어 낼 수 있는 기회가 될 것입니다</a:t>
            </a:r>
            <a:r>
              <a:rPr lang="en-US" altLang="ko-KR" baseline="0" dirty="0">
                <a:effectLst/>
              </a:rPr>
              <a:t>.</a:t>
            </a:r>
          </a:p>
          <a:p>
            <a:endParaRPr lang="en-US" altLang="ko-KR" sz="1200" b="0" i="0" kern="1200" dirty="0">
              <a:solidFill>
                <a:schemeClr val="tx1"/>
              </a:solidFill>
              <a:effectLst/>
              <a:latin typeface="+mn-lt"/>
              <a:ea typeface="+mn-ea"/>
              <a:cs typeface="+mn-cs"/>
            </a:endParaRPr>
          </a:p>
        </p:txBody>
      </p:sp>
      <p:sp>
        <p:nvSpPr>
          <p:cNvPr id="4" name="슬라이드 번호 개체 틀 3"/>
          <p:cNvSpPr>
            <a:spLocks noGrp="1"/>
          </p:cNvSpPr>
          <p:nvPr>
            <p:ph type="sldNum" sz="quarter" idx="10"/>
          </p:nvPr>
        </p:nvSpPr>
        <p:spPr/>
        <p:txBody>
          <a:bodyPr/>
          <a:lstStyle/>
          <a:p>
            <a:fld id="{740033F3-9D9E-454A-B79A-AA33A020A6CF}" type="slidenum">
              <a:rPr lang="ko-KR" altLang="en-US" smtClean="0"/>
              <a:t>5</a:t>
            </a:fld>
            <a:endParaRPr lang="ko-KR" altLang="en-US"/>
          </a:p>
        </p:txBody>
      </p:sp>
    </p:spTree>
    <p:extLst>
      <p:ext uri="{BB962C8B-B14F-4D97-AF65-F5344CB8AC3E}">
        <p14:creationId xmlns:p14="http://schemas.microsoft.com/office/powerpoint/2010/main" val="2560018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먼저 </a:t>
            </a:r>
            <a:r>
              <a:rPr lang="en-US" altLang="ko-KR" dirty="0"/>
              <a:t>ASD</a:t>
            </a:r>
            <a:r>
              <a:rPr lang="ko-KR" altLang="en-US" dirty="0"/>
              <a:t>에 대해서 최근 통계를 통해 간략히 소개하겠습니다</a:t>
            </a:r>
            <a:r>
              <a:rPr lang="en-US" altLang="ko-KR" dirty="0"/>
              <a:t>.</a:t>
            </a:r>
          </a:p>
          <a:p>
            <a:r>
              <a:rPr lang="en-US" altLang="ko-KR" dirty="0" err="1"/>
              <a:t>Wisevoter</a:t>
            </a:r>
            <a:r>
              <a:rPr lang="ko-KR" altLang="en-US" dirty="0"/>
              <a:t>에서 </a:t>
            </a:r>
            <a:r>
              <a:rPr lang="en-US" altLang="ko-KR" dirty="0"/>
              <a:t>2023</a:t>
            </a:r>
            <a:r>
              <a:rPr lang="ko-KR" altLang="en-US" dirty="0"/>
              <a:t>년 전세계 </a:t>
            </a:r>
            <a:r>
              <a:rPr lang="en-US" altLang="ko-KR" dirty="0"/>
              <a:t>autism rate</a:t>
            </a:r>
            <a:r>
              <a:rPr lang="ko-KR" altLang="en-US" dirty="0"/>
              <a:t>을 조사한 결과 </a:t>
            </a:r>
            <a:endParaRPr lang="en-US" altLang="ko-KR" dirty="0"/>
          </a:p>
          <a:p>
            <a:r>
              <a:rPr lang="ko-KR" altLang="en-US" dirty="0"/>
              <a:t>평균 </a:t>
            </a:r>
            <a:r>
              <a:rPr lang="en-US" altLang="ko-KR" dirty="0"/>
              <a:t>10</a:t>
            </a:r>
            <a:r>
              <a:rPr lang="ko-KR" altLang="en-US" dirty="0"/>
              <a:t>만명당 </a:t>
            </a:r>
            <a:r>
              <a:rPr lang="en-US" altLang="ko-KR" dirty="0"/>
              <a:t>26</a:t>
            </a:r>
            <a:r>
              <a:rPr lang="ko-KR" altLang="en-US" dirty="0"/>
              <a:t>명의 어린이들이 </a:t>
            </a:r>
            <a:r>
              <a:rPr lang="en-US" altLang="ko-KR" dirty="0"/>
              <a:t>ASD</a:t>
            </a:r>
            <a:r>
              <a:rPr lang="ko-KR" altLang="en-US" dirty="0"/>
              <a:t>인 것으로 보고되었습니다</a:t>
            </a:r>
            <a:r>
              <a:rPr lang="en-US" altLang="ko-KR" dirty="0"/>
              <a:t>.</a:t>
            </a:r>
          </a:p>
          <a:p>
            <a:r>
              <a:rPr lang="en-US" altLang="ko-KR" dirty="0"/>
              <a:t>(</a:t>
            </a:r>
            <a:r>
              <a:rPr lang="ko-KR" altLang="en-US" dirty="0"/>
              <a:t>통계가 부실한 국가들도 포함되어 있는 것을 고려해야 함</a:t>
            </a:r>
            <a:r>
              <a:rPr lang="en-US" altLang="ko-KR" dirty="0"/>
              <a:t>)</a:t>
            </a:r>
          </a:p>
          <a:p>
            <a:endParaRPr lang="en-US" altLang="ko-KR" dirty="0"/>
          </a:p>
          <a:p>
            <a:r>
              <a:rPr lang="ko-KR" altLang="en-US" dirty="0"/>
              <a:t>좀 더 직관적인 통계를 위해 </a:t>
            </a:r>
            <a:r>
              <a:rPr lang="en-US" altLang="ko-KR" dirty="0"/>
              <a:t>top 5</a:t>
            </a:r>
            <a:r>
              <a:rPr lang="ko-KR" altLang="en-US" dirty="0"/>
              <a:t>와 우리나라를 비교해 보면 우리나라의 경우 </a:t>
            </a:r>
            <a:r>
              <a:rPr lang="en-US" altLang="ko-KR" dirty="0"/>
              <a:t>10</a:t>
            </a:r>
            <a:r>
              <a:rPr lang="ko-KR" altLang="en-US" dirty="0"/>
              <a:t>만명당 </a:t>
            </a:r>
            <a:r>
              <a:rPr lang="en-US" altLang="ko-KR" dirty="0"/>
              <a:t>507.76</a:t>
            </a:r>
            <a:r>
              <a:rPr lang="ko-KR" altLang="en-US" dirty="0"/>
              <a:t>명이 </a:t>
            </a:r>
            <a:r>
              <a:rPr lang="en-US" altLang="ko-KR" dirty="0"/>
              <a:t>ASD</a:t>
            </a:r>
            <a:r>
              <a:rPr lang="ko-KR" altLang="en-US" dirty="0"/>
              <a:t>이고</a:t>
            </a:r>
            <a:r>
              <a:rPr lang="en-US" altLang="ko-KR" dirty="0"/>
              <a:t>, </a:t>
            </a:r>
          </a:p>
          <a:p>
            <a:r>
              <a:rPr lang="ko-KR" altLang="en-US" dirty="0"/>
              <a:t>아이들의 경우 그보다 좀 더 높은 수치인 </a:t>
            </a:r>
            <a:r>
              <a:rPr lang="en-US" altLang="ko-KR" dirty="0"/>
              <a:t>10</a:t>
            </a:r>
            <a:r>
              <a:rPr lang="ko-KR" altLang="en-US" dirty="0"/>
              <a:t>만명당 </a:t>
            </a:r>
            <a:r>
              <a:rPr lang="en-US" altLang="ko-KR" dirty="0"/>
              <a:t>622</a:t>
            </a:r>
            <a:r>
              <a:rPr lang="ko-KR" altLang="en-US" dirty="0"/>
              <a:t>명 정도로 확인되었는데</a:t>
            </a:r>
            <a:endParaRPr lang="en-US" altLang="ko-KR" dirty="0"/>
          </a:p>
          <a:p>
            <a:r>
              <a:rPr lang="en-US" altLang="ko-KR" dirty="0"/>
              <a:t>Top1</a:t>
            </a:r>
            <a:r>
              <a:rPr lang="ko-KR" altLang="en-US" dirty="0"/>
              <a:t>으로 꼽힌 영국의 경우 인구 </a:t>
            </a:r>
            <a:r>
              <a:rPr lang="en-US" altLang="ko-KR" dirty="0"/>
              <a:t>10</a:t>
            </a:r>
            <a:r>
              <a:rPr lang="ko-KR" altLang="en-US" dirty="0"/>
              <a:t>만명당 </a:t>
            </a:r>
            <a:r>
              <a:rPr lang="en-US" altLang="ko-KR" dirty="0"/>
              <a:t>700</a:t>
            </a:r>
            <a:r>
              <a:rPr lang="ko-KR" altLang="en-US" dirty="0"/>
              <a:t>명 정도</a:t>
            </a:r>
            <a:r>
              <a:rPr lang="en-US" altLang="ko-KR" dirty="0"/>
              <a:t>, </a:t>
            </a:r>
            <a:r>
              <a:rPr lang="ko-KR" altLang="en-US" dirty="0"/>
              <a:t>그리고 아이들의 경우 </a:t>
            </a:r>
            <a:r>
              <a:rPr lang="en-US" altLang="ko-KR" dirty="0"/>
              <a:t>823</a:t>
            </a:r>
            <a:r>
              <a:rPr lang="ko-KR" altLang="en-US" dirty="0"/>
              <a:t>명으로 집계되었습니다</a:t>
            </a:r>
            <a:r>
              <a:rPr lang="en-US" altLang="ko-KR" dirty="0"/>
              <a:t>.</a:t>
            </a:r>
          </a:p>
          <a:p>
            <a:endParaRPr lang="en-US" altLang="ko-KR" dirty="0"/>
          </a:p>
          <a:p>
            <a:r>
              <a:rPr lang="ko-KR" altLang="en-US" dirty="0"/>
              <a:t>또 다른 출처의 통계 자료를 보면 </a:t>
            </a:r>
            <a:r>
              <a:rPr lang="en-US" altLang="ko-KR" dirty="0"/>
              <a:t>2020</a:t>
            </a:r>
            <a:r>
              <a:rPr lang="ko-KR" altLang="en-US" dirty="0"/>
              <a:t>년 기준으로 만명의 아이들</a:t>
            </a:r>
            <a:r>
              <a:rPr lang="ko-KR" altLang="en-US" baseline="0" dirty="0"/>
              <a:t> 중 자폐 비율이 우리나라가 </a:t>
            </a:r>
            <a:r>
              <a:rPr lang="en-US" altLang="ko-KR" baseline="0" dirty="0"/>
              <a:t>263</a:t>
            </a:r>
            <a:r>
              <a:rPr lang="ko-KR" altLang="en-US" baseline="0" dirty="0"/>
              <a:t>명으로 </a:t>
            </a:r>
            <a:endParaRPr lang="en-US" altLang="ko-KR" baseline="0" dirty="0"/>
          </a:p>
          <a:p>
            <a:r>
              <a:rPr lang="ko-KR" altLang="en-US" baseline="0" dirty="0"/>
              <a:t>앞서 말씀드린 통계와 크게 차이가 나기도 하고 아시아 국가들이 상위권에 위치한 것을 확인해 볼 수도 있는데</a:t>
            </a:r>
            <a:endParaRPr lang="en-US" altLang="ko-KR" baseline="0" dirty="0"/>
          </a:p>
          <a:p>
            <a:r>
              <a:rPr lang="ko-KR" altLang="en-US" baseline="0" dirty="0"/>
              <a:t>이러한 통계들을 제외하고도 최근 자폐 인구 비율이 늘어나고 있다는 이야기는 많이 들려오고 있습니다</a:t>
            </a:r>
            <a:r>
              <a:rPr lang="en-US" altLang="ko-KR" baseline="0" dirty="0"/>
              <a:t>.</a:t>
            </a:r>
          </a:p>
          <a:p>
            <a:endParaRPr lang="en-US" altLang="ko-KR" baseline="0" dirty="0"/>
          </a:p>
          <a:p>
            <a:r>
              <a:rPr lang="ko-KR" altLang="en-US" baseline="0" dirty="0"/>
              <a:t>자폐의 원인으로는 아직까지 의학적으로 그 메커니즘이 뚜렷하게 밝혀진 바가 없지만</a:t>
            </a:r>
            <a:r>
              <a:rPr lang="en-US" altLang="ko-KR" baseline="0" dirty="0"/>
              <a:t>, </a:t>
            </a:r>
          </a:p>
          <a:p>
            <a:r>
              <a:rPr lang="ko-KR" altLang="en-US" baseline="0" dirty="0"/>
              <a:t>환경적인 요인을 보자면 부모의 </a:t>
            </a:r>
            <a:r>
              <a:rPr lang="ko-KR" altLang="en-US" baseline="0" dirty="0" err="1"/>
              <a:t>노산이</a:t>
            </a:r>
            <a:r>
              <a:rPr lang="ko-KR" altLang="en-US" baseline="0" dirty="0"/>
              <a:t> 관련된 것으로 보이며</a:t>
            </a:r>
            <a:r>
              <a:rPr lang="en-US" altLang="ko-KR" baseline="0" dirty="0"/>
              <a:t>, </a:t>
            </a:r>
            <a:r>
              <a:rPr lang="ko-KR" altLang="en-US" baseline="0" dirty="0"/>
              <a:t>유전자의 결함으로 밝혀진 것은 없지만 첫째 아이가 자폐인 경우 그 동생들도 자폐적 성향이 보이는 것은 통계적으로 밝혀졌습니다</a:t>
            </a:r>
            <a:r>
              <a:rPr lang="en-US" altLang="ko-KR" baseline="0" dirty="0"/>
              <a:t>.</a:t>
            </a:r>
          </a:p>
          <a:p>
            <a:r>
              <a:rPr lang="ko-KR" altLang="en-US" baseline="0" dirty="0"/>
              <a:t>당연히 임신 준비 기간</a:t>
            </a:r>
            <a:r>
              <a:rPr lang="en-US" altLang="ko-KR" baseline="0" dirty="0"/>
              <a:t>, </a:t>
            </a:r>
            <a:r>
              <a:rPr lang="ko-KR" altLang="en-US" baseline="0" dirty="0"/>
              <a:t>또는 임신 중 부모의 마약 복용이 아이에게 해롭겠지만</a:t>
            </a:r>
            <a:r>
              <a:rPr lang="en-US" altLang="ko-KR" baseline="0" dirty="0"/>
              <a:t>, </a:t>
            </a:r>
            <a:r>
              <a:rPr lang="ko-KR" altLang="en-US" baseline="0" dirty="0"/>
              <a:t>명확히 밝혀진 것은 부모의 코카인 복용이 자녀의 </a:t>
            </a:r>
            <a:r>
              <a:rPr lang="en-US" altLang="ko-KR" baseline="0" dirty="0"/>
              <a:t>ASD risk</a:t>
            </a:r>
            <a:r>
              <a:rPr lang="ko-KR" altLang="en-US" baseline="0" dirty="0"/>
              <a:t>와 관련이 있다는 것입니다</a:t>
            </a:r>
            <a:r>
              <a:rPr lang="en-US" altLang="ko-KR" baseline="0" dirty="0"/>
              <a:t>.</a:t>
            </a:r>
          </a:p>
          <a:p>
            <a:r>
              <a:rPr lang="ko-KR" altLang="en-US" baseline="0" dirty="0"/>
              <a:t>다만 백신이나</a:t>
            </a:r>
            <a:r>
              <a:rPr lang="en-US" altLang="ko-KR" baseline="0" dirty="0"/>
              <a:t>, </a:t>
            </a:r>
            <a:r>
              <a:rPr lang="ko-KR" altLang="en-US" baseline="0" dirty="0"/>
              <a:t>어떤 유형의 음식을 섭취해서</a:t>
            </a:r>
            <a:r>
              <a:rPr lang="en-US" altLang="ko-KR" baseline="0" dirty="0"/>
              <a:t>, </a:t>
            </a:r>
            <a:r>
              <a:rPr lang="ko-KR" altLang="en-US" baseline="0" dirty="0"/>
              <a:t>또는 부모의 잘못된 육아로 인해 발생하는 것은 아닙니다</a:t>
            </a:r>
            <a:r>
              <a:rPr lang="en-US" altLang="ko-KR" baseline="0" dirty="0"/>
              <a:t>.</a:t>
            </a:r>
          </a:p>
          <a:p>
            <a:endParaRPr lang="en-US" altLang="ko-KR" baseline="0" dirty="0"/>
          </a:p>
          <a:p>
            <a:r>
              <a:rPr lang="ko-KR" altLang="en-US" baseline="0" dirty="0"/>
              <a:t>아쉽게도 아직까지 자폐 증상을 조금이나마 억제하는 약은 있어도 완전히 그 근본적인 치료법이 밝혀진 것은 없습니다</a:t>
            </a:r>
            <a:r>
              <a:rPr lang="en-US" altLang="ko-KR" baseline="0" dirty="0"/>
              <a:t>.</a:t>
            </a:r>
          </a:p>
          <a:p>
            <a:r>
              <a:rPr lang="ko-KR" altLang="en-US" baseline="0" dirty="0"/>
              <a:t>따라서 자폐의 조기진단으로</a:t>
            </a:r>
            <a:r>
              <a:rPr lang="en-US" altLang="ko-KR" baseline="0" dirty="0"/>
              <a:t>, </a:t>
            </a:r>
            <a:r>
              <a:rPr lang="ko-KR" altLang="en-US" baseline="0" dirty="0"/>
              <a:t>하루라도 아이가 어릴 때 빠르고 적절한 치료를 받아 그 증상이 완화되는 것이 현재로써 할 수 있는 가장 좋은 대처라고 할 수 있습니다</a:t>
            </a:r>
            <a:r>
              <a:rPr lang="en-US" altLang="ko-KR" baseline="0" dirty="0"/>
              <a:t>.</a:t>
            </a:r>
          </a:p>
        </p:txBody>
      </p:sp>
      <p:sp>
        <p:nvSpPr>
          <p:cNvPr id="4" name="슬라이드 번호 개체 틀 3"/>
          <p:cNvSpPr>
            <a:spLocks noGrp="1"/>
          </p:cNvSpPr>
          <p:nvPr>
            <p:ph type="sldNum" sz="quarter" idx="10"/>
          </p:nvPr>
        </p:nvSpPr>
        <p:spPr/>
        <p:txBody>
          <a:bodyPr/>
          <a:lstStyle/>
          <a:p>
            <a:fld id="{2B1114DC-D19F-47F9-A5F2-25E1B938681D}" type="slidenum">
              <a:rPr lang="ko-KR" altLang="en-US" smtClean="0"/>
              <a:t>6</a:t>
            </a:fld>
            <a:endParaRPr lang="ko-KR" altLang="en-US"/>
          </a:p>
        </p:txBody>
      </p:sp>
    </p:spTree>
    <p:extLst>
      <p:ext uri="{BB962C8B-B14F-4D97-AF65-F5344CB8AC3E}">
        <p14:creationId xmlns:p14="http://schemas.microsoft.com/office/powerpoint/2010/main" val="4079675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ASD</a:t>
            </a:r>
            <a:r>
              <a:rPr lang="ko-KR" altLang="en-US" dirty="0"/>
              <a:t>를 가지고 있는 아동에게는 여러 증상이 폭넓고 그 정도도 다양하게 나타납니다 </a:t>
            </a:r>
            <a:r>
              <a:rPr lang="en-US" altLang="ko-KR" dirty="0"/>
              <a:t>(spectrum)</a:t>
            </a:r>
          </a:p>
          <a:p>
            <a:r>
              <a:rPr lang="ko-KR" altLang="en-US" dirty="0"/>
              <a:t>먼저 사회적 상호작용에 대한 어려움</a:t>
            </a:r>
            <a:r>
              <a:rPr lang="en-US" altLang="ko-KR" dirty="0"/>
              <a:t>, </a:t>
            </a:r>
            <a:r>
              <a:rPr lang="ko-KR" altLang="en-US" dirty="0"/>
              <a:t>즉 눈을 보고 대화하거나</a:t>
            </a:r>
            <a:r>
              <a:rPr lang="en-US" altLang="ko-KR" dirty="0"/>
              <a:t>, </a:t>
            </a:r>
            <a:r>
              <a:rPr lang="ko-KR" altLang="en-US" dirty="0"/>
              <a:t>친구를 만드는 데 어려움이 있을 수 있습니다</a:t>
            </a:r>
            <a:endParaRPr lang="en-US" altLang="ko-KR" dirty="0"/>
          </a:p>
          <a:p>
            <a:r>
              <a:rPr lang="ko-KR" altLang="en-US" dirty="0"/>
              <a:t>그리고 언어적인 능력에 문제가 있거나</a:t>
            </a:r>
            <a:r>
              <a:rPr lang="en-US" altLang="ko-KR" dirty="0"/>
              <a:t>, </a:t>
            </a:r>
            <a:r>
              <a:rPr lang="ko-KR" altLang="en-US" dirty="0"/>
              <a:t>비언어적 의사소통에 어려움을 겪을 수 있습니다</a:t>
            </a:r>
            <a:r>
              <a:rPr lang="en-US" altLang="ko-KR" dirty="0"/>
              <a:t>. </a:t>
            </a:r>
            <a:r>
              <a:rPr lang="ko-KR" altLang="en-US" dirty="0"/>
              <a:t>이 문제의 경우 언어지연이나 대화의 이해 부족 등으로 나타날 수 있고</a:t>
            </a:r>
            <a:r>
              <a:rPr lang="en-US" altLang="ko-KR" dirty="0"/>
              <a:t>,</a:t>
            </a:r>
          </a:p>
          <a:p>
            <a:r>
              <a:rPr lang="ko-KR" altLang="en-US" dirty="0"/>
              <a:t>이러한 증상으로 인해 그저 아이가 말을 늦게</a:t>
            </a:r>
            <a:r>
              <a:rPr lang="ko-KR" altLang="en-US" baseline="0" dirty="0"/>
              <a:t> 한다거나</a:t>
            </a:r>
            <a:r>
              <a:rPr lang="en-US" altLang="ko-KR" baseline="0" dirty="0"/>
              <a:t>, </a:t>
            </a:r>
            <a:r>
              <a:rPr lang="ko-KR" altLang="en-US" baseline="0" dirty="0"/>
              <a:t>언어가 조금 느리게 발달되는 경우로 </a:t>
            </a:r>
            <a:r>
              <a:rPr lang="ko-KR" altLang="en-US" baseline="0" dirty="0" err="1"/>
              <a:t>오진될</a:t>
            </a:r>
            <a:r>
              <a:rPr lang="ko-KR" altLang="en-US" baseline="0" dirty="0"/>
              <a:t> 가능성이 있습니다</a:t>
            </a:r>
            <a:r>
              <a:rPr lang="en-US" altLang="ko-KR" baseline="0" dirty="0"/>
              <a:t>.</a:t>
            </a:r>
          </a:p>
          <a:p>
            <a:r>
              <a:rPr lang="ko-KR" altLang="en-US" dirty="0"/>
              <a:t>또한 반복적 행동</a:t>
            </a:r>
            <a:r>
              <a:rPr lang="ko-KR" altLang="en-US" baseline="0" dirty="0"/>
              <a:t> 및 관심사가 특징적입니다</a:t>
            </a:r>
            <a:r>
              <a:rPr lang="en-US" altLang="ko-KR" baseline="0" dirty="0"/>
              <a:t>. </a:t>
            </a:r>
            <a:r>
              <a:rPr lang="ko-KR" altLang="en-US" baseline="0" dirty="0"/>
              <a:t>일정 패턴을 따르는 행동이나</a:t>
            </a:r>
            <a:r>
              <a:rPr lang="en-US" altLang="ko-KR" baseline="0" dirty="0"/>
              <a:t>, </a:t>
            </a:r>
            <a:r>
              <a:rPr lang="ko-KR" altLang="en-US" baseline="0" dirty="0"/>
              <a:t>특정 물건이나 주제에만 관심이 있거나</a:t>
            </a:r>
            <a:r>
              <a:rPr lang="en-US" altLang="ko-KR" baseline="0" dirty="0"/>
              <a:t>, </a:t>
            </a:r>
            <a:r>
              <a:rPr lang="ko-KR" altLang="en-US" baseline="0" dirty="0"/>
              <a:t>동일한 행동을 반복하는 것으로 나타납니다</a:t>
            </a:r>
            <a:r>
              <a:rPr lang="en-US" altLang="ko-KR" baseline="0" dirty="0"/>
              <a:t>.</a:t>
            </a:r>
          </a:p>
          <a:p>
            <a:r>
              <a:rPr lang="ko-KR" altLang="en-US" baseline="0" dirty="0"/>
              <a:t>그리고 감각 처리에 대한 과민성이 있을 수 있습니다</a:t>
            </a:r>
            <a:r>
              <a:rPr lang="en-US" altLang="ko-KR" baseline="0" dirty="0"/>
              <a:t>. </a:t>
            </a:r>
            <a:r>
              <a:rPr lang="ko-KR" altLang="en-US" baseline="0" dirty="0"/>
              <a:t>높은 피치의 소리나</a:t>
            </a:r>
            <a:r>
              <a:rPr lang="en-US" altLang="ko-KR" baseline="0" dirty="0"/>
              <a:t>, </a:t>
            </a:r>
            <a:r>
              <a:rPr lang="ko-KR" altLang="en-US" baseline="0" dirty="0"/>
              <a:t>밝은 빛</a:t>
            </a:r>
            <a:r>
              <a:rPr lang="en-US" altLang="ko-KR" baseline="0" dirty="0"/>
              <a:t>, </a:t>
            </a:r>
            <a:r>
              <a:rPr lang="ko-KR" altLang="en-US" baseline="0" dirty="0"/>
              <a:t>특정 </a:t>
            </a:r>
            <a:r>
              <a:rPr lang="ko-KR" altLang="en-US" baseline="0" dirty="0" err="1"/>
              <a:t>텍스쳐에</a:t>
            </a:r>
            <a:r>
              <a:rPr lang="ko-KR" altLang="en-US" baseline="0" dirty="0"/>
              <a:t> 대해 과민반응을 보일 수 있습니다</a:t>
            </a:r>
            <a:r>
              <a:rPr lang="en-US" altLang="ko-KR" baseline="0" dirty="0"/>
              <a:t>.</a:t>
            </a:r>
          </a:p>
          <a:p>
            <a:endParaRPr lang="en-US" altLang="ko-KR" dirty="0"/>
          </a:p>
          <a:p>
            <a:r>
              <a:rPr lang="ko-KR" altLang="en-US" dirty="0"/>
              <a:t>이러한 자폐의 경우 개체마다 증상이 매우 상이하고 그 정도도 다르기 때문에</a:t>
            </a:r>
            <a:r>
              <a:rPr lang="ko-KR" altLang="en-US" baseline="0" dirty="0"/>
              <a:t> 반드시 전문가가 진단해야 합니다</a:t>
            </a:r>
            <a:r>
              <a:rPr lang="en-US" altLang="ko-KR" baseline="0" dirty="0"/>
              <a:t>.</a:t>
            </a:r>
          </a:p>
          <a:p>
            <a:r>
              <a:rPr lang="ko-KR" altLang="en-US" baseline="0" dirty="0"/>
              <a:t>또한 일부 어린이의 경우 자폐증상이 명확하게 나타나지 않거나</a:t>
            </a:r>
            <a:r>
              <a:rPr lang="en-US" altLang="ko-KR" baseline="0" dirty="0"/>
              <a:t>, </a:t>
            </a:r>
            <a:r>
              <a:rPr lang="ko-KR" altLang="en-US" baseline="0" dirty="0"/>
              <a:t>언어 및 </a:t>
            </a:r>
            <a:r>
              <a:rPr lang="ko-KR" altLang="en-US" baseline="0" dirty="0" err="1"/>
              <a:t>사회기술이</a:t>
            </a:r>
            <a:r>
              <a:rPr lang="ko-KR" altLang="en-US" baseline="0" dirty="0"/>
              <a:t> 다소 지연되는 것으로 보여도 다른 발달 영역에서는 문제가 없을 수도 있어 초기 진단의 어려움을 야기할 수 있습니다</a:t>
            </a:r>
            <a:r>
              <a:rPr lang="en-US" altLang="ko-KR" baseline="0" dirty="0"/>
              <a:t>.</a:t>
            </a:r>
          </a:p>
          <a:p>
            <a:r>
              <a:rPr lang="ko-KR" altLang="en-US" baseline="0" dirty="0"/>
              <a:t>또는 어떤 어린이들의 경우 자폐로 인한 어려움에 대해 스스로 대처하기 위해 자신만의 특이한 방식을 개발하기도 하는데</a:t>
            </a:r>
            <a:r>
              <a:rPr lang="en-US" altLang="ko-KR" baseline="0" dirty="0"/>
              <a:t>, </a:t>
            </a:r>
          </a:p>
          <a:p>
            <a:r>
              <a:rPr lang="ko-KR" altLang="en-US" baseline="0" dirty="0"/>
              <a:t>이 경우 다른 사람들 앞에서 문제를 숨기거나 특정 상황이나 환경에 적응하여 증상이 보이지 않는 등 이로 인해 진단이 더욱 늦어질 수 있습니다</a:t>
            </a:r>
            <a:r>
              <a:rPr lang="en-US" altLang="ko-KR" baseline="0" dirty="0"/>
              <a:t>.</a:t>
            </a:r>
          </a:p>
          <a:p>
            <a:endParaRPr lang="en-US" altLang="ko-KR" baseline="0" dirty="0"/>
          </a:p>
          <a:p>
            <a:r>
              <a:rPr lang="ko-KR" altLang="en-US" baseline="0" dirty="0"/>
              <a:t>위와 같은 문제들로 인해 자폐의 진단이 늦어질 경우</a:t>
            </a:r>
            <a:endParaRPr lang="en-US" altLang="ko-KR" baseline="0" dirty="0"/>
          </a:p>
          <a:p>
            <a:r>
              <a:rPr lang="ko-KR" altLang="en-US" baseline="0" dirty="0"/>
              <a:t>적절한 치료 및 지원의 놓침으로 이어져 조기 개입이 중요한 자폐의 경우 성장기 아이들의 발달 및 학습에 대한 중요한 기회를 상실할 수도 있습니다</a:t>
            </a:r>
            <a:r>
              <a:rPr lang="en-US" altLang="ko-KR" baseline="0" dirty="0"/>
              <a:t>.</a:t>
            </a:r>
          </a:p>
          <a:p>
            <a:r>
              <a:rPr lang="ko-KR" altLang="en-US" baseline="0" dirty="0"/>
              <a:t>또한 어린이들의 사회적 관계</a:t>
            </a:r>
            <a:r>
              <a:rPr lang="en-US" altLang="ko-KR" baseline="0" dirty="0"/>
              <a:t>, </a:t>
            </a:r>
            <a:r>
              <a:rPr lang="ko-KR" altLang="en-US" baseline="0" dirty="0"/>
              <a:t>학교에서의 성과</a:t>
            </a:r>
            <a:r>
              <a:rPr lang="en-US" altLang="ko-KR" baseline="0" dirty="0"/>
              <a:t>, </a:t>
            </a:r>
            <a:r>
              <a:rPr lang="ko-KR" altLang="en-US" baseline="0" dirty="0"/>
              <a:t>가정환경의 적응 등 다양한 영역에서 어려움이 발생할 수 있으며</a:t>
            </a:r>
            <a:endParaRPr lang="en-US" altLang="ko-KR" baseline="0" dirty="0"/>
          </a:p>
          <a:p>
            <a:r>
              <a:rPr lang="ko-KR" altLang="en-US" baseline="0" dirty="0"/>
              <a:t>늦은 </a:t>
            </a:r>
            <a:r>
              <a:rPr lang="ko-KR" altLang="en-US" baseline="0" dirty="0" err="1"/>
              <a:t>자폐진단을</a:t>
            </a:r>
            <a:r>
              <a:rPr lang="ko-KR" altLang="en-US" baseline="0" dirty="0"/>
              <a:t> 받은 아이들은 또래에 비해 자신에 대한 이해가 부족하거나</a:t>
            </a:r>
            <a:r>
              <a:rPr lang="en-US" altLang="ko-KR" baseline="0" dirty="0"/>
              <a:t>, </a:t>
            </a:r>
            <a:r>
              <a:rPr lang="ko-KR" altLang="en-US" baseline="0" dirty="0"/>
              <a:t>자아에 대해 부정적인 경험을 할 가능성이 있고</a:t>
            </a:r>
            <a:r>
              <a:rPr lang="en-US" altLang="ko-KR" baseline="0" dirty="0"/>
              <a:t>, </a:t>
            </a:r>
            <a:r>
              <a:rPr lang="ko-KR" altLang="en-US" baseline="0" dirty="0"/>
              <a:t>이는 정서적 문제를 야기할 수도 있습니다</a:t>
            </a:r>
            <a:r>
              <a:rPr lang="en-US" altLang="ko-KR" baseline="0" dirty="0"/>
              <a:t>.</a:t>
            </a:r>
          </a:p>
          <a:p>
            <a:endParaRPr lang="en-US" altLang="ko-KR" baseline="0" dirty="0"/>
          </a:p>
          <a:p>
            <a:r>
              <a:rPr lang="en-US" altLang="ko-KR" baseline="0" dirty="0"/>
              <a:t>&gt; </a:t>
            </a:r>
            <a:r>
              <a:rPr lang="ko-KR" altLang="en-US" baseline="0" dirty="0"/>
              <a:t>이로 인해 자폐 스펙트럼 장애의 </a:t>
            </a:r>
            <a:r>
              <a:rPr lang="ko-KR" altLang="en-US" baseline="0" dirty="0" err="1"/>
              <a:t>조기진단은</a:t>
            </a:r>
            <a:r>
              <a:rPr lang="ko-KR" altLang="en-US" baseline="0" dirty="0"/>
              <a:t> 아주 중요하지만</a:t>
            </a:r>
            <a:r>
              <a:rPr lang="en-US" altLang="ko-KR" baseline="0" dirty="0"/>
              <a:t>, </a:t>
            </a:r>
            <a:r>
              <a:rPr lang="ko-KR" altLang="en-US" baseline="0" dirty="0"/>
              <a:t>한편 일반 부모의 입장에서 아이를 봤을 때 자폐가 아닌 언어 및 발달지연으로 오해될 가능성도 충분히 있습니다</a:t>
            </a:r>
            <a:r>
              <a:rPr lang="en-US" altLang="ko-KR" baseline="0" dirty="0"/>
              <a:t>.</a:t>
            </a:r>
          </a:p>
        </p:txBody>
      </p:sp>
      <p:sp>
        <p:nvSpPr>
          <p:cNvPr id="4" name="슬라이드 번호 개체 틀 3"/>
          <p:cNvSpPr>
            <a:spLocks noGrp="1"/>
          </p:cNvSpPr>
          <p:nvPr>
            <p:ph type="sldNum" sz="quarter" idx="10"/>
          </p:nvPr>
        </p:nvSpPr>
        <p:spPr/>
        <p:txBody>
          <a:bodyPr/>
          <a:lstStyle/>
          <a:p>
            <a:fld id="{740033F3-9D9E-454A-B79A-AA33A020A6CF}" type="slidenum">
              <a:rPr lang="ko-KR" altLang="en-US" smtClean="0"/>
              <a:t>7</a:t>
            </a:fld>
            <a:endParaRPr lang="ko-KR" altLang="en-US"/>
          </a:p>
        </p:txBody>
      </p:sp>
    </p:spTree>
    <p:extLst>
      <p:ext uri="{BB962C8B-B14F-4D97-AF65-F5344CB8AC3E}">
        <p14:creationId xmlns:p14="http://schemas.microsoft.com/office/powerpoint/2010/main" val="4265051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2078375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376724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162360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87022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283927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2845349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91573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206482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3556640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133535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AA0232AE-60DF-442C-9CA9-C0C15567193B}" type="datetimeFigureOut">
              <a:rPr lang="ko-KR" altLang="en-US" smtClean="0"/>
              <a:t>2024-04-18-Thu</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104571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0232AE-60DF-442C-9CA9-C0C15567193B}" type="datetimeFigureOut">
              <a:rPr lang="ko-KR" altLang="en-US" smtClean="0"/>
              <a:t>2024-04-18-Thu</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3130F5-A0D9-459E-8B0E-D04EF8C70593}" type="slidenum">
              <a:rPr lang="ko-KR" altLang="en-US" smtClean="0"/>
              <a:t>‹#›</a:t>
            </a:fld>
            <a:endParaRPr lang="ko-KR" altLang="en-US"/>
          </a:p>
        </p:txBody>
      </p:sp>
    </p:spTree>
    <p:extLst>
      <p:ext uri="{BB962C8B-B14F-4D97-AF65-F5344CB8AC3E}">
        <p14:creationId xmlns:p14="http://schemas.microsoft.com/office/powerpoint/2010/main" val="2278436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image" Target="../media/image1.png"/><Relationship Id="rId7" Type="http://schemas.openxmlformats.org/officeDocument/2006/relationships/hyperlink" Target="https://www.ncmh.go.kr/mentalhealth/board/boardView.do?no=9525&amp;fno=106&amp;gubun_no=6&amp;menu_cd=04_02_00_02&amp;bn=newsView&amp;search_item=&amp;search_content=&amp;pageIndex=1"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i.org/10.1038/s41598-020-74119-4" TargetMode="External"/><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jpg"/><Relationship Id="rId4" Type="http://schemas.openxmlformats.org/officeDocument/2006/relationships/image" Target="../media/image2.png"/><Relationship Id="rId9" Type="http://schemas.openxmlformats.org/officeDocument/2006/relationships/image" Target="../media/image5.jpg"/></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3.xml"/><Relationship Id="rId7" Type="http://schemas.openxmlformats.org/officeDocument/2006/relationships/image" Target="../media/image2.png"/><Relationship Id="rId12"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png"/><Relationship Id="rId11" Type="http://schemas.openxmlformats.org/officeDocument/2006/relationships/image" Target="../media/image16.png"/><Relationship Id="rId5" Type="http://schemas.openxmlformats.org/officeDocument/2006/relationships/hyperlink" Target="https://www.ncmh.go.kr/mentalhealth/board/boardView.do?no=9525&amp;fno=106&amp;gubun_no=6&amp;menu_cd=04_02_00_02&amp;bn=newsView&amp;search_item=&amp;search_content=&amp;pageIndex=1" TargetMode="External"/><Relationship Id="rId10" Type="http://schemas.openxmlformats.org/officeDocument/2006/relationships/image" Target="../media/image15.emf"/><Relationship Id="rId4" Type="http://schemas.openxmlformats.org/officeDocument/2006/relationships/hyperlink" Target="https://doi.org/10.1038/s41598-020-74119-4" TargetMode="External"/><Relationship Id="rId9"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hyperlink" Target="https://wisevoter.com/country-rankings/autism-rates-by-country/" TargetMode="External"/><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23.jpeg"/><Relationship Id="rId5" Type="http://schemas.openxmlformats.org/officeDocument/2006/relationships/hyperlink" Target="https://www.thetreetop.com/aba-therapy/what-causes-autism" TargetMode="External"/><Relationship Id="rId10" Type="http://schemas.openxmlformats.org/officeDocument/2006/relationships/image" Target="../media/image22.png"/><Relationship Id="rId4" Type="http://schemas.openxmlformats.org/officeDocument/2006/relationships/hyperlink" Target="https://www.cordlife.com/sg/facts-about-autism" TargetMode="External"/><Relationship Id="rId9" Type="http://schemas.openxmlformats.org/officeDocument/2006/relationships/image" Target="../media/image21.png"/><Relationship Id="rId14" Type="http://schemas.openxmlformats.org/officeDocument/2006/relationships/image" Target="../media/image26.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www.cdc.gov/ncbddd/autism/hcp-dsm.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부제목 2"/>
          <p:cNvSpPr txBox="1">
            <a:spLocks/>
          </p:cNvSpPr>
          <p:nvPr/>
        </p:nvSpPr>
        <p:spPr>
          <a:xfrm>
            <a:off x="3338126" y="4051883"/>
            <a:ext cx="5515747" cy="1948079"/>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ko-KR" sz="1800" dirty="0">
                <a:latin typeface="맑은 고딕" panose="020B0503020000020004" pitchFamily="50" charset="-127"/>
                <a:ea typeface="맑은 고딕" panose="020B0503020000020004" pitchFamily="50" charset="-127"/>
                <a:cs typeface="Calibri" panose="020F0502020204030204" pitchFamily="34" charset="0"/>
              </a:rPr>
              <a:t>2</a:t>
            </a:r>
            <a:r>
              <a:rPr lang="ko-KR" altLang="en-US" sz="1800" dirty="0">
                <a:latin typeface="맑은 고딕" panose="020B0503020000020004" pitchFamily="50" charset="-127"/>
                <a:ea typeface="맑은 고딕" panose="020B0503020000020004" pitchFamily="50" charset="-127"/>
                <a:cs typeface="Calibri" panose="020F0502020204030204" pitchFamily="34" charset="0"/>
              </a:rPr>
              <a:t>조</a:t>
            </a:r>
            <a:endParaRPr lang="en-US" altLang="ko-KR" sz="1800" dirty="0">
              <a:latin typeface="맑은 고딕" panose="020B0503020000020004" pitchFamily="50" charset="-127"/>
              <a:ea typeface="맑은 고딕" panose="020B0503020000020004" pitchFamily="50" charset="-127"/>
              <a:cs typeface="Calibri" panose="020F0502020204030204" pitchFamily="34" charset="0"/>
            </a:endParaRPr>
          </a:p>
          <a:p>
            <a:endParaRPr lang="en-US" altLang="ko-KR" sz="1400" dirty="0">
              <a:latin typeface="맑은 고딕" panose="020B0503020000020004" pitchFamily="50" charset="-127"/>
              <a:ea typeface="맑은 고딕" panose="020B0503020000020004" pitchFamily="50" charset="-127"/>
              <a:cs typeface="Calibri" panose="020F0502020204030204" pitchFamily="34" charset="0"/>
            </a:endParaRPr>
          </a:p>
          <a:p>
            <a:r>
              <a:rPr lang="ko-KR" altLang="en-US" sz="1400" dirty="0" err="1">
                <a:latin typeface="맑은 고딕" panose="020B0503020000020004" pitchFamily="50" charset="-127"/>
                <a:ea typeface="맑은 고딕" panose="020B0503020000020004" pitchFamily="50" charset="-127"/>
                <a:cs typeface="Calibri" panose="020F0502020204030204" pitchFamily="34" charset="0"/>
              </a:rPr>
              <a:t>강상윤</a:t>
            </a:r>
            <a:endParaRPr lang="en-US" altLang="ko-KR" sz="1400" dirty="0">
              <a:latin typeface="맑은 고딕" panose="020B0503020000020004" pitchFamily="50" charset="-127"/>
              <a:ea typeface="맑은 고딕" panose="020B0503020000020004" pitchFamily="50" charset="-127"/>
              <a:cs typeface="Calibri" panose="020F0502020204030204" pitchFamily="34" charset="0"/>
            </a:endParaRPr>
          </a:p>
          <a:p>
            <a:r>
              <a:rPr lang="ko-KR" altLang="en-US" sz="1400" dirty="0">
                <a:latin typeface="맑은 고딕" panose="020B0503020000020004" pitchFamily="50" charset="-127"/>
                <a:ea typeface="맑은 고딕" panose="020B0503020000020004" pitchFamily="50" charset="-127"/>
                <a:cs typeface="Calibri" panose="020F0502020204030204" pitchFamily="34" charset="0"/>
              </a:rPr>
              <a:t>박우진</a:t>
            </a:r>
            <a:endParaRPr lang="en-US" altLang="ko-KR" sz="1400" dirty="0">
              <a:latin typeface="맑은 고딕" panose="020B0503020000020004" pitchFamily="50" charset="-127"/>
              <a:ea typeface="맑은 고딕" panose="020B0503020000020004" pitchFamily="50" charset="-127"/>
              <a:cs typeface="Calibri" panose="020F0502020204030204" pitchFamily="34" charset="0"/>
            </a:endParaRPr>
          </a:p>
          <a:p>
            <a:r>
              <a:rPr lang="ko-KR" altLang="en-US" sz="1400" dirty="0" err="1">
                <a:latin typeface="맑은 고딕" panose="020B0503020000020004" pitchFamily="50" charset="-127"/>
                <a:ea typeface="맑은 고딕" panose="020B0503020000020004" pitchFamily="50" charset="-127"/>
                <a:cs typeface="Calibri" panose="020F0502020204030204" pitchFamily="34" charset="0"/>
              </a:rPr>
              <a:t>윤주안</a:t>
            </a:r>
            <a:endParaRPr lang="en-US" altLang="ko-KR" sz="1400" dirty="0">
              <a:latin typeface="맑은 고딕" panose="020B0503020000020004" pitchFamily="50" charset="-127"/>
              <a:ea typeface="맑은 고딕" panose="020B0503020000020004" pitchFamily="50" charset="-127"/>
              <a:cs typeface="Calibri" panose="020F0502020204030204" pitchFamily="34" charset="0"/>
            </a:endParaRPr>
          </a:p>
          <a:p>
            <a:r>
              <a:rPr lang="ko-KR" altLang="en-US" sz="1400" dirty="0">
                <a:latin typeface="맑은 고딕" panose="020B0503020000020004" pitchFamily="50" charset="-127"/>
                <a:ea typeface="맑은 고딕" panose="020B0503020000020004" pitchFamily="50" charset="-127"/>
                <a:cs typeface="Calibri" panose="020F0502020204030204" pitchFamily="34" charset="0"/>
              </a:rPr>
              <a:t>이하은</a:t>
            </a:r>
            <a:endParaRPr lang="en-US" altLang="ko-KR" sz="1400" dirty="0">
              <a:latin typeface="맑은 고딕" panose="020B0503020000020004" pitchFamily="50" charset="-127"/>
              <a:ea typeface="맑은 고딕" panose="020B0503020000020004" pitchFamily="50" charset="-127"/>
              <a:cs typeface="Calibri" panose="020F0502020204030204" pitchFamily="34" charset="0"/>
            </a:endParaRPr>
          </a:p>
        </p:txBody>
      </p:sp>
      <p:sp>
        <p:nvSpPr>
          <p:cNvPr id="5" name="부제목 2"/>
          <p:cNvSpPr txBox="1">
            <a:spLocks/>
          </p:cNvSpPr>
          <p:nvPr/>
        </p:nvSpPr>
        <p:spPr>
          <a:xfrm>
            <a:off x="9613557" y="159854"/>
            <a:ext cx="2246429" cy="343730"/>
          </a:xfrm>
          <a:prstGeom prst="rect">
            <a:avLst/>
          </a:prstGeom>
        </p:spPr>
        <p:txBody>
          <a:bodyPr vert="horz" lIns="91440" tIns="45720" rIns="91440" bIns="45720" rtlCol="0">
            <a:normAutofit/>
          </a:bodyPr>
          <a:lstStyle>
            <a:lvl1pPr marL="0" indent="0" algn="ctr" defTabSz="914400" rtl="0" eaLnBrk="1" latinLnBrk="1"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1"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1"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1"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altLang="ko-KR" sz="1600" dirty="0" smtClean="0">
                <a:latin typeface="Calibri" panose="020F0502020204030204" pitchFamily="34" charset="0"/>
                <a:ea typeface="Calibri" panose="020F0502020204030204" pitchFamily="34" charset="0"/>
                <a:cs typeface="Calibri" panose="020F0502020204030204" pitchFamily="34" charset="0"/>
              </a:rPr>
              <a:t>2024. 04. </a:t>
            </a:r>
            <a:r>
              <a:rPr lang="en-US" altLang="ko-KR" sz="1600" dirty="0" smtClean="0">
                <a:latin typeface="Calibri" panose="020F0502020204030204" pitchFamily="34" charset="0"/>
                <a:ea typeface="Calibri" panose="020F0502020204030204" pitchFamily="34" charset="0"/>
                <a:cs typeface="Calibri" panose="020F0502020204030204" pitchFamily="34" charset="0"/>
              </a:rPr>
              <a:t>25. </a:t>
            </a:r>
            <a:r>
              <a:rPr lang="en-US" altLang="ko-KR" sz="1600" dirty="0" err="1" smtClean="0">
                <a:latin typeface="Calibri" panose="020F0502020204030204" pitchFamily="34" charset="0"/>
                <a:ea typeface="Calibri" panose="020F0502020204030204" pitchFamily="34" charset="0"/>
                <a:cs typeface="Calibri" panose="020F0502020204030204" pitchFamily="34" charset="0"/>
              </a:rPr>
              <a:t>Thr</a:t>
            </a:r>
            <a:endParaRPr lang="en-US" altLang="ko-KR" sz="1600" dirty="0">
              <a:latin typeface="Calibri" panose="020F0502020204030204" pitchFamily="34" charset="0"/>
              <a:ea typeface="Calibri" panose="020F0502020204030204" pitchFamily="34" charset="0"/>
              <a:cs typeface="Calibri" panose="020F0502020204030204" pitchFamily="34" charset="0"/>
            </a:endParaRPr>
          </a:p>
        </p:txBody>
      </p:sp>
      <p:sp>
        <p:nvSpPr>
          <p:cNvPr id="6" name="직사각형 5"/>
          <p:cNvSpPr/>
          <p:nvPr/>
        </p:nvSpPr>
        <p:spPr>
          <a:xfrm>
            <a:off x="1094063" y="973572"/>
            <a:ext cx="10003874" cy="1831271"/>
          </a:xfrm>
          <a:prstGeom prst="rect">
            <a:avLst/>
          </a:prstGeom>
        </p:spPr>
        <p:txBody>
          <a:bodyPr wrap="square">
            <a:spAutoFit/>
          </a:bodyPr>
          <a:lstStyle/>
          <a:p>
            <a:pPr algn="ctr"/>
            <a:r>
              <a:rPr lang="en-US" altLang="ko-KR" sz="3600" b="1" u="sng" dirty="0">
                <a:latin typeface="맑은 고딕" panose="020B0503020000020004" pitchFamily="50" charset="-127"/>
                <a:ea typeface="맑은 고딕" panose="020B0503020000020004" pitchFamily="50" charset="-127"/>
                <a:cs typeface="Calibri" panose="020F0502020204030204" pitchFamily="34" charset="0"/>
              </a:rPr>
              <a:t>Project </a:t>
            </a:r>
            <a:r>
              <a:rPr lang="en-US" altLang="ko-KR" sz="3600" b="1" u="sng" dirty="0" smtClean="0">
                <a:latin typeface="맑은 고딕" panose="020B0503020000020004" pitchFamily="50" charset="-127"/>
                <a:ea typeface="맑은 고딕" panose="020B0503020000020004" pitchFamily="50" charset="-127"/>
                <a:cs typeface="Calibri" panose="020F0502020204030204" pitchFamily="34" charset="0"/>
              </a:rPr>
              <a:t>Mid-Term Presentation</a:t>
            </a:r>
            <a:endParaRPr lang="en-US" altLang="ko-KR" sz="3600" b="1" u="sng" dirty="0">
              <a:latin typeface="맑은 고딕" panose="020B0503020000020004" pitchFamily="50" charset="-127"/>
              <a:ea typeface="맑은 고딕" panose="020B0503020000020004" pitchFamily="50" charset="-127"/>
              <a:cs typeface="Calibri" panose="020F0502020204030204" pitchFamily="34" charset="0"/>
            </a:endParaRPr>
          </a:p>
          <a:p>
            <a:pPr algn="ctr"/>
            <a:endParaRPr lang="en-US" altLang="ko-KR" sz="1500" b="1" dirty="0">
              <a:latin typeface="맑은 고딕" panose="020B0503020000020004" pitchFamily="50" charset="-127"/>
              <a:ea typeface="맑은 고딕" panose="020B0503020000020004" pitchFamily="50" charset="-127"/>
              <a:cs typeface="Calibri" panose="020F0502020204030204" pitchFamily="34" charset="0"/>
            </a:endParaRPr>
          </a:p>
          <a:p>
            <a:pPr algn="ctr"/>
            <a:endParaRPr lang="en-US" altLang="ko-KR" sz="1500" b="1" dirty="0">
              <a:latin typeface="맑은 고딕" panose="020B0503020000020004" pitchFamily="50" charset="-127"/>
              <a:ea typeface="맑은 고딕" panose="020B0503020000020004" pitchFamily="50" charset="-127"/>
              <a:cs typeface="Calibri" panose="020F0502020204030204" pitchFamily="34" charset="0"/>
            </a:endParaRPr>
          </a:p>
          <a:p>
            <a:pPr algn="ctr"/>
            <a:endParaRPr lang="en-US" altLang="ko-KR" sz="1500" b="1" dirty="0">
              <a:latin typeface="맑은 고딕" panose="020B0503020000020004" pitchFamily="50" charset="-127"/>
              <a:ea typeface="맑은 고딕" panose="020B0503020000020004" pitchFamily="50" charset="-127"/>
              <a:cs typeface="Calibri" panose="020F0502020204030204" pitchFamily="34" charset="0"/>
            </a:endParaRPr>
          </a:p>
          <a:p>
            <a:pPr algn="ctr"/>
            <a:r>
              <a:rPr lang="en-US" altLang="ko-KR" sz="3200" b="1" dirty="0">
                <a:latin typeface="맑은 고딕" panose="020B0503020000020004" pitchFamily="50" charset="-127"/>
                <a:ea typeface="맑은 고딕" panose="020B0503020000020004" pitchFamily="50" charset="-127"/>
                <a:cs typeface="Calibri" panose="020F0502020204030204" pitchFamily="34" charset="0"/>
              </a:rPr>
              <a:t>NLP modeling of Early </a:t>
            </a:r>
            <a:r>
              <a:rPr lang="en-US" altLang="ko-KR" sz="3200" b="1" dirty="0" smtClean="0">
                <a:latin typeface="맑은 고딕" panose="020B0503020000020004" pitchFamily="50" charset="-127"/>
                <a:ea typeface="맑은 고딕" panose="020B0503020000020004" pitchFamily="50" charset="-127"/>
                <a:cs typeface="Calibri" panose="020F0502020204030204" pitchFamily="34" charset="0"/>
              </a:rPr>
              <a:t>Depression Risk Detection</a:t>
            </a:r>
            <a:endParaRPr lang="en-US" altLang="ko-KR" sz="3200" b="1" dirty="0">
              <a:latin typeface="맑은 고딕" panose="020B0503020000020004" pitchFamily="50" charset="-127"/>
              <a:ea typeface="맑은 고딕" panose="020B0503020000020004" pitchFamily="50" charset="-127"/>
              <a:cs typeface="Calibri" panose="020F0502020204030204" pitchFamily="34" charset="0"/>
            </a:endParaRPr>
          </a:p>
        </p:txBody>
      </p:sp>
    </p:spTree>
    <p:extLst>
      <p:ext uri="{BB962C8B-B14F-4D97-AF65-F5344CB8AC3E}">
        <p14:creationId xmlns:p14="http://schemas.microsoft.com/office/powerpoint/2010/main" val="372593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4">
            <a:extLst>
              <a:ext uri="{FF2B5EF4-FFF2-40B4-BE49-F238E27FC236}">
                <a16:creationId xmlns:a16="http://schemas.microsoft.com/office/drawing/2014/main" id="{DB4AC107-327C-F8B6-119B-04DCDAE73EFA}"/>
              </a:ext>
            </a:extLst>
          </p:cNvPr>
          <p:cNvPicPr>
            <a:picLocks noChangeAspect="1"/>
          </p:cNvPicPr>
          <p:nvPr/>
        </p:nvPicPr>
        <p:blipFill>
          <a:blip r:embed="rId3"/>
          <a:stretch>
            <a:fillRect/>
          </a:stretch>
        </p:blipFill>
        <p:spPr>
          <a:xfrm>
            <a:off x="264259" y="532436"/>
            <a:ext cx="6008025" cy="3029451"/>
          </a:xfrm>
          <a:prstGeom prst="rect">
            <a:avLst/>
          </a:prstGeom>
        </p:spPr>
      </p:pic>
      <p:pic>
        <p:nvPicPr>
          <p:cNvPr id="3" name="그림 6">
            <a:extLst>
              <a:ext uri="{FF2B5EF4-FFF2-40B4-BE49-F238E27FC236}">
                <a16:creationId xmlns:a16="http://schemas.microsoft.com/office/drawing/2014/main" id="{8EC4AEEF-56BC-FF71-8DCC-3041A7B56911}"/>
              </a:ext>
            </a:extLst>
          </p:cNvPr>
          <p:cNvPicPr>
            <a:picLocks noChangeAspect="1"/>
          </p:cNvPicPr>
          <p:nvPr/>
        </p:nvPicPr>
        <p:blipFill>
          <a:blip r:embed="rId4"/>
          <a:stretch>
            <a:fillRect/>
          </a:stretch>
        </p:blipFill>
        <p:spPr>
          <a:xfrm>
            <a:off x="6656838" y="673265"/>
            <a:ext cx="1592431" cy="787922"/>
          </a:xfrm>
          <a:prstGeom prst="rect">
            <a:avLst/>
          </a:prstGeom>
        </p:spPr>
      </p:pic>
      <p:pic>
        <p:nvPicPr>
          <p:cNvPr id="4" name="그림 9">
            <a:extLst>
              <a:ext uri="{FF2B5EF4-FFF2-40B4-BE49-F238E27FC236}">
                <a16:creationId xmlns:a16="http://schemas.microsoft.com/office/drawing/2014/main" id="{AF5FC89E-8179-1575-2F5F-D0C356D6D874}"/>
              </a:ext>
            </a:extLst>
          </p:cNvPr>
          <p:cNvPicPr>
            <a:picLocks noChangeAspect="1"/>
          </p:cNvPicPr>
          <p:nvPr/>
        </p:nvPicPr>
        <p:blipFill>
          <a:blip r:embed="rId5"/>
          <a:stretch>
            <a:fillRect/>
          </a:stretch>
        </p:blipFill>
        <p:spPr>
          <a:xfrm>
            <a:off x="6656838" y="1717546"/>
            <a:ext cx="5358877" cy="4592494"/>
          </a:xfrm>
          <a:prstGeom prst="rect">
            <a:avLst/>
          </a:prstGeom>
        </p:spPr>
      </p:pic>
      <p:sp>
        <p:nvSpPr>
          <p:cNvPr id="5" name="TextBox 4">
            <a:extLst>
              <a:ext uri="{FF2B5EF4-FFF2-40B4-BE49-F238E27FC236}">
                <a16:creationId xmlns:a16="http://schemas.microsoft.com/office/drawing/2014/main" id="{2FD3E896-48D1-62BE-9FC0-B14A2262EC87}"/>
              </a:ext>
            </a:extLst>
          </p:cNvPr>
          <p:cNvSpPr txBox="1"/>
          <p:nvPr/>
        </p:nvSpPr>
        <p:spPr>
          <a:xfrm>
            <a:off x="264259" y="94271"/>
            <a:ext cx="1376018" cy="400110"/>
          </a:xfrm>
          <a:prstGeom prst="rect">
            <a:avLst/>
          </a:prstGeom>
          <a:noFill/>
        </p:spPr>
        <p:txBody>
          <a:bodyPr wrap="none" rtlCol="0">
            <a:spAutoFit/>
          </a:bodyPr>
          <a:lstStyle/>
          <a:p>
            <a:r>
              <a:rPr lang="en-US" altLang="ko-KR" sz="2000" b="1"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rPr>
              <a:t>Depression</a:t>
            </a:r>
            <a:endParaRPr lang="ko-KR" alt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endParaRPr>
          </a:p>
        </p:txBody>
      </p:sp>
      <p:sp>
        <p:nvSpPr>
          <p:cNvPr id="6" name="모서리가 둥근 직사각형 2">
            <a:extLst>
              <a:ext uri="{FF2B5EF4-FFF2-40B4-BE49-F238E27FC236}">
                <a16:creationId xmlns:a16="http://schemas.microsoft.com/office/drawing/2014/main" id="{952C1CFB-31D4-8190-E581-6808D411F583}"/>
              </a:ext>
            </a:extLst>
          </p:cNvPr>
          <p:cNvSpPr/>
          <p:nvPr/>
        </p:nvSpPr>
        <p:spPr>
          <a:xfrm>
            <a:off x="176285" y="132326"/>
            <a:ext cx="87974" cy="324000"/>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800000"/>
              </a:highlight>
            </a:endParaRPr>
          </a:p>
        </p:txBody>
      </p:sp>
      <p:sp>
        <p:nvSpPr>
          <p:cNvPr id="7" name="직사각형 3">
            <a:extLst>
              <a:ext uri="{FF2B5EF4-FFF2-40B4-BE49-F238E27FC236}">
                <a16:creationId xmlns:a16="http://schemas.microsoft.com/office/drawing/2014/main" id="{C818C8D2-E247-DA1E-76C0-31A55078DA07}"/>
              </a:ext>
            </a:extLst>
          </p:cNvPr>
          <p:cNvSpPr/>
          <p:nvPr/>
        </p:nvSpPr>
        <p:spPr>
          <a:xfrm>
            <a:off x="0" y="6550223"/>
            <a:ext cx="12192000" cy="307777"/>
          </a:xfrm>
          <a:prstGeom prst="rect">
            <a:avLst/>
          </a:prstGeom>
        </p:spPr>
        <p:txBody>
          <a:bodyPr wrap="square">
            <a:spAutoFit/>
          </a:bodyPr>
          <a:lstStyle/>
          <a:p>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rPr>
              <a:t>Kim, G. E., Jo, M.-W., &amp; Shin, Y.-W. (2020). Increased prevalence of depression in South Korea from 2002 to 2013. </a:t>
            </a:r>
            <a:r>
              <a:rPr lang="en-US" altLang="ko-KR" sz="700" i="1" dirty="0">
                <a:solidFill>
                  <a:srgbClr val="37393C"/>
                </a:solidFill>
                <a:latin typeface="Calibri" panose="020F0502020204030204" pitchFamily="34" charset="0"/>
                <a:ea typeface="Calibri" panose="020F0502020204030204" pitchFamily="34" charset="0"/>
                <a:cs typeface="Calibri" panose="020F0502020204030204" pitchFamily="34" charset="0"/>
              </a:rPr>
              <a:t>Scientific Reports</a:t>
            </a:r>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rPr>
              <a:t>, </a:t>
            </a:r>
            <a:r>
              <a:rPr lang="en-US" altLang="ko-KR" sz="700" i="1" dirty="0">
                <a:solidFill>
                  <a:srgbClr val="37393C"/>
                </a:solidFill>
                <a:latin typeface="Calibri" panose="020F0502020204030204" pitchFamily="34" charset="0"/>
                <a:ea typeface="Calibri" panose="020F0502020204030204" pitchFamily="34" charset="0"/>
                <a:cs typeface="Calibri" panose="020F0502020204030204" pitchFamily="34" charset="0"/>
              </a:rPr>
              <a:t>10</a:t>
            </a:r>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rPr>
              <a:t>(1), 1–9. </a:t>
            </a:r>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hlinkClick r:id="rId6"/>
              </a:rPr>
              <a:t>https://doi.org/10.1038/s41598-020-74119-4</a:t>
            </a:r>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rPr>
              <a:t>  </a:t>
            </a:r>
          </a:p>
          <a:p>
            <a:r>
              <a:rPr lang="en-US" altLang="ko-KR" sz="700" dirty="0">
                <a:latin typeface="Calibri" panose="020F0502020204030204" pitchFamily="34" charset="0"/>
                <a:cs typeface="Calibri" panose="020F0502020204030204" pitchFamily="34" charset="0"/>
                <a:hlinkClick r:id="rId7"/>
              </a:rPr>
              <a:t>https://www.ncmh.go.kr/mentalhealth/board/boardView.do?no=9525&amp;fno=106&amp;gubun_no=6&amp;menu_cd=04_02_00_02&amp;bn=newsView&amp;search_item=&amp;search_content=&amp;pageIndex=1#</a:t>
            </a:r>
            <a:endParaRPr lang="en-US" altLang="ko-KR" sz="700" dirty="0">
              <a:latin typeface="Calibri" panose="020F0502020204030204" pitchFamily="34" charset="0"/>
              <a:cs typeface="Calibri" panose="020F0502020204030204" pitchFamily="34" charset="0"/>
            </a:endParaRPr>
          </a:p>
        </p:txBody>
      </p:sp>
      <p:sp>
        <p:nvSpPr>
          <p:cNvPr id="8" name="Rectangle 7">
            <a:extLst>
              <a:ext uri="{FF2B5EF4-FFF2-40B4-BE49-F238E27FC236}">
                <a16:creationId xmlns:a16="http://schemas.microsoft.com/office/drawing/2014/main" id="{2E9FBC72-B921-625D-C2E4-C345526D6BA4}"/>
              </a:ext>
            </a:extLst>
          </p:cNvPr>
          <p:cNvSpPr/>
          <p:nvPr/>
        </p:nvSpPr>
        <p:spPr>
          <a:xfrm>
            <a:off x="7573384" y="2970897"/>
            <a:ext cx="2506531" cy="225910"/>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9" name="Rectangle 8">
            <a:extLst>
              <a:ext uri="{FF2B5EF4-FFF2-40B4-BE49-F238E27FC236}">
                <a16:creationId xmlns:a16="http://schemas.microsoft.com/office/drawing/2014/main" id="{060D67F7-5BB9-D905-5F54-240871892069}"/>
              </a:ext>
            </a:extLst>
          </p:cNvPr>
          <p:cNvSpPr/>
          <p:nvPr/>
        </p:nvSpPr>
        <p:spPr>
          <a:xfrm>
            <a:off x="7573384" y="4230732"/>
            <a:ext cx="2506531" cy="225910"/>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dirty="0"/>
          </a:p>
        </p:txBody>
      </p:sp>
      <p:sp>
        <p:nvSpPr>
          <p:cNvPr id="10" name="Rectangle 9">
            <a:extLst>
              <a:ext uri="{FF2B5EF4-FFF2-40B4-BE49-F238E27FC236}">
                <a16:creationId xmlns:a16="http://schemas.microsoft.com/office/drawing/2014/main" id="{2AED03D3-1BF3-80FD-A17F-25823EABE28D}"/>
              </a:ext>
            </a:extLst>
          </p:cNvPr>
          <p:cNvSpPr/>
          <p:nvPr/>
        </p:nvSpPr>
        <p:spPr>
          <a:xfrm>
            <a:off x="7573384" y="5482893"/>
            <a:ext cx="2506531" cy="225910"/>
          </a:xfrm>
          <a:prstGeom prst="rect">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dirty="0"/>
          </a:p>
        </p:txBody>
      </p:sp>
      <p:pic>
        <p:nvPicPr>
          <p:cNvPr id="18" name="Picture 17">
            <a:extLst>
              <a:ext uri="{FF2B5EF4-FFF2-40B4-BE49-F238E27FC236}">
                <a16:creationId xmlns:a16="http://schemas.microsoft.com/office/drawing/2014/main" id="{6954D3B6-0F3B-38E8-B784-02F35A33FB8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704400" y="4002144"/>
            <a:ext cx="1588940" cy="2118586"/>
          </a:xfrm>
          <a:prstGeom prst="rect">
            <a:avLst/>
          </a:prstGeom>
        </p:spPr>
      </p:pic>
      <p:pic>
        <p:nvPicPr>
          <p:cNvPr id="20" name="Picture 19">
            <a:extLst>
              <a:ext uri="{FF2B5EF4-FFF2-40B4-BE49-F238E27FC236}">
                <a16:creationId xmlns:a16="http://schemas.microsoft.com/office/drawing/2014/main" id="{79EE8A8A-3F78-56C7-3014-5DEF53F1C87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77894" y="3893069"/>
            <a:ext cx="1690718" cy="1127145"/>
          </a:xfrm>
          <a:prstGeom prst="rect">
            <a:avLst/>
          </a:prstGeom>
        </p:spPr>
      </p:pic>
      <p:pic>
        <p:nvPicPr>
          <p:cNvPr id="24" name="Picture 23">
            <a:extLst>
              <a:ext uri="{FF2B5EF4-FFF2-40B4-BE49-F238E27FC236}">
                <a16:creationId xmlns:a16="http://schemas.microsoft.com/office/drawing/2014/main" id="{4F73D162-1427-8721-52CF-5BC41A5E549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2818571" y="5244652"/>
            <a:ext cx="1434103" cy="956069"/>
          </a:xfrm>
          <a:prstGeom prst="rect">
            <a:avLst/>
          </a:prstGeom>
        </p:spPr>
      </p:pic>
      <p:pic>
        <p:nvPicPr>
          <p:cNvPr id="26" name="Picture 25">
            <a:extLst>
              <a:ext uri="{FF2B5EF4-FFF2-40B4-BE49-F238E27FC236}">
                <a16:creationId xmlns:a16="http://schemas.microsoft.com/office/drawing/2014/main" id="{AECF7DBF-B66D-9656-F391-D43BB5647A5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77905" y="4002144"/>
            <a:ext cx="1063669" cy="2271376"/>
          </a:xfrm>
          <a:prstGeom prst="rect">
            <a:avLst/>
          </a:prstGeom>
        </p:spPr>
      </p:pic>
    </p:spTree>
    <p:extLst>
      <p:ext uri="{BB962C8B-B14F-4D97-AF65-F5344CB8AC3E}">
        <p14:creationId xmlns:p14="http://schemas.microsoft.com/office/powerpoint/2010/main" val="35034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DC5FCA-9D4E-ED50-3582-1BCE40D0F70E}"/>
              </a:ext>
            </a:extLst>
          </p:cNvPr>
          <p:cNvSpPr txBox="1"/>
          <p:nvPr/>
        </p:nvSpPr>
        <p:spPr>
          <a:xfrm>
            <a:off x="264259" y="94271"/>
            <a:ext cx="1376018" cy="400110"/>
          </a:xfrm>
          <a:prstGeom prst="rect">
            <a:avLst/>
          </a:prstGeom>
          <a:noFill/>
        </p:spPr>
        <p:txBody>
          <a:bodyPr wrap="none" rtlCol="0">
            <a:spAutoFit/>
          </a:bodyPr>
          <a:lstStyle/>
          <a:p>
            <a:r>
              <a:rPr lang="en-US" altLang="ko-KR" sz="2000" b="1"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rPr>
              <a:t>Depression</a:t>
            </a:r>
            <a:endParaRPr lang="ko-KR" alt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endParaRPr>
          </a:p>
        </p:txBody>
      </p:sp>
      <p:sp>
        <p:nvSpPr>
          <p:cNvPr id="4" name="모서리가 둥근 직사각형 2">
            <a:extLst>
              <a:ext uri="{FF2B5EF4-FFF2-40B4-BE49-F238E27FC236}">
                <a16:creationId xmlns:a16="http://schemas.microsoft.com/office/drawing/2014/main" id="{952C1CFB-31D4-8190-E581-6808D411F583}"/>
              </a:ext>
            </a:extLst>
          </p:cNvPr>
          <p:cNvSpPr/>
          <p:nvPr/>
        </p:nvSpPr>
        <p:spPr>
          <a:xfrm>
            <a:off x="176285" y="132326"/>
            <a:ext cx="87974" cy="324000"/>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800000"/>
              </a:highlight>
            </a:endParaRPr>
          </a:p>
        </p:txBody>
      </p:sp>
      <p:pic>
        <p:nvPicPr>
          <p:cNvPr id="2052" name="Picture 4" descr="Premium Photo | Young troubled businessman sad and holding phone his head  in despair and depress lonely depression conceptxdx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9423" y="3031349"/>
            <a:ext cx="3915812" cy="220186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Young bald depressed man holding his head and cell phone with his hands  feeling frustrated because he lost his job after his boss call him Stock  Photo | Adobe Stock"/>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7291" t="3536" r="7692" b="4761"/>
          <a:stretch/>
        </p:blipFill>
        <p:spPr bwMode="auto">
          <a:xfrm>
            <a:off x="8461224" y="943944"/>
            <a:ext cx="3010506" cy="2443628"/>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This Is What It Takes To Become A Successful Management Consultan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3484" y="866004"/>
            <a:ext cx="3899264" cy="2599509"/>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Young woman doctor or GP in white medical uniform consult male patient in  private hospital. Female therapist speak talk with man client on  consultation in clinic. 22826177 Stock Photo at Vecteezy"/>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2319" y="4361091"/>
            <a:ext cx="2704014" cy="180267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frican american medical team talking to adult at hospital reception desk,  filling in report papers before consultation appointment. Patient receiving  insurance support from nurse and worker. 스톡 사진 | Adobe Stock"/>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361"/>
          <a:stretch/>
        </p:blipFill>
        <p:spPr bwMode="auto">
          <a:xfrm>
            <a:off x="2524250" y="3033252"/>
            <a:ext cx="3271148" cy="230545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4,165 Cyberspace Depressed Royalty-Free Photos and Stock Images |  Shutterstock"/>
          <p:cNvPicPr>
            <a:picLocks noChangeAspect="1" noChangeArrowheads="1"/>
          </p:cNvPicPr>
          <p:nvPr/>
        </p:nvPicPr>
        <p:blipFill rotWithShape="1">
          <a:blip r:embed="rId8">
            <a:extLst>
              <a:ext uri="{28A0092B-C50C-407E-A947-70E740481C1C}">
                <a14:useLocalDpi xmlns:a14="http://schemas.microsoft.com/office/drawing/2010/main" val="0"/>
              </a:ext>
            </a:extLst>
          </a:blip>
          <a:srcRect b="7934"/>
          <a:stretch/>
        </p:blipFill>
        <p:spPr bwMode="auto">
          <a:xfrm>
            <a:off x="6477998" y="558978"/>
            <a:ext cx="2430871" cy="160678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5,587 Asian Woman Sad Smartphone Images, Stock Photos, 3D objects, &amp;  Vectors | Shutterstoc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23453" y="4833257"/>
            <a:ext cx="2521131" cy="1680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5323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810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259" y="94271"/>
            <a:ext cx="1376018" cy="400110"/>
          </a:xfrm>
          <a:prstGeom prst="rect">
            <a:avLst/>
          </a:prstGeom>
          <a:noFill/>
        </p:spPr>
        <p:txBody>
          <a:bodyPr wrap="none" rtlCol="0">
            <a:spAutoFit/>
          </a:bodyPr>
          <a:lstStyle/>
          <a:p>
            <a:r>
              <a:rPr lang="en-US" altLang="ko-KR" sz="2000" b="1" dirty="0">
                <a:effectLst>
                  <a:outerShdw blurRad="50800" dist="38100" dir="2700000" algn="tl" rotWithShape="0">
                    <a:prstClr val="black">
                      <a:alpha val="40000"/>
                    </a:prstClr>
                  </a:outerShdw>
                </a:effectLst>
                <a:latin typeface="Calibri" panose="020F0502020204030204" pitchFamily="34" charset="0"/>
                <a:ea typeface="Calibri" panose="020F0502020204030204" pitchFamily="34" charset="0"/>
                <a:cs typeface="Calibri" panose="020F0502020204030204" pitchFamily="34" charset="0"/>
              </a:rPr>
              <a:t>Depression</a:t>
            </a:r>
            <a:endParaRPr lang="ko-KR" altLang="en-US" sz="2000" b="1" dirty="0">
              <a:effectLst>
                <a:outerShdw blurRad="50800" dist="38100" dir="2700000" algn="tl" rotWithShape="0">
                  <a:prstClr val="black">
                    <a:alpha val="40000"/>
                  </a:prstClr>
                </a:outerShdw>
              </a:effectLst>
              <a:latin typeface="Calibri" panose="020F0502020204030204" pitchFamily="34" charset="0"/>
              <a:cs typeface="Calibri" panose="020F0502020204030204" pitchFamily="34" charset="0"/>
            </a:endParaRPr>
          </a:p>
        </p:txBody>
      </p:sp>
      <p:sp>
        <p:nvSpPr>
          <p:cNvPr id="4" name="직사각형 3"/>
          <p:cNvSpPr/>
          <p:nvPr/>
        </p:nvSpPr>
        <p:spPr>
          <a:xfrm>
            <a:off x="0" y="6550223"/>
            <a:ext cx="12192000" cy="307777"/>
          </a:xfrm>
          <a:prstGeom prst="rect">
            <a:avLst/>
          </a:prstGeom>
        </p:spPr>
        <p:txBody>
          <a:bodyPr wrap="square">
            <a:spAutoFit/>
          </a:bodyPr>
          <a:lstStyle/>
          <a:p>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rPr>
              <a:t>Kim, G. E., Jo, M.-W., &amp; Shin, Y.-W. (2020). Increased prevalence of depression in South Korea from 2002 to 2013. </a:t>
            </a:r>
            <a:r>
              <a:rPr lang="en-US" altLang="ko-KR" sz="700" i="1" dirty="0">
                <a:solidFill>
                  <a:srgbClr val="37393C"/>
                </a:solidFill>
                <a:latin typeface="Calibri" panose="020F0502020204030204" pitchFamily="34" charset="0"/>
                <a:ea typeface="Calibri" panose="020F0502020204030204" pitchFamily="34" charset="0"/>
                <a:cs typeface="Calibri" panose="020F0502020204030204" pitchFamily="34" charset="0"/>
              </a:rPr>
              <a:t>Scientific Reports</a:t>
            </a:r>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rPr>
              <a:t>, </a:t>
            </a:r>
            <a:r>
              <a:rPr lang="en-US" altLang="ko-KR" sz="700" i="1" dirty="0">
                <a:solidFill>
                  <a:srgbClr val="37393C"/>
                </a:solidFill>
                <a:latin typeface="Calibri" panose="020F0502020204030204" pitchFamily="34" charset="0"/>
                <a:ea typeface="Calibri" panose="020F0502020204030204" pitchFamily="34" charset="0"/>
                <a:cs typeface="Calibri" panose="020F0502020204030204" pitchFamily="34" charset="0"/>
              </a:rPr>
              <a:t>10</a:t>
            </a:r>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rPr>
              <a:t>(1), 1–9. </a:t>
            </a:r>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hlinkClick r:id="rId4"/>
              </a:rPr>
              <a:t>https://doi.org/10.1038/s41598-020-74119-4</a:t>
            </a:r>
            <a:r>
              <a:rPr lang="en-US" altLang="ko-KR" sz="700" dirty="0">
                <a:solidFill>
                  <a:srgbClr val="37393C"/>
                </a:solidFill>
                <a:latin typeface="Calibri" panose="020F0502020204030204" pitchFamily="34" charset="0"/>
                <a:ea typeface="Calibri" panose="020F0502020204030204" pitchFamily="34" charset="0"/>
                <a:cs typeface="Calibri" panose="020F0502020204030204" pitchFamily="34" charset="0"/>
              </a:rPr>
              <a:t>  </a:t>
            </a:r>
          </a:p>
          <a:p>
            <a:r>
              <a:rPr lang="en-US" altLang="ko-KR" sz="700" dirty="0">
                <a:latin typeface="Calibri" panose="020F0502020204030204" pitchFamily="34" charset="0"/>
                <a:cs typeface="Calibri" panose="020F0502020204030204" pitchFamily="34" charset="0"/>
                <a:hlinkClick r:id="rId5"/>
              </a:rPr>
              <a:t>https://www.ncmh.go.kr/mentalhealth/board/boardView.do?no=9525&amp;fno=106&amp;gubun_no=6&amp;menu_cd=04_02_00_02&amp;bn=newsView&amp;search_item=&amp;search_content=&amp;pageIndex=1#</a:t>
            </a:r>
            <a:endParaRPr lang="en-US" altLang="ko-KR" sz="700" dirty="0">
              <a:latin typeface="Calibri" panose="020F0502020204030204" pitchFamily="34" charset="0"/>
              <a:cs typeface="Calibri" panose="020F0502020204030204" pitchFamily="34" charset="0"/>
            </a:endParaRPr>
          </a:p>
        </p:txBody>
      </p:sp>
      <p:pic>
        <p:nvPicPr>
          <p:cNvPr id="5" name="그림 4"/>
          <p:cNvPicPr>
            <a:picLocks noChangeAspect="1"/>
          </p:cNvPicPr>
          <p:nvPr/>
        </p:nvPicPr>
        <p:blipFill>
          <a:blip r:embed="rId6"/>
          <a:stretch>
            <a:fillRect/>
          </a:stretch>
        </p:blipFill>
        <p:spPr>
          <a:xfrm>
            <a:off x="5654017" y="132326"/>
            <a:ext cx="6537983" cy="3296674"/>
          </a:xfrm>
          <a:prstGeom prst="rect">
            <a:avLst/>
          </a:prstGeom>
        </p:spPr>
      </p:pic>
      <p:pic>
        <p:nvPicPr>
          <p:cNvPr id="7" name="그림 6"/>
          <p:cNvPicPr>
            <a:picLocks noChangeAspect="1"/>
          </p:cNvPicPr>
          <p:nvPr/>
        </p:nvPicPr>
        <p:blipFill>
          <a:blip r:embed="rId7"/>
          <a:stretch>
            <a:fillRect/>
          </a:stretch>
        </p:blipFill>
        <p:spPr>
          <a:xfrm>
            <a:off x="161065" y="644104"/>
            <a:ext cx="1592431" cy="787922"/>
          </a:xfrm>
          <a:prstGeom prst="rect">
            <a:avLst/>
          </a:prstGeom>
        </p:spPr>
      </p:pic>
      <p:pic>
        <p:nvPicPr>
          <p:cNvPr id="10" name="그림 9"/>
          <p:cNvPicPr>
            <a:picLocks noChangeAspect="1"/>
          </p:cNvPicPr>
          <p:nvPr/>
        </p:nvPicPr>
        <p:blipFill>
          <a:blip r:embed="rId8"/>
          <a:stretch>
            <a:fillRect/>
          </a:stretch>
        </p:blipFill>
        <p:spPr>
          <a:xfrm>
            <a:off x="161065" y="1688385"/>
            <a:ext cx="5358877" cy="4592494"/>
          </a:xfrm>
          <a:prstGeom prst="rect">
            <a:avLst/>
          </a:prstGeom>
        </p:spPr>
      </p:pic>
      <p:grpSp>
        <p:nvGrpSpPr>
          <p:cNvPr id="32" name="그룹 31"/>
          <p:cNvGrpSpPr>
            <a:grpSpLocks noChangeAspect="1"/>
          </p:cNvGrpSpPr>
          <p:nvPr/>
        </p:nvGrpSpPr>
        <p:grpSpPr>
          <a:xfrm rot="18318389">
            <a:off x="8043093" y="4023469"/>
            <a:ext cx="2376000" cy="2376000"/>
            <a:chOff x="2218544" y="-4706912"/>
            <a:chExt cx="3960000" cy="3960000"/>
          </a:xfrm>
          <a:solidFill>
            <a:schemeClr val="bg1"/>
          </a:solidFill>
        </p:grpSpPr>
        <p:sp>
          <p:nvSpPr>
            <p:cNvPr id="12" name="타원 11"/>
            <p:cNvSpPr/>
            <p:nvPr/>
          </p:nvSpPr>
          <p:spPr>
            <a:xfrm>
              <a:off x="2218544" y="-4706912"/>
              <a:ext cx="3960000" cy="39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p:cNvCxnSpPr/>
            <p:nvPr/>
          </p:nvCxnSpPr>
          <p:spPr>
            <a:xfrm rot="3221616">
              <a:off x="3262969" y="-4237928"/>
              <a:ext cx="1700394" cy="103746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직선 연결선 22"/>
            <p:cNvCxnSpPr/>
            <p:nvPr/>
          </p:nvCxnSpPr>
          <p:spPr>
            <a:xfrm flipH="1">
              <a:off x="2608729" y="-2726912"/>
              <a:ext cx="1589817" cy="116934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직선 연결선 27"/>
            <p:cNvCxnSpPr/>
            <p:nvPr/>
          </p:nvCxnSpPr>
          <p:spPr>
            <a:xfrm rot="3221616" flipV="1">
              <a:off x="4269777" y="-2867646"/>
              <a:ext cx="1700395" cy="1037464"/>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11" name="개체 10"/>
          <p:cNvGraphicFramePr>
            <a:graphicFrameLocks noChangeAspect="1"/>
          </p:cNvGraphicFramePr>
          <p:nvPr>
            <p:extLst>
              <p:ext uri="{D42A27DB-BD31-4B8C-83A1-F6EECF244321}">
                <p14:modId xmlns:p14="http://schemas.microsoft.com/office/powerpoint/2010/main" val="1234651839"/>
              </p:ext>
            </p:extLst>
          </p:nvPr>
        </p:nvGraphicFramePr>
        <p:xfrm>
          <a:off x="10021679" y="3481359"/>
          <a:ext cx="1731026" cy="1278390"/>
        </p:xfrm>
        <a:graphic>
          <a:graphicData uri="http://schemas.openxmlformats.org/presentationml/2006/ole">
            <mc:AlternateContent xmlns:mc="http://schemas.openxmlformats.org/markup-compatibility/2006">
              <mc:Choice xmlns:v="urn:schemas-microsoft-com:vml" Requires="v">
                <p:oleObj spid="_x0000_s1028" name="CS ChemDraw Drawing" r:id="rId9" imgW="898983" imgH="664124" progId="ChemDraw.Document.6.0">
                  <p:embed/>
                </p:oleObj>
              </mc:Choice>
              <mc:Fallback>
                <p:oleObj name="CS ChemDraw Drawing" r:id="rId9" imgW="898983" imgH="664124" progId="ChemDraw.Document.6.0">
                  <p:embed/>
                  <p:pic>
                    <p:nvPicPr>
                      <p:cNvPr id="0" name=""/>
                      <p:cNvPicPr/>
                      <p:nvPr/>
                    </p:nvPicPr>
                    <p:blipFill>
                      <a:blip r:embed="rId10"/>
                      <a:stretch>
                        <a:fillRect/>
                      </a:stretch>
                    </p:blipFill>
                    <p:spPr>
                      <a:xfrm>
                        <a:off x="10021679" y="3481359"/>
                        <a:ext cx="1731026" cy="1278390"/>
                      </a:xfrm>
                      <a:prstGeom prst="rect">
                        <a:avLst/>
                      </a:prstGeom>
                    </p:spPr>
                  </p:pic>
                </p:oleObj>
              </mc:Fallback>
            </mc:AlternateContent>
          </a:graphicData>
        </a:graphic>
      </p:graphicFrame>
      <p:pic>
        <p:nvPicPr>
          <p:cNvPr id="1037" name="Picture 13" descr="DNA Genetic PNG Cutout - PNG All | PNG All"/>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6217641" y="4529046"/>
            <a:ext cx="2732370" cy="181843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Stress PNG Transparent Images Free Download | Vector Files | Pngtre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856248" y="4812108"/>
            <a:ext cx="1996727" cy="1996728"/>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p:cNvSpPr txBox="1"/>
          <p:nvPr/>
        </p:nvSpPr>
        <p:spPr>
          <a:xfrm>
            <a:off x="8258421" y="5063687"/>
            <a:ext cx="749564" cy="523220"/>
          </a:xfrm>
          <a:prstGeom prst="rect">
            <a:avLst/>
          </a:prstGeom>
          <a:noFill/>
        </p:spPr>
        <p:txBody>
          <a:bodyPr wrap="none" rtlCol="0">
            <a:spAutoFit/>
          </a:bodyPr>
          <a:lstStyle/>
          <a:p>
            <a:pPr algn="ctr"/>
            <a:r>
              <a:rPr lang="en-US" altLang="ko-KR" sz="1400" dirty="0">
                <a:latin typeface="Calibri" panose="020F0502020204030204" pitchFamily="34" charset="0"/>
                <a:ea typeface="Calibri" panose="020F0502020204030204" pitchFamily="34" charset="0"/>
                <a:cs typeface="Calibri" panose="020F0502020204030204" pitchFamily="34" charset="0"/>
              </a:rPr>
              <a:t>Genetic</a:t>
            </a:r>
          </a:p>
          <a:p>
            <a:pPr algn="ctr"/>
            <a:r>
              <a:rPr lang="en-US" altLang="ko-KR" sz="1400" dirty="0">
                <a:latin typeface="Calibri" panose="020F0502020204030204" pitchFamily="34" charset="0"/>
                <a:ea typeface="Calibri" panose="020F0502020204030204" pitchFamily="34" charset="0"/>
                <a:cs typeface="Calibri" panose="020F0502020204030204" pitchFamily="34" charset="0"/>
              </a:rPr>
              <a:t>factor</a:t>
            </a:r>
            <a:endParaRPr lang="ko-KR" altLang="en-US" sz="1400" dirty="0">
              <a:latin typeface="Calibri" panose="020F0502020204030204" pitchFamily="34" charset="0"/>
              <a:cs typeface="Calibri" panose="020F0502020204030204" pitchFamily="34" charset="0"/>
            </a:endParaRPr>
          </a:p>
        </p:txBody>
      </p:sp>
      <p:sp>
        <p:nvSpPr>
          <p:cNvPr id="45" name="TextBox 44"/>
          <p:cNvSpPr txBox="1"/>
          <p:nvPr/>
        </p:nvSpPr>
        <p:spPr>
          <a:xfrm>
            <a:off x="8659851" y="4330613"/>
            <a:ext cx="1120756" cy="523220"/>
          </a:xfrm>
          <a:prstGeom prst="rect">
            <a:avLst/>
          </a:prstGeom>
          <a:noFill/>
        </p:spPr>
        <p:txBody>
          <a:bodyPr wrap="none" rtlCol="0">
            <a:spAutoFit/>
          </a:bodyPr>
          <a:lstStyle/>
          <a:p>
            <a:pPr algn="ctr"/>
            <a:r>
              <a:rPr lang="en-US" altLang="ko-KR" sz="1400" dirty="0">
                <a:latin typeface="Calibri" panose="020F0502020204030204" pitchFamily="34" charset="0"/>
                <a:ea typeface="Calibri" panose="020F0502020204030204" pitchFamily="34" charset="0"/>
                <a:cs typeface="Calibri" panose="020F0502020204030204" pitchFamily="34" charset="0"/>
              </a:rPr>
              <a:t>Physiological</a:t>
            </a:r>
          </a:p>
          <a:p>
            <a:pPr algn="ctr"/>
            <a:r>
              <a:rPr lang="en-US" altLang="ko-KR" sz="1400" dirty="0">
                <a:latin typeface="Calibri" panose="020F0502020204030204" pitchFamily="34" charset="0"/>
                <a:ea typeface="Calibri" panose="020F0502020204030204" pitchFamily="34" charset="0"/>
                <a:cs typeface="Calibri" panose="020F0502020204030204" pitchFamily="34" charset="0"/>
              </a:rPr>
              <a:t>factors</a:t>
            </a:r>
            <a:endParaRPr lang="ko-KR" altLang="en-US" sz="1400" dirty="0">
              <a:latin typeface="Calibri" panose="020F0502020204030204" pitchFamily="34" charset="0"/>
              <a:cs typeface="Calibri" panose="020F0502020204030204" pitchFamily="34" charset="0"/>
            </a:endParaRPr>
          </a:p>
        </p:txBody>
      </p:sp>
      <p:sp>
        <p:nvSpPr>
          <p:cNvPr id="46" name="TextBox 45"/>
          <p:cNvSpPr txBox="1"/>
          <p:nvPr/>
        </p:nvSpPr>
        <p:spPr>
          <a:xfrm>
            <a:off x="9206821" y="5174621"/>
            <a:ext cx="1248996" cy="523220"/>
          </a:xfrm>
          <a:prstGeom prst="rect">
            <a:avLst/>
          </a:prstGeom>
          <a:noFill/>
        </p:spPr>
        <p:txBody>
          <a:bodyPr wrap="none" rtlCol="0">
            <a:spAutoFit/>
          </a:bodyPr>
          <a:lstStyle/>
          <a:p>
            <a:pPr algn="ctr"/>
            <a:r>
              <a:rPr lang="en-US" altLang="ko-KR" sz="1400" dirty="0">
                <a:latin typeface="Calibri" panose="020F0502020204030204" pitchFamily="34" charset="0"/>
                <a:ea typeface="Calibri" panose="020F0502020204030204" pitchFamily="34" charset="0"/>
                <a:cs typeface="Calibri" panose="020F0502020204030204" pitchFamily="34" charset="0"/>
              </a:rPr>
              <a:t>Environmental</a:t>
            </a:r>
          </a:p>
          <a:p>
            <a:pPr algn="ctr"/>
            <a:r>
              <a:rPr lang="en-US" altLang="ko-KR" sz="1400" dirty="0">
                <a:latin typeface="Calibri" panose="020F0502020204030204" pitchFamily="34" charset="0"/>
                <a:ea typeface="Calibri" panose="020F0502020204030204" pitchFamily="34" charset="0"/>
                <a:cs typeface="Calibri" panose="020F0502020204030204" pitchFamily="34" charset="0"/>
              </a:rPr>
              <a:t>factor</a:t>
            </a:r>
          </a:p>
        </p:txBody>
      </p:sp>
      <p:sp>
        <p:nvSpPr>
          <p:cNvPr id="6" name="모서리가 둥근 직사각형 2">
            <a:extLst>
              <a:ext uri="{FF2B5EF4-FFF2-40B4-BE49-F238E27FC236}">
                <a16:creationId xmlns:a16="http://schemas.microsoft.com/office/drawing/2014/main" id="{642EBB4F-AEEA-9FF6-0101-5BC3589EC295}"/>
              </a:ext>
            </a:extLst>
          </p:cNvPr>
          <p:cNvSpPr/>
          <p:nvPr/>
        </p:nvSpPr>
        <p:spPr>
          <a:xfrm>
            <a:off x="176285" y="132326"/>
            <a:ext cx="87974" cy="324000"/>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highlight>
                <a:srgbClr val="800000"/>
              </a:highlight>
            </a:endParaRPr>
          </a:p>
        </p:txBody>
      </p:sp>
    </p:spTree>
    <p:extLst>
      <p:ext uri="{BB962C8B-B14F-4D97-AF65-F5344CB8AC3E}">
        <p14:creationId xmlns:p14="http://schemas.microsoft.com/office/powerpoint/2010/main" val="12278846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259" y="89679"/>
            <a:ext cx="2866875" cy="338554"/>
          </a:xfrm>
          <a:prstGeom prst="rect">
            <a:avLst/>
          </a:prstGeom>
          <a:noFill/>
        </p:spPr>
        <p:txBody>
          <a:bodyPr wrap="none" rtlCol="0">
            <a:spAutoFit/>
          </a:bodyPr>
          <a:lstStyle/>
          <a:p>
            <a:r>
              <a:rPr lang="en-US" altLang="ko-KR" sz="1600" dirty="0">
                <a:latin typeface="Calibri" panose="020F0502020204030204" pitchFamily="34" charset="0"/>
                <a:ea typeface="Calibri" panose="020F0502020204030204" pitchFamily="34" charset="0"/>
                <a:cs typeface="Calibri" panose="020F0502020204030204" pitchFamily="34" charset="0"/>
              </a:rPr>
              <a:t>ASD : Autism Spectrum Disorder</a:t>
            </a:r>
            <a:endParaRPr lang="ko-KR" altLang="en-US" sz="1600" dirty="0">
              <a:latin typeface="Calibri" panose="020F0502020204030204" pitchFamily="34" charset="0"/>
              <a:cs typeface="Calibri" panose="020F0502020204030204" pitchFamily="34" charset="0"/>
            </a:endParaRPr>
          </a:p>
        </p:txBody>
      </p:sp>
      <p:sp>
        <p:nvSpPr>
          <p:cNvPr id="3" name="모서리가 둥근 직사각형 2"/>
          <p:cNvSpPr/>
          <p:nvPr/>
        </p:nvSpPr>
        <p:spPr>
          <a:xfrm>
            <a:off x="176285" y="132326"/>
            <a:ext cx="87974" cy="25326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9D874539-7165-AC44-68CC-33AEE2F150EF}"/>
              </a:ext>
            </a:extLst>
          </p:cNvPr>
          <p:cNvSpPr txBox="1"/>
          <p:nvPr/>
        </p:nvSpPr>
        <p:spPr>
          <a:xfrm>
            <a:off x="-1" y="6442502"/>
            <a:ext cx="12077701" cy="415498"/>
          </a:xfrm>
          <a:prstGeom prst="rect">
            <a:avLst/>
          </a:prstGeom>
          <a:noFill/>
        </p:spPr>
        <p:txBody>
          <a:bodyPr wrap="square">
            <a:spAutoFit/>
          </a:bodyPr>
          <a:lstStyle/>
          <a:p>
            <a:r>
              <a:rPr lang="en-US" altLang="en-US" sz="700" dirty="0">
                <a:solidFill>
                  <a:schemeClr val="bg2">
                    <a:lumMod val="50000"/>
                  </a:schemeClr>
                </a:solidFill>
                <a:latin typeface="Calibri" panose="020F0502020204030204" pitchFamily="34" charset="0"/>
                <a:cs typeface="Calibri" panose="020F0502020204030204" pitchFamily="34" charset="0"/>
                <a:hlinkClick r:id="rId3"/>
              </a:rPr>
              <a:t>https://wisevoter.com/country-rankings/autism-rates-by-country/</a:t>
            </a:r>
            <a:endParaRPr lang="en-US" altLang="en-US" sz="700" dirty="0">
              <a:solidFill>
                <a:schemeClr val="bg2">
                  <a:lumMod val="50000"/>
                </a:schemeClr>
              </a:solidFill>
              <a:latin typeface="Calibri" panose="020F0502020204030204" pitchFamily="34" charset="0"/>
              <a:cs typeface="Calibri" panose="020F0502020204030204" pitchFamily="34" charset="0"/>
            </a:endParaRPr>
          </a:p>
          <a:p>
            <a:r>
              <a:rPr lang="en-US" altLang="en-US" sz="700" dirty="0">
                <a:solidFill>
                  <a:schemeClr val="bg2">
                    <a:lumMod val="50000"/>
                  </a:schemeClr>
                </a:solidFill>
                <a:latin typeface="Calibri" panose="020F0502020204030204" pitchFamily="34" charset="0"/>
                <a:cs typeface="Calibri" panose="020F0502020204030204" pitchFamily="34" charset="0"/>
                <a:hlinkClick r:id="rId4"/>
              </a:rPr>
              <a:t>https://www.cordlife.com/sg/facts-about-autism</a:t>
            </a:r>
            <a:endParaRPr lang="en-US" altLang="en-US" sz="700" dirty="0">
              <a:solidFill>
                <a:schemeClr val="bg2">
                  <a:lumMod val="50000"/>
                </a:schemeClr>
              </a:solidFill>
              <a:latin typeface="Calibri" panose="020F0502020204030204" pitchFamily="34" charset="0"/>
              <a:cs typeface="Calibri" panose="020F0502020204030204" pitchFamily="34" charset="0"/>
            </a:endParaRPr>
          </a:p>
          <a:p>
            <a:r>
              <a:rPr lang="en-US" altLang="en-US" sz="700" dirty="0">
                <a:solidFill>
                  <a:schemeClr val="bg2">
                    <a:lumMod val="50000"/>
                  </a:schemeClr>
                </a:solidFill>
                <a:latin typeface="Calibri" panose="020F0502020204030204" pitchFamily="34" charset="0"/>
                <a:cs typeface="Calibri" panose="020F0502020204030204" pitchFamily="34" charset="0"/>
                <a:hlinkClick r:id="rId5"/>
              </a:rPr>
              <a:t>https://www.thetreetop.com/aba-therapy/what-causes-autism</a:t>
            </a:r>
            <a:r>
              <a:rPr lang="en-US" altLang="en-US" sz="700" dirty="0">
                <a:solidFill>
                  <a:schemeClr val="bg2">
                    <a:lumMod val="50000"/>
                  </a:schemeClr>
                </a:solidFill>
                <a:latin typeface="Calibri" panose="020F0502020204030204" pitchFamily="34" charset="0"/>
                <a:cs typeface="Calibri" panose="020F0502020204030204" pitchFamily="34" charset="0"/>
              </a:rPr>
              <a:t> </a:t>
            </a:r>
          </a:p>
        </p:txBody>
      </p:sp>
      <p:pic>
        <p:nvPicPr>
          <p:cNvPr id="1063" name="그림 1062"/>
          <p:cNvPicPr>
            <a:picLocks noChangeAspect="1"/>
          </p:cNvPicPr>
          <p:nvPr/>
        </p:nvPicPr>
        <p:blipFill rotWithShape="1">
          <a:blip r:embed="rId6"/>
          <a:srcRect l="20694"/>
          <a:stretch/>
        </p:blipFill>
        <p:spPr>
          <a:xfrm>
            <a:off x="264259" y="726257"/>
            <a:ext cx="5312856" cy="1065261"/>
          </a:xfrm>
          <a:prstGeom prst="rect">
            <a:avLst/>
          </a:prstGeom>
        </p:spPr>
      </p:pic>
      <p:pic>
        <p:nvPicPr>
          <p:cNvPr id="4" name="그림 3"/>
          <p:cNvPicPr>
            <a:picLocks noChangeAspect="1"/>
          </p:cNvPicPr>
          <p:nvPr/>
        </p:nvPicPr>
        <p:blipFill rotWithShape="1">
          <a:blip r:embed="rId7"/>
          <a:srcRect l="250" t="2067" r="254" b="2574"/>
          <a:stretch/>
        </p:blipFill>
        <p:spPr>
          <a:xfrm>
            <a:off x="264259" y="4025665"/>
            <a:ext cx="3384098" cy="314095"/>
          </a:xfrm>
          <a:prstGeom prst="rect">
            <a:avLst/>
          </a:prstGeom>
        </p:spPr>
      </p:pic>
      <p:pic>
        <p:nvPicPr>
          <p:cNvPr id="9" name="그림 8"/>
          <p:cNvPicPr>
            <a:picLocks noChangeAspect="1"/>
          </p:cNvPicPr>
          <p:nvPr/>
        </p:nvPicPr>
        <p:blipFill>
          <a:blip r:embed="rId8"/>
          <a:stretch>
            <a:fillRect/>
          </a:stretch>
        </p:blipFill>
        <p:spPr>
          <a:xfrm>
            <a:off x="264259" y="2117319"/>
            <a:ext cx="3384098" cy="1859474"/>
          </a:xfrm>
          <a:prstGeom prst="rect">
            <a:avLst/>
          </a:prstGeom>
        </p:spPr>
      </p:pic>
      <p:pic>
        <p:nvPicPr>
          <p:cNvPr id="10" name="그림 9"/>
          <p:cNvPicPr>
            <a:picLocks noChangeAspect="1"/>
          </p:cNvPicPr>
          <p:nvPr/>
        </p:nvPicPr>
        <p:blipFill rotWithShape="1">
          <a:blip r:embed="rId9"/>
          <a:srcRect l="1026" t="892" r="1"/>
          <a:stretch/>
        </p:blipFill>
        <p:spPr>
          <a:xfrm>
            <a:off x="3733648" y="2117319"/>
            <a:ext cx="1552193" cy="1859474"/>
          </a:xfrm>
          <a:prstGeom prst="rect">
            <a:avLst/>
          </a:prstGeom>
        </p:spPr>
      </p:pic>
      <p:pic>
        <p:nvPicPr>
          <p:cNvPr id="11" name="그림 10"/>
          <p:cNvPicPr>
            <a:picLocks noChangeAspect="1"/>
          </p:cNvPicPr>
          <p:nvPr/>
        </p:nvPicPr>
        <p:blipFill rotWithShape="1">
          <a:blip r:embed="rId10"/>
          <a:srcRect l="1004" t="4328" r="1400" b="4007"/>
          <a:stretch/>
        </p:blipFill>
        <p:spPr>
          <a:xfrm>
            <a:off x="3733648" y="4021363"/>
            <a:ext cx="1552193" cy="315215"/>
          </a:xfrm>
          <a:prstGeom prst="rect">
            <a:avLst/>
          </a:prstGeom>
        </p:spPr>
      </p:pic>
      <p:pic>
        <p:nvPicPr>
          <p:cNvPr id="12" name="Picture 2" descr="https://www.cordlife.com/sg-beta/sites/default/files/inline-images/stats.jpg"/>
          <p:cNvPicPr>
            <a:picLocks noChangeAspect="1" noChangeArrowheads="1"/>
          </p:cNvPicPr>
          <p:nvPr/>
        </p:nvPicPr>
        <p:blipFill rotWithShape="1">
          <a:blip r:embed="rId11">
            <a:extLst>
              <a:ext uri="{28A0092B-C50C-407E-A947-70E740481C1C}">
                <a14:useLocalDpi xmlns:a14="http://schemas.microsoft.com/office/drawing/2010/main" val="0"/>
              </a:ext>
            </a:extLst>
          </a:blip>
          <a:srcRect l="3673" r="3301" b="13882"/>
          <a:stretch/>
        </p:blipFill>
        <p:spPr bwMode="auto">
          <a:xfrm>
            <a:off x="6038849" y="238700"/>
            <a:ext cx="5469979" cy="378266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yths About What Causes Autism "/>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76285" y="4437257"/>
            <a:ext cx="4452677" cy="197832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journeypure.com/ask-our-doctors/wp-content/uploads/sites/2/2021/04/Causes-autism-circles-1024x768.png"/>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11952" t="11999" r="11031" b="7146"/>
          <a:stretch/>
        </p:blipFill>
        <p:spPr bwMode="auto">
          <a:xfrm>
            <a:off x="6096000" y="4178970"/>
            <a:ext cx="3202354" cy="2521422"/>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https://journeypure.com/ask-our-doctors/wp-content/uploads/sites/2/2021/04/Check-list-of-drugs-1024x896.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ko-KR" altLang="en-US"/>
          </a:p>
        </p:txBody>
      </p:sp>
      <p:pic>
        <p:nvPicPr>
          <p:cNvPr id="1032" name="Picture 8" descr="https://journeypure.com/ask-our-doctors/wp-content/uploads/sites/2/2021/04/Check-list-of-drugs-1024x896.pn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12808" t="5409" r="12980" b="6028"/>
          <a:stretch/>
        </p:blipFill>
        <p:spPr bwMode="auto">
          <a:xfrm>
            <a:off x="9473480" y="4178970"/>
            <a:ext cx="2526790" cy="2638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58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4259" y="89679"/>
            <a:ext cx="2312171" cy="338554"/>
          </a:xfrm>
          <a:prstGeom prst="rect">
            <a:avLst/>
          </a:prstGeom>
          <a:noFill/>
        </p:spPr>
        <p:txBody>
          <a:bodyPr wrap="none" rtlCol="0">
            <a:spAutoFit/>
          </a:bodyPr>
          <a:lstStyle/>
          <a:p>
            <a:r>
              <a:rPr lang="en-US" altLang="ko-KR" sz="1600" dirty="0">
                <a:latin typeface="Calibri" panose="020F0502020204030204" pitchFamily="34" charset="0"/>
                <a:ea typeface="Calibri" panose="020F0502020204030204" pitchFamily="34" charset="0"/>
                <a:cs typeface="Calibri" panose="020F0502020204030204" pitchFamily="34" charset="0"/>
              </a:rPr>
              <a:t>Diagnostic Criteria of ASD</a:t>
            </a:r>
            <a:endParaRPr lang="ko-KR" altLang="en-US" sz="1600" dirty="0">
              <a:latin typeface="Calibri" panose="020F0502020204030204" pitchFamily="34" charset="0"/>
              <a:cs typeface="Calibri" panose="020F0502020204030204" pitchFamily="34" charset="0"/>
            </a:endParaRPr>
          </a:p>
        </p:txBody>
      </p:sp>
      <p:sp>
        <p:nvSpPr>
          <p:cNvPr id="3" name="모서리가 둥근 직사각형 2"/>
          <p:cNvSpPr/>
          <p:nvPr/>
        </p:nvSpPr>
        <p:spPr>
          <a:xfrm>
            <a:off x="176285" y="132326"/>
            <a:ext cx="87974" cy="25326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그림 4"/>
          <p:cNvPicPr>
            <a:picLocks noChangeAspect="1"/>
          </p:cNvPicPr>
          <p:nvPr/>
        </p:nvPicPr>
        <p:blipFill rotWithShape="1">
          <a:blip r:embed="rId3" cstate="print">
            <a:extLst>
              <a:ext uri="{28A0092B-C50C-407E-A947-70E740481C1C}">
                <a14:useLocalDpi xmlns:a14="http://schemas.microsoft.com/office/drawing/2010/main" val="0"/>
              </a:ext>
            </a:extLst>
          </a:blip>
          <a:srcRect t="13093" b="7200"/>
          <a:stretch/>
        </p:blipFill>
        <p:spPr>
          <a:xfrm>
            <a:off x="7422976" y="3062417"/>
            <a:ext cx="4491656" cy="3580139"/>
          </a:xfrm>
          <a:prstGeom prst="rect">
            <a:avLst/>
          </a:prstGeom>
        </p:spPr>
      </p:pic>
      <p:sp>
        <p:nvSpPr>
          <p:cNvPr id="6" name="직사각형 5"/>
          <p:cNvSpPr/>
          <p:nvPr/>
        </p:nvSpPr>
        <p:spPr>
          <a:xfrm>
            <a:off x="0" y="6642556"/>
            <a:ext cx="2109873" cy="200055"/>
          </a:xfrm>
          <a:prstGeom prst="rect">
            <a:avLst/>
          </a:prstGeom>
        </p:spPr>
        <p:txBody>
          <a:bodyPr wrap="none">
            <a:spAutoFit/>
          </a:bodyPr>
          <a:lstStyle/>
          <a:p>
            <a:r>
              <a:rPr lang="ko-KR" altLang="en-US" sz="700" dirty="0">
                <a:latin typeface="Calibri" panose="020F0502020204030204" pitchFamily="34" charset="0"/>
                <a:cs typeface="Calibri" panose="020F0502020204030204" pitchFamily="34" charset="0"/>
                <a:hlinkClick r:id="rId4"/>
              </a:rPr>
              <a:t>https://www.cdc.gov/ncbddd/autism/hcp-dsm.html</a:t>
            </a:r>
            <a:r>
              <a:rPr lang="ko-KR" altLang="en-US" sz="700" dirty="0">
                <a:latin typeface="Calibri" panose="020F0502020204030204" pitchFamily="34" charset="0"/>
                <a:cs typeface="Calibri" panose="020F0502020204030204" pitchFamily="34" charset="0"/>
              </a:rPr>
              <a:t> </a:t>
            </a:r>
          </a:p>
        </p:txBody>
      </p:sp>
      <p:sp>
        <p:nvSpPr>
          <p:cNvPr id="7" name="TextBox 6"/>
          <p:cNvSpPr txBox="1"/>
          <p:nvPr/>
        </p:nvSpPr>
        <p:spPr>
          <a:xfrm>
            <a:off x="264259" y="547570"/>
            <a:ext cx="11650373" cy="2566857"/>
          </a:xfrm>
          <a:prstGeom prst="rect">
            <a:avLst/>
          </a:prstGeom>
          <a:noFill/>
        </p:spPr>
        <p:txBody>
          <a:bodyPr wrap="square" rtlCol="0">
            <a:spAutoFit/>
          </a:bodyPr>
          <a:lstStyle/>
          <a:p>
            <a:pPr marL="285750" indent="-285750">
              <a:lnSpc>
                <a:spcPct val="120000"/>
              </a:lnSpc>
              <a:buFont typeface="Wingdings" panose="05000000000000000000" pitchFamily="2" charset="2"/>
              <a:buChar char="l"/>
            </a:pPr>
            <a:r>
              <a:rPr lang="en-US" altLang="ko-KR" sz="1400" b="1" dirty="0">
                <a:latin typeface="Calibri" panose="020F0502020204030204" pitchFamily="34" charset="0"/>
                <a:cs typeface="Calibri" panose="020F0502020204030204" pitchFamily="34" charset="0"/>
              </a:rPr>
              <a:t>Each of these three areas of social</a:t>
            </a:r>
            <a:r>
              <a:rPr lang="ko-KR" altLang="en-US" sz="1400" b="1" dirty="0">
                <a:latin typeface="Calibri" panose="020F0502020204030204" pitchFamily="34" charset="0"/>
                <a:cs typeface="Calibri" panose="020F0502020204030204" pitchFamily="34" charset="0"/>
              </a:rPr>
              <a:t> </a:t>
            </a:r>
            <a:r>
              <a:rPr lang="en-US" altLang="ko-KR" sz="1400" b="1" dirty="0">
                <a:latin typeface="Calibri" panose="020F0502020204030204" pitchFamily="34" charset="0"/>
                <a:cs typeface="Calibri" panose="020F0502020204030204" pitchFamily="34" charset="0"/>
              </a:rPr>
              <a:t>communication and interaction</a:t>
            </a:r>
          </a:p>
          <a:p>
            <a:pPr marL="285750" indent="-285750">
              <a:lnSpc>
                <a:spcPct val="120000"/>
              </a:lnSpc>
              <a:buFont typeface="Arial" panose="020B0604020202020204" pitchFamily="34" charset="0"/>
              <a:buChar char="•"/>
            </a:pPr>
            <a:endParaRPr lang="en-US" altLang="ko-KR" sz="1200" dirty="0">
              <a:latin typeface="Calibri" panose="020F0502020204030204" pitchFamily="34" charset="0"/>
              <a:cs typeface="Calibri" panose="020F0502020204030204" pitchFamily="34" charset="0"/>
            </a:endParaRPr>
          </a:p>
          <a:p>
            <a:pPr marL="285750" indent="-285750">
              <a:lnSpc>
                <a:spcPct val="120000"/>
              </a:lnSpc>
              <a:buFont typeface="Arial" panose="020B0604020202020204" pitchFamily="34" charset="0"/>
              <a:buChar char="•"/>
            </a:pPr>
            <a:r>
              <a:rPr lang="en-US" altLang="ko-KR" sz="1200" dirty="0">
                <a:latin typeface="Calibri" panose="020F0502020204030204" pitchFamily="34" charset="0"/>
                <a:cs typeface="Calibri" panose="020F0502020204030204" pitchFamily="34" charset="0"/>
              </a:rPr>
              <a:t>Deficits in social-emotional reciprocity, ranging, </a:t>
            </a:r>
            <a:br>
              <a:rPr lang="en-US" altLang="ko-KR" sz="1200" dirty="0">
                <a:latin typeface="Calibri" panose="020F0502020204030204" pitchFamily="34" charset="0"/>
                <a:cs typeface="Calibri" panose="020F0502020204030204" pitchFamily="34" charset="0"/>
              </a:rPr>
            </a:br>
            <a:r>
              <a:rPr lang="en-US" altLang="ko-KR" sz="1200" dirty="0">
                <a:latin typeface="Calibri" panose="020F0502020204030204" pitchFamily="34" charset="0"/>
                <a:cs typeface="Calibri" panose="020F0502020204030204" pitchFamily="34" charset="0"/>
              </a:rPr>
              <a:t>for example, from abnormal social approach and failure of normal back-and-forth conversation; </a:t>
            </a:r>
            <a:br>
              <a:rPr lang="en-US" altLang="ko-KR" sz="1200" dirty="0">
                <a:latin typeface="Calibri" panose="020F0502020204030204" pitchFamily="34" charset="0"/>
                <a:cs typeface="Calibri" panose="020F0502020204030204" pitchFamily="34" charset="0"/>
              </a:rPr>
            </a:br>
            <a:r>
              <a:rPr lang="en-US" altLang="ko-KR" sz="1200" dirty="0">
                <a:latin typeface="Calibri" panose="020F0502020204030204" pitchFamily="34" charset="0"/>
                <a:cs typeface="Calibri" panose="020F0502020204030204" pitchFamily="34" charset="0"/>
              </a:rPr>
              <a:t>to reduced sharing of interests, emotions, or affect; to failure to initiate or respond to social interactions.</a:t>
            </a:r>
          </a:p>
          <a:p>
            <a:pPr marL="285750" indent="-285750">
              <a:lnSpc>
                <a:spcPct val="120000"/>
              </a:lnSpc>
              <a:buFont typeface="Arial" panose="020B0604020202020204" pitchFamily="34" charset="0"/>
              <a:buChar char="•"/>
            </a:pPr>
            <a:r>
              <a:rPr lang="en-US" altLang="ko-KR" sz="1200" dirty="0">
                <a:latin typeface="Calibri" panose="020F0502020204030204" pitchFamily="34" charset="0"/>
                <a:cs typeface="Calibri" panose="020F0502020204030204" pitchFamily="34" charset="0"/>
              </a:rPr>
              <a:t>Deficits in nonverbal communicative behaviors used for social interaction, ranging, </a:t>
            </a:r>
            <a:br>
              <a:rPr lang="en-US" altLang="ko-KR" sz="1200" dirty="0">
                <a:latin typeface="Calibri" panose="020F0502020204030204" pitchFamily="34" charset="0"/>
                <a:cs typeface="Calibri" panose="020F0502020204030204" pitchFamily="34" charset="0"/>
              </a:rPr>
            </a:br>
            <a:r>
              <a:rPr lang="en-US" altLang="ko-KR" sz="1200" dirty="0">
                <a:latin typeface="Calibri" panose="020F0502020204030204" pitchFamily="34" charset="0"/>
                <a:cs typeface="Calibri" panose="020F0502020204030204" pitchFamily="34" charset="0"/>
              </a:rPr>
              <a:t>for example, from poorly integrated verbal and nonverbal communication; </a:t>
            </a:r>
            <a:br>
              <a:rPr lang="en-US" altLang="ko-KR" sz="1200" dirty="0">
                <a:latin typeface="Calibri" panose="020F0502020204030204" pitchFamily="34" charset="0"/>
                <a:cs typeface="Calibri" panose="020F0502020204030204" pitchFamily="34" charset="0"/>
              </a:rPr>
            </a:br>
            <a:r>
              <a:rPr lang="en-US" altLang="ko-KR" sz="1200" dirty="0">
                <a:latin typeface="Calibri" panose="020F0502020204030204" pitchFamily="34" charset="0"/>
                <a:cs typeface="Calibri" panose="020F0502020204030204" pitchFamily="34" charset="0"/>
              </a:rPr>
              <a:t>to abnormalities in eye contact and body language or deficits in understanding and use of gestures; to a total lack of facial expressions and nonverbal communication.</a:t>
            </a:r>
          </a:p>
          <a:p>
            <a:pPr marL="285750" indent="-285750">
              <a:lnSpc>
                <a:spcPct val="120000"/>
              </a:lnSpc>
              <a:buFont typeface="Arial" panose="020B0604020202020204" pitchFamily="34" charset="0"/>
              <a:buChar char="•"/>
            </a:pPr>
            <a:r>
              <a:rPr lang="en-US" altLang="ko-KR" sz="1200" dirty="0">
                <a:latin typeface="Calibri" panose="020F0502020204030204" pitchFamily="34" charset="0"/>
                <a:cs typeface="Calibri" panose="020F0502020204030204" pitchFamily="34" charset="0"/>
              </a:rPr>
              <a:t>Deficits in developing, maintaining, and understanding relationships, ranging, </a:t>
            </a:r>
            <a:br>
              <a:rPr lang="en-US" altLang="ko-KR" sz="1200" dirty="0">
                <a:latin typeface="Calibri" panose="020F0502020204030204" pitchFamily="34" charset="0"/>
                <a:cs typeface="Calibri" panose="020F0502020204030204" pitchFamily="34" charset="0"/>
              </a:rPr>
            </a:br>
            <a:r>
              <a:rPr lang="en-US" altLang="ko-KR" sz="1200" dirty="0">
                <a:latin typeface="Calibri" panose="020F0502020204030204" pitchFamily="34" charset="0"/>
                <a:cs typeface="Calibri" panose="020F0502020204030204" pitchFamily="34" charset="0"/>
              </a:rPr>
              <a:t>for example, from difficulties adjusting behavior to suit various social contexts;  to difficulties in sharing imaginative play or in making friends; to absence of interest in peers.</a:t>
            </a:r>
          </a:p>
          <a:p>
            <a:pPr marL="285750" indent="-285750">
              <a:lnSpc>
                <a:spcPct val="120000"/>
              </a:lnSpc>
              <a:buFont typeface="Arial" panose="020B0604020202020204" pitchFamily="34" charset="0"/>
              <a:buChar char="•"/>
            </a:pPr>
            <a:endParaRPr lang="ko-KR" altLang="en-US" sz="1200" dirty="0">
              <a:latin typeface="Calibri" panose="020F0502020204030204" pitchFamily="34" charset="0"/>
              <a:cs typeface="Calibri" panose="020F0502020204030204" pitchFamily="34" charset="0"/>
            </a:endParaRPr>
          </a:p>
        </p:txBody>
      </p:sp>
      <p:sp>
        <p:nvSpPr>
          <p:cNvPr id="8" name="TextBox 7"/>
          <p:cNvSpPr txBox="1"/>
          <p:nvPr/>
        </p:nvSpPr>
        <p:spPr>
          <a:xfrm>
            <a:off x="264260" y="3189303"/>
            <a:ext cx="6838466" cy="3453253"/>
          </a:xfrm>
          <a:prstGeom prst="rect">
            <a:avLst/>
          </a:prstGeom>
          <a:noFill/>
        </p:spPr>
        <p:txBody>
          <a:bodyPr wrap="square" rtlCol="0">
            <a:spAutoFit/>
          </a:bodyPr>
          <a:lstStyle/>
          <a:p>
            <a:pPr marL="285750" indent="-285750">
              <a:lnSpc>
                <a:spcPct val="120000"/>
              </a:lnSpc>
              <a:buFont typeface="Wingdings" panose="05000000000000000000" pitchFamily="2" charset="2"/>
              <a:buChar char="l"/>
            </a:pPr>
            <a:r>
              <a:rPr lang="en-US" altLang="ko-KR" sz="1400" b="1" dirty="0">
                <a:latin typeface="Calibri" panose="020F0502020204030204" pitchFamily="34" charset="0"/>
                <a:cs typeface="Calibri" panose="020F0502020204030204" pitchFamily="34" charset="0"/>
              </a:rPr>
              <a:t>Plus at least two of four types of restricted, repetitive behaviors</a:t>
            </a:r>
            <a:endParaRPr lang="en-US" altLang="ko-KR" sz="1200" dirty="0">
              <a:latin typeface="Calibri" panose="020F0502020204030204" pitchFamily="34" charset="0"/>
              <a:cs typeface="Calibri" panose="020F0502020204030204" pitchFamily="34" charset="0"/>
            </a:endParaRPr>
          </a:p>
          <a:p>
            <a:pPr>
              <a:lnSpc>
                <a:spcPct val="120000"/>
              </a:lnSpc>
            </a:pPr>
            <a:endParaRPr lang="en-US" altLang="ko-KR" sz="1200" dirty="0">
              <a:latin typeface="Calibri" panose="020F0502020204030204" pitchFamily="34" charset="0"/>
              <a:cs typeface="Calibri" panose="020F0502020204030204" pitchFamily="34" charset="0"/>
            </a:endParaRPr>
          </a:p>
          <a:p>
            <a:pPr marL="285750" indent="-285750">
              <a:lnSpc>
                <a:spcPct val="120000"/>
              </a:lnSpc>
              <a:buFont typeface="Arial" panose="020B0604020202020204" pitchFamily="34" charset="0"/>
              <a:buChar char="•"/>
            </a:pPr>
            <a:r>
              <a:rPr lang="en-US" altLang="ko-KR" sz="1200" dirty="0">
                <a:latin typeface="Calibri" panose="020F0502020204030204" pitchFamily="34" charset="0"/>
                <a:cs typeface="Calibri" panose="020F0502020204030204" pitchFamily="34" charset="0"/>
              </a:rPr>
              <a:t>Stereotyped or repetitive motor movements, use of objects, or speech </a:t>
            </a:r>
            <a:br>
              <a:rPr lang="en-US" altLang="ko-KR" sz="1200" dirty="0">
                <a:latin typeface="Calibri" panose="020F0502020204030204" pitchFamily="34" charset="0"/>
                <a:cs typeface="Calibri" panose="020F0502020204030204" pitchFamily="34" charset="0"/>
              </a:rPr>
            </a:br>
            <a:r>
              <a:rPr lang="en-US" altLang="ko-KR" sz="1200" dirty="0">
                <a:latin typeface="Calibri" panose="020F0502020204030204" pitchFamily="34" charset="0"/>
                <a:cs typeface="Calibri" panose="020F0502020204030204" pitchFamily="34" charset="0"/>
              </a:rPr>
              <a:t>(e.g., simple motor stereotypes, lining up toys or flipping objects, echolalia, idiosyncratic phrases).</a:t>
            </a:r>
          </a:p>
          <a:p>
            <a:pPr marL="285750" indent="-285750">
              <a:lnSpc>
                <a:spcPct val="120000"/>
              </a:lnSpc>
              <a:buFont typeface="Arial" panose="020B0604020202020204" pitchFamily="34" charset="0"/>
              <a:buChar char="•"/>
            </a:pPr>
            <a:r>
              <a:rPr lang="en-US" altLang="ko-KR" sz="1200" dirty="0">
                <a:latin typeface="Calibri" panose="020F0502020204030204" pitchFamily="34" charset="0"/>
                <a:cs typeface="Calibri" panose="020F0502020204030204" pitchFamily="34" charset="0"/>
              </a:rPr>
              <a:t>Insistence on sameness, inflexible adherence to routines, </a:t>
            </a:r>
            <a:br>
              <a:rPr lang="en-US" altLang="ko-KR" sz="1200" dirty="0">
                <a:latin typeface="Calibri" panose="020F0502020204030204" pitchFamily="34" charset="0"/>
                <a:cs typeface="Calibri" panose="020F0502020204030204" pitchFamily="34" charset="0"/>
              </a:rPr>
            </a:br>
            <a:r>
              <a:rPr lang="en-US" altLang="ko-KR" sz="1200" dirty="0">
                <a:latin typeface="Calibri" panose="020F0502020204030204" pitchFamily="34" charset="0"/>
                <a:cs typeface="Calibri" panose="020F0502020204030204" pitchFamily="34" charset="0"/>
              </a:rPr>
              <a:t>or ritualized patterns of verbal or nonverbal behavior </a:t>
            </a:r>
            <a:br>
              <a:rPr lang="en-US" altLang="ko-KR" sz="1200" dirty="0">
                <a:latin typeface="Calibri" panose="020F0502020204030204" pitchFamily="34" charset="0"/>
                <a:cs typeface="Calibri" panose="020F0502020204030204" pitchFamily="34" charset="0"/>
              </a:rPr>
            </a:br>
            <a:r>
              <a:rPr lang="en-US" altLang="ko-KR" sz="1200" dirty="0">
                <a:latin typeface="Calibri" panose="020F0502020204030204" pitchFamily="34" charset="0"/>
                <a:cs typeface="Calibri" panose="020F0502020204030204" pitchFamily="34" charset="0"/>
              </a:rPr>
              <a:t>(e.g., extreme distress at small changes, difficulties with transitions, rigid thinking patterns, greeting rituals, need to take same route or eat same food every day).</a:t>
            </a:r>
          </a:p>
          <a:p>
            <a:pPr marL="285750" indent="-285750">
              <a:lnSpc>
                <a:spcPct val="120000"/>
              </a:lnSpc>
              <a:buFont typeface="Arial" panose="020B0604020202020204" pitchFamily="34" charset="0"/>
              <a:buChar char="•"/>
            </a:pPr>
            <a:r>
              <a:rPr lang="en-US" altLang="ko-KR" sz="1200" dirty="0">
                <a:latin typeface="Calibri" panose="020F0502020204030204" pitchFamily="34" charset="0"/>
                <a:cs typeface="Calibri" panose="020F0502020204030204" pitchFamily="34" charset="0"/>
              </a:rPr>
              <a:t>Highly restricted, fixated interests that are abnormal in intensity or focus </a:t>
            </a:r>
            <a:br>
              <a:rPr lang="en-US" altLang="ko-KR" sz="1200" dirty="0">
                <a:latin typeface="Calibri" panose="020F0502020204030204" pitchFamily="34" charset="0"/>
                <a:cs typeface="Calibri" panose="020F0502020204030204" pitchFamily="34" charset="0"/>
              </a:rPr>
            </a:br>
            <a:r>
              <a:rPr lang="en-US" altLang="ko-KR" sz="1200" dirty="0">
                <a:latin typeface="Calibri" panose="020F0502020204030204" pitchFamily="34" charset="0"/>
                <a:cs typeface="Calibri" panose="020F0502020204030204" pitchFamily="34" charset="0"/>
              </a:rPr>
              <a:t>(e.g., strong attachment to or preoccupation with unusual objects, excessively circumscribed or perseverative interests).</a:t>
            </a:r>
          </a:p>
          <a:p>
            <a:pPr marL="285750" indent="-285750">
              <a:lnSpc>
                <a:spcPct val="120000"/>
              </a:lnSpc>
              <a:buFont typeface="Arial" panose="020B0604020202020204" pitchFamily="34" charset="0"/>
              <a:buChar char="•"/>
            </a:pPr>
            <a:r>
              <a:rPr lang="en-US" altLang="ko-KR" sz="1200" dirty="0">
                <a:latin typeface="Calibri" panose="020F0502020204030204" pitchFamily="34" charset="0"/>
                <a:cs typeface="Calibri" panose="020F0502020204030204" pitchFamily="34" charset="0"/>
              </a:rPr>
              <a:t>Hyper- or </a:t>
            </a:r>
            <a:r>
              <a:rPr lang="en-US" altLang="ko-KR" sz="1200" dirty="0" err="1">
                <a:latin typeface="Calibri" panose="020F0502020204030204" pitchFamily="34" charset="0"/>
                <a:cs typeface="Calibri" panose="020F0502020204030204" pitchFamily="34" charset="0"/>
              </a:rPr>
              <a:t>hyporeactivity</a:t>
            </a:r>
            <a:r>
              <a:rPr lang="en-US" altLang="ko-KR" sz="1200" dirty="0">
                <a:latin typeface="Calibri" panose="020F0502020204030204" pitchFamily="34" charset="0"/>
                <a:cs typeface="Calibri" panose="020F0502020204030204" pitchFamily="34" charset="0"/>
              </a:rPr>
              <a:t> to sensory input or unusual interest in sensory aspects of the environment (e.g. apparent indifference to pain/temperature, adverse response to specific sounds or textures, excessive smelling or touching of objects, visual fascination with lights or movement).</a:t>
            </a:r>
          </a:p>
          <a:p>
            <a:pPr marL="285750" indent="-285750">
              <a:lnSpc>
                <a:spcPct val="120000"/>
              </a:lnSpc>
              <a:buFont typeface="Arial" panose="020B0604020202020204" pitchFamily="34" charset="0"/>
              <a:buChar char="•"/>
            </a:pPr>
            <a:endParaRPr lang="ko-KR" altLang="en-US" sz="1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3068182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TotalTime>
  <Words>1732</Words>
  <Application>Microsoft Office PowerPoint</Application>
  <PresentationFormat>와이드스크린</PresentationFormat>
  <Paragraphs>141</Paragraphs>
  <Slides>7</Slides>
  <Notes>5</Notes>
  <HiddenSlides>0</HiddenSlides>
  <MMClips>0</MMClips>
  <ScaleCrop>false</ScaleCrop>
  <HeadingPairs>
    <vt:vector size="8" baseType="variant">
      <vt:variant>
        <vt:lpstr>사용한 글꼴</vt:lpstr>
      </vt:variant>
      <vt:variant>
        <vt:i4>4</vt:i4>
      </vt:variant>
      <vt:variant>
        <vt:lpstr>테마</vt:lpstr>
      </vt:variant>
      <vt:variant>
        <vt:i4>1</vt:i4>
      </vt:variant>
      <vt:variant>
        <vt:lpstr>포함된 OLE 서버</vt:lpstr>
      </vt:variant>
      <vt:variant>
        <vt:i4>1</vt:i4>
      </vt:variant>
      <vt:variant>
        <vt:lpstr>슬라이드 제목</vt:lpstr>
      </vt:variant>
      <vt:variant>
        <vt:i4>7</vt:i4>
      </vt:variant>
    </vt:vector>
  </HeadingPairs>
  <TitlesOfParts>
    <vt:vector size="13" baseType="lpstr">
      <vt:lpstr>맑은 고딕</vt:lpstr>
      <vt:lpstr>Arial</vt:lpstr>
      <vt:lpstr>Calibri</vt:lpstr>
      <vt:lpstr>Wingdings</vt:lpstr>
      <vt:lpstr>Office 테마</vt:lpstr>
      <vt:lpstr>CS ChemDraw Drawing</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이하은</dc:creator>
  <cp:lastModifiedBy>이하은</cp:lastModifiedBy>
  <cp:revision>28</cp:revision>
  <dcterms:created xsi:type="dcterms:W3CDTF">2024-03-25T04:02:44Z</dcterms:created>
  <dcterms:modified xsi:type="dcterms:W3CDTF">2024-04-18T03:44:22Z</dcterms:modified>
</cp:coreProperties>
</file>