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295" r:id="rId2"/>
    <p:sldId id="323" r:id="rId3"/>
    <p:sldId id="297" r:id="rId4"/>
    <p:sldId id="360" r:id="rId5"/>
    <p:sldId id="359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61" r:id="rId15"/>
    <p:sldId id="362" r:id="rId16"/>
    <p:sldId id="358" r:id="rId17"/>
    <p:sldId id="356" r:id="rId18"/>
    <p:sldId id="357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7545" autoAdjust="0"/>
  </p:normalViewPr>
  <p:slideViewPr>
    <p:cSldViewPr snapToGrid="0">
      <p:cViewPr varScale="1">
        <p:scale>
          <a:sx n="88" d="100"/>
          <a:sy n="88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6D96-7778-4FBD-A8C0-3F0026891390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B4D79-A531-411D-A8C2-3BD8BB2F5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7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22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2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5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3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84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8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9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0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1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9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8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1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5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1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B4D79-A531-411D-A8C2-3BD8BB2F58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9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59983"/>
            <a:ext cx="7886700" cy="66901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4" y="3422574"/>
            <a:ext cx="7736417" cy="435133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0EB08-8335-49FF-8E33-75DCC132BBCB}"/>
              </a:ext>
            </a:extLst>
          </p:cNvPr>
          <p:cNvSpPr/>
          <p:nvPr userDrawn="1"/>
        </p:nvSpPr>
        <p:spPr>
          <a:xfrm>
            <a:off x="195943" y="228600"/>
            <a:ext cx="432707" cy="60960"/>
          </a:xfrm>
          <a:prstGeom prst="rect">
            <a:avLst/>
          </a:prstGeom>
          <a:solidFill>
            <a:srgbClr val="199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833351-9DA6-4B99-B18F-D5F0A98B5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3" y="160020"/>
            <a:ext cx="3206750" cy="168275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323A48-EBE7-44AD-AFC3-A5069799F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5" y="335598"/>
            <a:ext cx="3206750" cy="4111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998EF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488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/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59983"/>
            <a:ext cx="7886700" cy="66901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4" y="3422574"/>
            <a:ext cx="7736417" cy="4351338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lumMod val="50000"/>
                  </a:schemeClr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0EB08-8335-49FF-8E33-75DCC132BBCB}"/>
              </a:ext>
            </a:extLst>
          </p:cNvPr>
          <p:cNvSpPr/>
          <p:nvPr userDrawn="1"/>
        </p:nvSpPr>
        <p:spPr>
          <a:xfrm>
            <a:off x="195943" y="228600"/>
            <a:ext cx="432707" cy="60960"/>
          </a:xfrm>
          <a:prstGeom prst="rect">
            <a:avLst/>
          </a:prstGeom>
          <a:solidFill>
            <a:srgbClr val="199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833351-9DA6-4B99-B18F-D5F0A98B5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3" y="160020"/>
            <a:ext cx="3206750" cy="168275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323A48-EBE7-44AD-AFC3-A5069799F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5" y="335598"/>
            <a:ext cx="3206750" cy="4111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998EF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98346D-5B11-4A18-B48A-F93FE8D3D17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1513" y="2218599"/>
            <a:ext cx="7736417" cy="41116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651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t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lumMod val="50000"/>
                  </a:schemeClr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0EB08-8335-49FF-8E33-75DCC132BBCB}"/>
              </a:ext>
            </a:extLst>
          </p:cNvPr>
          <p:cNvSpPr/>
          <p:nvPr userDrawn="1"/>
        </p:nvSpPr>
        <p:spPr>
          <a:xfrm>
            <a:off x="195943" y="228600"/>
            <a:ext cx="432707" cy="60960"/>
          </a:xfrm>
          <a:prstGeom prst="rect">
            <a:avLst/>
          </a:prstGeom>
          <a:solidFill>
            <a:srgbClr val="199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833351-9DA6-4B99-B18F-D5F0A98B5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3" y="160020"/>
            <a:ext cx="3206750" cy="168275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323A48-EBE7-44AD-AFC3-A5069799F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5" y="335598"/>
            <a:ext cx="3206750" cy="4111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998EF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91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59983"/>
            <a:ext cx="7886700" cy="66901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4" y="3422574"/>
            <a:ext cx="7736417" cy="435133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0EB08-8335-49FF-8E33-75DCC132BBCB}"/>
              </a:ext>
            </a:extLst>
          </p:cNvPr>
          <p:cNvSpPr/>
          <p:nvPr userDrawn="1"/>
        </p:nvSpPr>
        <p:spPr>
          <a:xfrm>
            <a:off x="195943" y="228600"/>
            <a:ext cx="432707" cy="60960"/>
          </a:xfrm>
          <a:prstGeom prst="rect">
            <a:avLst/>
          </a:prstGeom>
          <a:solidFill>
            <a:srgbClr val="199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833351-9DA6-4B99-B18F-D5F0A98B5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3" y="160020"/>
            <a:ext cx="3206750" cy="168275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323A48-EBE7-44AD-AFC3-A5069799F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353" y="335598"/>
            <a:ext cx="3206750" cy="4111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998EF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2867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w/sid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59983"/>
            <a:ext cx="7886700" cy="66901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4" y="3422574"/>
            <a:ext cx="7736417" cy="435133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833351-9DA6-4B99-B18F-D5F0A98B5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3" y="160020"/>
            <a:ext cx="3206750" cy="168275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323A48-EBE7-44AD-AFC3-A5069799F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353" y="335598"/>
            <a:ext cx="3206750" cy="4111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998EF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98346D-5B11-4A18-B48A-F93FE8D3D17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1513" y="2218599"/>
            <a:ext cx="7736417" cy="41116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0EB08-8335-49FF-8E33-75DCC132BBCB}"/>
              </a:ext>
            </a:extLst>
          </p:cNvPr>
          <p:cNvSpPr/>
          <p:nvPr userDrawn="1"/>
        </p:nvSpPr>
        <p:spPr>
          <a:xfrm>
            <a:off x="195943" y="228600"/>
            <a:ext cx="432707" cy="60960"/>
          </a:xfrm>
          <a:prstGeom prst="rect">
            <a:avLst/>
          </a:prstGeom>
          <a:solidFill>
            <a:srgbClr val="199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9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ts of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lumMod val="50000"/>
                  </a:schemeClr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0EB08-8335-49FF-8E33-75DCC132BBCB}"/>
              </a:ext>
            </a:extLst>
          </p:cNvPr>
          <p:cNvSpPr/>
          <p:nvPr userDrawn="1"/>
        </p:nvSpPr>
        <p:spPr>
          <a:xfrm>
            <a:off x="195943" y="228600"/>
            <a:ext cx="432707" cy="60960"/>
          </a:xfrm>
          <a:prstGeom prst="rect">
            <a:avLst/>
          </a:prstGeom>
          <a:solidFill>
            <a:srgbClr val="199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833351-9DA6-4B99-B18F-D5F0A98B5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3" y="160020"/>
            <a:ext cx="3206750" cy="16827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323A48-EBE7-44AD-AFC3-A5069799F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5" y="335598"/>
            <a:ext cx="3206750" cy="41116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998EF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357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E269-865E-49AE-B2FD-AD95D98A1A0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CDD8-31AC-493D-BE54-FE5A095D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96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7" r:id="rId3"/>
    <p:sldLayoutId id="2147483684" r:id="rId4"/>
    <p:sldLayoutId id="2147483686" r:id="rId5"/>
    <p:sldLayoutId id="214748368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D6C3-9D21-4778-974A-427D218E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Automated Intracranial Artery Labeling using a Graph Neural Network and Hierarchical Refinement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BBEC1E-D49B-4D73-A7F5-F723ED157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0FC9EDB-74E8-4024-A938-56554F365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Frequency count : edge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B302CC-F9E9-4A3E-83F9-BDAE2150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516"/>
            <a:ext cx="9144000" cy="34788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AE1C20-7ACB-4583-8077-B0AF60299F82}"/>
              </a:ext>
            </a:extLst>
          </p:cNvPr>
          <p:cNvSpPr/>
          <p:nvPr/>
        </p:nvSpPr>
        <p:spPr>
          <a:xfrm>
            <a:off x="1836057" y="2518229"/>
            <a:ext cx="2111829" cy="312057"/>
          </a:xfrm>
          <a:prstGeom prst="rect">
            <a:avLst/>
          </a:prstGeom>
          <a:noFill/>
          <a:ln w="76200">
            <a:solidFill>
              <a:srgbClr val="199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F80D04-1139-437D-96FD-C3B2B47719FE}"/>
              </a:ext>
            </a:extLst>
          </p:cNvPr>
          <p:cNvSpPr/>
          <p:nvPr/>
        </p:nvSpPr>
        <p:spPr>
          <a:xfrm>
            <a:off x="5268686" y="2518229"/>
            <a:ext cx="783771" cy="312057"/>
          </a:xfrm>
          <a:prstGeom prst="rect">
            <a:avLst/>
          </a:prstGeom>
          <a:noFill/>
          <a:ln w="76200">
            <a:solidFill>
              <a:srgbClr val="199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0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Frequency count : edge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B302CC-F9E9-4A3E-83F9-BDAE2150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516"/>
            <a:ext cx="9144000" cy="34788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1C9775-CF26-49EE-BBF8-321906D4B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548" y="1476102"/>
            <a:ext cx="557290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Visualize example graphs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B710A-8AD3-4EDC-BFD0-3C18B9A0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0671"/>
            <a:ext cx="9144000" cy="41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3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Visualize example graphs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B710A-8AD3-4EDC-BFD0-3C18B9A0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0671"/>
            <a:ext cx="9144000" cy="41336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EDE0E2-E847-4201-BBE9-CBF5F403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1" y="761628"/>
            <a:ext cx="571579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Message passing GNN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proposed in [16, 21]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i="1" dirty="0"/>
              <a:t>21. Gilmer, J., </a:t>
            </a:r>
            <a:r>
              <a:rPr lang="en-US" altLang="ko-KR" i="1" dirty="0" err="1"/>
              <a:t>Schoenholz</a:t>
            </a:r>
            <a:r>
              <a:rPr lang="en-US" altLang="ko-KR" i="1" dirty="0"/>
              <a:t>, S.S., Riley, P.F., </a:t>
            </a:r>
            <a:r>
              <a:rPr lang="en-US" altLang="ko-KR" i="1" dirty="0" err="1"/>
              <a:t>Vinyals</a:t>
            </a:r>
            <a:r>
              <a:rPr lang="en-US" altLang="ko-KR" i="1" dirty="0"/>
              <a:t>, O., Dahl, G.E.: </a:t>
            </a:r>
            <a:r>
              <a:rPr lang="en-US" altLang="ko-KR" b="1" i="1" dirty="0"/>
              <a:t>Neural Message Passing for Quantum Chemistry</a:t>
            </a:r>
            <a:r>
              <a:rPr lang="en-US" altLang="ko-KR" i="1" dirty="0"/>
              <a:t>. arXiv:1704.01212v2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Predict the types for each node and edge</a:t>
            </a:r>
          </a:p>
        </p:txBody>
      </p:sp>
    </p:spTree>
    <p:extLst>
      <p:ext uri="{BB962C8B-B14F-4D97-AF65-F5344CB8AC3E}">
        <p14:creationId xmlns:p14="http://schemas.microsoft.com/office/powerpoint/2010/main" val="310895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Message passing GNN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graph with node and edge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Encoder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input features of edges and nodes in the graph are encoded to an embedding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Output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graph with additional features for node and edge types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B280B-AAF7-4910-BCB1-BA8581BB6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2" b="8847"/>
          <a:stretch/>
        </p:blipFill>
        <p:spPr>
          <a:xfrm>
            <a:off x="1313047" y="4199319"/>
            <a:ext cx="6097000" cy="25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Training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combined weighted cross entropy losses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 both </a:t>
            </a:r>
            <a:r>
              <a:rPr lang="en-US" altLang="ko-KR" b="1" dirty="0"/>
              <a:t>nodes</a:t>
            </a:r>
            <a:r>
              <a:rPr lang="en-US" altLang="ko-KR" dirty="0"/>
              <a:t> and </a:t>
            </a:r>
            <a:r>
              <a:rPr lang="en-US" altLang="ko-KR" b="1" dirty="0"/>
              <a:t>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Weighted loss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Inverse proportional to frequencies of the node and edge types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i.e. Frequent node/edge type → smaller weight on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56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Miscellaneous training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Batch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32 graphs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Adam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Normalization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Positions</a:t>
            </a:r>
            <a:r>
              <a:rPr lang="en-US" altLang="ko-KR" dirty="0"/>
              <a:t> of nodes from different datasets normalized based on the imaging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Data augmentation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Random translation of </a:t>
            </a:r>
            <a:r>
              <a:rPr lang="en-US" altLang="ko-KR" b="1" dirty="0"/>
              <a:t>positions</a:t>
            </a:r>
            <a:r>
              <a:rPr lang="en-US" altLang="ko-KR" dirty="0"/>
              <a:t> (within 10%)</a:t>
            </a:r>
          </a:p>
        </p:txBody>
      </p:sp>
    </p:spTree>
    <p:extLst>
      <p:ext uri="{BB962C8B-B14F-4D97-AF65-F5344CB8AC3E}">
        <p14:creationId xmlns:p14="http://schemas.microsoft.com/office/powerpoint/2010/main" val="396183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Loss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60431B-A33F-48E1-B802-40FE2E09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D6C3-9D21-4778-974A-427D218E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Graph neural network (GNN) </a:t>
            </a:r>
            <a:br>
              <a:rPr lang="en-US" altLang="ko-KR" dirty="0"/>
            </a:br>
            <a:r>
              <a:rPr lang="en-US" altLang="ko-KR" dirty="0"/>
              <a:t>for node and edge probabilities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BBEC1E-D49B-4D73-A7F5-F723ED157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7577379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0FC9EDB-74E8-4024-A938-56554F365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7">
                <a:extLst>
                  <a:ext uri="{FF2B5EF4-FFF2-40B4-BE49-F238E27FC236}">
                    <a16:creationId xmlns:a16="http://schemas.microsoft.com/office/drawing/2014/main" id="{053200EA-72FA-491E-B6F3-9D223499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194" y="1253331"/>
                <a:ext cx="7736417" cy="4351338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ICA network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Represented as center lines of arteries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Centerlines in one MRA scan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All unique points in the centerlines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With node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All point connections where edge k connects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With edge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𝓮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내용 개체 틀 7">
                <a:extLst>
                  <a:ext uri="{FF2B5EF4-FFF2-40B4-BE49-F238E27FC236}">
                    <a16:creationId xmlns:a16="http://schemas.microsoft.com/office/drawing/2014/main" id="{053200EA-72FA-491E-B6F3-9D223499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194" y="1253331"/>
                <a:ext cx="7736417" cy="4351338"/>
              </a:xfrm>
              <a:blipFill>
                <a:blip r:embed="rId3"/>
                <a:stretch>
                  <a:fillRect l="-709" t="-2104" b="-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3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7">
                <a:extLst>
                  <a:ext uri="{FF2B5EF4-FFF2-40B4-BE49-F238E27FC236}">
                    <a16:creationId xmlns:a16="http://schemas.microsoft.com/office/drawing/2014/main" id="{053200EA-72FA-491E-B6F3-9D223499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194" y="1253331"/>
                <a:ext cx="7736417" cy="435133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dirty="0"/>
                  <a:t> : </a:t>
                </a:r>
                <a:r>
                  <a:rPr lang="ko-KR" altLang="en-US" dirty="0"/>
                  <a:t>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𝑦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𝑧 </a:t>
                </a:r>
                <a:r>
                  <a:rPr lang="en-US" altLang="ko-KR" dirty="0"/>
                  <a:t>coordinates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dirty="0"/>
                  <a:t>  : radius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directional embedding of the node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number of edges connected to a node can change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So direction features can’t be used as a direct 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Multi-label binary encodings to represent direction feature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Define 26 major directions in the 3D space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   …,  26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where,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내용 개체 틀 7">
                <a:extLst>
                  <a:ext uri="{FF2B5EF4-FFF2-40B4-BE49-F238E27FC236}">
                    <a16:creationId xmlns:a16="http://schemas.microsoft.com/office/drawing/2014/main" id="{053200EA-72FA-491E-B6F3-9D223499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194" y="1253331"/>
                <a:ext cx="7736417" cy="4351338"/>
              </a:xfrm>
              <a:blipFill>
                <a:blip r:embed="rId3"/>
                <a:stretch>
                  <a:fillRect l="-709" t="-1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0A3FC2A-590B-4391-A04A-4B68821F3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7"/>
          <a:stretch/>
        </p:blipFill>
        <p:spPr>
          <a:xfrm>
            <a:off x="2365227" y="4986391"/>
            <a:ext cx="3512553" cy="1124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DE634A-AE92-4555-8DCF-A1FCC4FD7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88" y="5118727"/>
            <a:ext cx="2895297" cy="15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7">
                <a:extLst>
                  <a:ext uri="{FF2B5EF4-FFF2-40B4-BE49-F238E27FC236}">
                    <a16:creationId xmlns:a16="http://schemas.microsoft.com/office/drawing/2014/main" id="{053200EA-72FA-491E-B6F3-9D223499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194" y="1253331"/>
                <a:ext cx="7736417" cy="435133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ea typeface="Cambria Math" panose="02040503050406030204" pitchFamily="18" charset="0"/>
                  </a:rPr>
                  <a:t>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𝓮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All point connections where edge k connects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With edge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𝓮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내용 개체 틀 7">
                <a:extLst>
                  <a:ext uri="{FF2B5EF4-FFF2-40B4-BE49-F238E27FC236}">
                    <a16:creationId xmlns:a16="http://schemas.microsoft.com/office/drawing/2014/main" id="{053200EA-72FA-491E-B6F3-9D223499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194" y="1253331"/>
                <a:ext cx="7736417" cy="4351338"/>
              </a:xfrm>
              <a:blipFill>
                <a:blip r:embed="rId3"/>
                <a:stretch>
                  <a:fillRect l="-709" t="-1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1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Load dataset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9876FA-9083-4E9E-AF0C-A1D613E66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51"/>
          <a:stretch/>
        </p:blipFill>
        <p:spPr>
          <a:xfrm>
            <a:off x="0" y="1632857"/>
            <a:ext cx="9144000" cy="27855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481E48-A593-4090-A18D-FB69DCDCE583}"/>
              </a:ext>
            </a:extLst>
          </p:cNvPr>
          <p:cNvSpPr/>
          <p:nvPr/>
        </p:nvSpPr>
        <p:spPr>
          <a:xfrm>
            <a:off x="965201" y="2096952"/>
            <a:ext cx="6183085" cy="312057"/>
          </a:xfrm>
          <a:prstGeom prst="rect">
            <a:avLst/>
          </a:prstGeom>
          <a:noFill/>
          <a:ln w="76200">
            <a:solidFill>
              <a:srgbClr val="199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6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Load dataset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9876FA-9083-4E9E-AF0C-A1D613E66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51"/>
          <a:stretch/>
        </p:blipFill>
        <p:spPr>
          <a:xfrm>
            <a:off x="0" y="1632857"/>
            <a:ext cx="9144000" cy="27855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F1E821-D46A-4DC1-B9E1-566B256A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00" y="480601"/>
            <a:ext cx="6620799" cy="58967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A266CA-C091-4CD9-9015-205108C249F1}"/>
              </a:ext>
            </a:extLst>
          </p:cNvPr>
          <p:cNvSpPr/>
          <p:nvPr/>
        </p:nvSpPr>
        <p:spPr>
          <a:xfrm>
            <a:off x="2148115" y="5579129"/>
            <a:ext cx="1625599" cy="262871"/>
          </a:xfrm>
          <a:prstGeom prst="rect">
            <a:avLst/>
          </a:prstGeom>
          <a:noFill/>
          <a:ln w="76200">
            <a:solidFill>
              <a:srgbClr val="199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Frequency count : node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0797AE-6A9B-4450-989D-2764912D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4028"/>
            <a:ext cx="9144000" cy="35318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62970C-688C-4438-8E30-849BA05AF3E6}"/>
              </a:ext>
            </a:extLst>
          </p:cNvPr>
          <p:cNvSpPr/>
          <p:nvPr/>
        </p:nvSpPr>
        <p:spPr>
          <a:xfrm>
            <a:off x="2053772" y="2510609"/>
            <a:ext cx="1023257" cy="312057"/>
          </a:xfrm>
          <a:prstGeom prst="rect">
            <a:avLst/>
          </a:prstGeom>
          <a:noFill/>
          <a:ln w="76200">
            <a:solidFill>
              <a:srgbClr val="199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657373-2048-4455-A91B-8727C8A8440B}"/>
              </a:ext>
            </a:extLst>
          </p:cNvPr>
          <p:cNvSpPr/>
          <p:nvPr/>
        </p:nvSpPr>
        <p:spPr>
          <a:xfrm>
            <a:off x="4180114" y="2510609"/>
            <a:ext cx="783771" cy="312057"/>
          </a:xfrm>
          <a:prstGeom prst="rect">
            <a:avLst/>
          </a:prstGeom>
          <a:noFill/>
          <a:ln w="76200">
            <a:solidFill>
              <a:srgbClr val="199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0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FA6B13-BF1A-4BEF-9572-F062E532C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512" y="160020"/>
            <a:ext cx="6218237" cy="168275"/>
          </a:xfrm>
        </p:spPr>
        <p:txBody>
          <a:bodyPr/>
          <a:lstStyle/>
          <a:p>
            <a:r>
              <a:rPr lang="en-US" altLang="ko-KR" dirty="0"/>
              <a:t>Automated Intracranial Artery Labeling using a Graph Neural Network and Hierarchical Refinement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BCD124-FC11-491E-B909-5598706B5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634" y="335598"/>
            <a:ext cx="6917741" cy="411162"/>
          </a:xfrm>
        </p:spPr>
        <p:txBody>
          <a:bodyPr/>
          <a:lstStyle/>
          <a:p>
            <a:r>
              <a:rPr lang="en-US" altLang="ko-KR" b="1" dirty="0"/>
              <a:t>Graph neural network (GNN) for node and edge probabilities 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53200EA-72FA-491E-B6F3-9D223499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4" y="1253331"/>
            <a:ext cx="773641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a typeface="Cambria Math" panose="02040503050406030204" pitchFamily="18" charset="0"/>
              </a:rPr>
              <a:t>Frequency count : node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AB07C-0736-4145-932F-D640C1AC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4028"/>
            <a:ext cx="9144000" cy="353188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6A7457-45FE-440E-AAD6-49C11E73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69" y="247206"/>
            <a:ext cx="5992061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1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8632</TotalTime>
  <Words>764</Words>
  <Application>Microsoft Office PowerPoint</Application>
  <PresentationFormat>화면 슬라이드 쇼(4:3)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Cambria Math</vt:lpstr>
      <vt:lpstr>맑은 고딕</vt:lpstr>
      <vt:lpstr>Arial</vt:lpstr>
      <vt:lpstr>Times New Roman</vt:lpstr>
      <vt:lpstr>Office Theme</vt:lpstr>
      <vt:lpstr>Automated Intracranial Artery Labeling using a Graph Neural Network and Hierarchical Refinement</vt:lpstr>
      <vt:lpstr>Graph neural network (GNN)  for node and edge probabilities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우준 박</dc:creator>
  <cp:lastModifiedBy>Woojune Park</cp:lastModifiedBy>
  <cp:revision>322</cp:revision>
  <dcterms:created xsi:type="dcterms:W3CDTF">2019-03-08T16:25:51Z</dcterms:created>
  <dcterms:modified xsi:type="dcterms:W3CDTF">2020-10-20T10:29:34Z</dcterms:modified>
</cp:coreProperties>
</file>