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87" r:id="rId3"/>
    <p:sldId id="265" r:id="rId4"/>
    <p:sldId id="266" r:id="rId5"/>
    <p:sldId id="267" r:id="rId6"/>
    <p:sldId id="268" r:id="rId7"/>
    <p:sldId id="272" r:id="rId8"/>
    <p:sldId id="269" r:id="rId9"/>
    <p:sldId id="285" r:id="rId10"/>
    <p:sldId id="270" r:id="rId11"/>
    <p:sldId id="271" r:id="rId12"/>
    <p:sldId id="283" r:id="rId13"/>
    <p:sldId id="257" r:id="rId14"/>
    <p:sldId id="258" r:id="rId1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0864" autoAdjust="0"/>
  </p:normalViewPr>
  <p:slideViewPr>
    <p:cSldViewPr>
      <p:cViewPr varScale="1">
        <p:scale>
          <a:sx n="65" d="100"/>
          <a:sy n="65" d="100"/>
        </p:scale>
        <p:origin x="-606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123B1B-E640-4187-878A-E3DF8D6C4B42}" type="datetimeFigureOut">
              <a:rPr lang="ko-KR" altLang="en-US" smtClean="0"/>
              <a:pPr/>
              <a:t>2015-08-24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B7E616-4075-445E-83C5-9EEE22B659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B7E616-4075-445E-83C5-9EEE22B659D9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ko-KR" dirty="0" smtClean="0"/>
              <a:t>OS (Operating System)</a:t>
            </a:r>
          </a:p>
          <a:p>
            <a:pPr lvl="1" eaLnBrk="1" hangingPunct="1">
              <a:buFont typeface="Webdings" pitchFamily="18" charset="2"/>
              <a:buNone/>
            </a:pPr>
            <a:r>
              <a:rPr lang="en-US" altLang="ko-KR" dirty="0" smtClean="0">
                <a:latin typeface="Arial" charset="0"/>
              </a:rPr>
              <a:t>•</a:t>
            </a:r>
            <a:r>
              <a:rPr lang="en-US" altLang="ko-KR" dirty="0" smtClean="0"/>
              <a:t>Takes care of the coordination of machine resources</a:t>
            </a:r>
          </a:p>
          <a:p>
            <a:pPr lvl="1" eaLnBrk="1" hangingPunct="1">
              <a:buFont typeface="Webdings" pitchFamily="18" charset="2"/>
              <a:buNone/>
            </a:pPr>
            <a:r>
              <a:rPr lang="en-US" altLang="ko-KR" dirty="0" smtClean="0">
                <a:latin typeface="Arial" charset="0"/>
              </a:rPr>
              <a:t>•</a:t>
            </a:r>
            <a:r>
              <a:rPr lang="en-US" altLang="ko-KR" dirty="0" smtClean="0"/>
              <a:t>Has two main purposes:</a:t>
            </a:r>
          </a:p>
          <a:p>
            <a:pPr lvl="1" eaLnBrk="1" hangingPunct="1">
              <a:buFont typeface="Webdings" pitchFamily="18" charset="2"/>
              <a:buNone/>
            </a:pPr>
            <a:r>
              <a:rPr lang="en-US" altLang="ko-KR" dirty="0" smtClean="0"/>
              <a:t>  </a:t>
            </a:r>
            <a:r>
              <a:rPr lang="en-US" altLang="ko-KR" dirty="0" smtClean="0">
                <a:latin typeface="Arial" charset="0"/>
              </a:rPr>
              <a:t>•</a:t>
            </a:r>
            <a:r>
              <a:rPr lang="en-US" altLang="ko-KR" dirty="0" smtClean="0"/>
              <a:t>Manage machine resources, e.g., file system</a:t>
            </a:r>
          </a:p>
          <a:p>
            <a:pPr lvl="1" eaLnBrk="1" hangingPunct="1">
              <a:buFont typeface="Webdings" pitchFamily="18" charset="2"/>
              <a:buNone/>
            </a:pPr>
            <a:r>
              <a:rPr lang="en-US" altLang="ko-KR" dirty="0" smtClean="0"/>
              <a:t>  </a:t>
            </a:r>
            <a:r>
              <a:rPr lang="en-US" altLang="ko-KR" dirty="0" smtClean="0">
                <a:latin typeface="Arial" charset="0"/>
              </a:rPr>
              <a:t>•</a:t>
            </a:r>
            <a:r>
              <a:rPr lang="en-US" altLang="ko-KR" dirty="0" smtClean="0"/>
              <a:t>Provide tools to users, e.g., text editor, C compiler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B7E616-4075-445E-83C5-9EEE22B659D9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ko-KR" dirty="0" smtClean="0"/>
              <a:t>Computer Programming</a:t>
            </a:r>
            <a:r>
              <a:rPr lang="en-US" altLang="ko-KR" baseline="0" dirty="0" smtClean="0"/>
              <a:t> </a:t>
            </a:r>
            <a:r>
              <a:rPr lang="en-US" altLang="ko-KR" dirty="0" smtClean="0"/>
              <a:t>Language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dirty="0" smtClean="0"/>
              <a:t>Machine language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ko-KR" b="1" dirty="0" smtClean="0"/>
              <a:t>Computers can only</a:t>
            </a:r>
            <a:r>
              <a:rPr lang="en-US" altLang="ko-KR" b="1" baseline="0" dirty="0" smtClean="0"/>
              <a:t> execute programs written in low-level languages</a:t>
            </a:r>
            <a:r>
              <a:rPr lang="en-US" altLang="ko-KR" baseline="0" dirty="0" smtClean="0"/>
              <a:t>.</a:t>
            </a:r>
            <a:endParaRPr lang="en-US" altLang="ko-KR" dirty="0" smtClean="0"/>
          </a:p>
          <a:p>
            <a:pPr lvl="2" eaLnBrk="1" hangingPunct="1">
              <a:lnSpc>
                <a:spcPct val="90000"/>
              </a:lnSpc>
            </a:pPr>
            <a:r>
              <a:rPr lang="en-US" altLang="ko-KR" dirty="0" smtClean="0"/>
              <a:t>Binary number codes understood by a specific CPU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dirty="0" smtClean="0"/>
              <a:t>Assembly language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ko-KR" dirty="0" smtClean="0"/>
              <a:t>Mnemonic codes that correspond to machine language instructions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dirty="0" smtClean="0"/>
              <a:t>High level language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ko-KR" dirty="0" smtClean="0"/>
              <a:t>Machine-independent programming language that combines algebraic expressions and English symbols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ko-KR" dirty="0" smtClean="0"/>
              <a:t>Python, FORTRAN, COBOL, LISP, C, Prolog, </a:t>
            </a:r>
            <a:r>
              <a:rPr lang="en-US" altLang="ko-KR" dirty="0" err="1" smtClean="0"/>
              <a:t>Ada</a:t>
            </a:r>
            <a:r>
              <a:rPr lang="en-US" altLang="ko-KR" dirty="0" smtClean="0"/>
              <a:t>, Smalltalk, C++, Java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ko-KR" b="1" dirty="0" smtClean="0"/>
              <a:t>Easy</a:t>
            </a:r>
            <a:r>
              <a:rPr lang="en-US" altLang="ko-KR" b="1" baseline="0" dirty="0" smtClean="0"/>
              <a:t> to correct, maintain / portable</a:t>
            </a:r>
            <a:endParaRPr lang="en-US" altLang="ko-KR" b="1" dirty="0" smtClean="0"/>
          </a:p>
          <a:p>
            <a:pPr lvl="1" eaLnBrk="1" hangingPunct="1">
              <a:lnSpc>
                <a:spcPct val="90000"/>
              </a:lnSpc>
            </a:pP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B7E616-4075-445E-83C5-9EEE22B659D9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interpreter processes the program a little at a time, alternately reading lines and performing computations. </a:t>
            </a:r>
          </a:p>
          <a:p>
            <a:r>
              <a:rPr lang="en-US" altLang="ko-K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convenient for testing small pieces of code</a:t>
            </a:r>
          </a:p>
          <a:p>
            <a:r>
              <a:rPr lang="en-US" altLang="ko-K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compiler reads the program and translates it completely before the program starts running. </a:t>
            </a:r>
          </a:p>
          <a:p>
            <a:r>
              <a:rPr lang="en-US" altLang="ko-K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After compiling, you can execute it repeatedly without further translation.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B7E616-4075-445E-83C5-9EEE22B659D9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B7E616-4075-445E-83C5-9EEE22B659D9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배우기 쉽고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강력한 프로그래밍 언어</a:t>
            </a:r>
            <a:endParaRPr lang="en-US" altLang="ko-KR" dirty="0" smtClean="0"/>
          </a:p>
          <a:p>
            <a:r>
              <a:rPr lang="ko-KR" altLang="en-US" dirty="0" smtClean="0"/>
              <a:t>효율적인 고수준 데이터 구조</a:t>
            </a:r>
            <a:endParaRPr lang="en-US" altLang="ko-KR" dirty="0" smtClean="0"/>
          </a:p>
          <a:p>
            <a:r>
              <a:rPr lang="ko-KR" altLang="en-US" dirty="0" smtClean="0"/>
              <a:t>간단하지만 효과적인 객체 지향 프로그래밍 접근법</a:t>
            </a:r>
            <a:endParaRPr lang="en-US" altLang="ko-KR" dirty="0" smtClean="0"/>
          </a:p>
          <a:p>
            <a:r>
              <a:rPr lang="ko-KR" altLang="en-US" dirty="0" smtClean="0"/>
              <a:t>다양한 분야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다양한 플랫폼에서 사용</a:t>
            </a:r>
            <a:endParaRPr lang="en-US" altLang="ko-KR" dirty="0" smtClean="0"/>
          </a:p>
          <a:p>
            <a:r>
              <a:rPr lang="en-US" altLang="ko-KR" dirty="0" smtClean="0"/>
              <a:t>RAD(Rapid Application Development) </a:t>
            </a:r>
            <a:r>
              <a:rPr lang="ko-KR" altLang="en-US" dirty="0" smtClean="0"/>
              <a:t>언어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Story behind the name</a:t>
            </a:r>
          </a:p>
          <a:p>
            <a:pPr lvl="1"/>
            <a:r>
              <a:rPr lang="en-US" altLang="ko-KR" dirty="0" smtClean="0"/>
              <a:t>Python </a:t>
            </a:r>
            <a:r>
              <a:rPr lang="ko-KR" altLang="en-US" dirty="0" smtClean="0"/>
              <a:t>창시자인 </a:t>
            </a:r>
            <a:r>
              <a:rPr lang="en-US" altLang="ko-KR" dirty="0" smtClean="0"/>
              <a:t>Guido van </a:t>
            </a:r>
            <a:r>
              <a:rPr lang="en-US" altLang="ko-KR" dirty="0" err="1" smtClean="0"/>
              <a:t>Rossum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BBC</a:t>
            </a:r>
            <a:r>
              <a:rPr lang="ko-KR" altLang="en-US" dirty="0" smtClean="0"/>
              <a:t>의</a:t>
            </a:r>
            <a:r>
              <a:rPr lang="en-US" altLang="ko-KR" dirty="0" smtClean="0"/>
              <a:t> Monty Python’s Flying Circus </a:t>
            </a:r>
            <a:r>
              <a:rPr lang="ko-KR" altLang="en-US" dirty="0" smtClean="0"/>
              <a:t>프로그램 이름에서</a:t>
            </a:r>
            <a:r>
              <a:rPr lang="en-US" altLang="ko-KR" dirty="0" smtClean="0"/>
              <a:t>…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B7E616-4075-445E-83C5-9EEE22B659D9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단순함</a:t>
            </a:r>
            <a:endParaRPr lang="en-US" altLang="ko-KR" dirty="0" smtClean="0"/>
          </a:p>
          <a:p>
            <a:r>
              <a:rPr lang="en-US" altLang="ko-KR" dirty="0" smtClean="0"/>
              <a:t>	</a:t>
            </a:r>
            <a:r>
              <a:rPr lang="ko-KR" altLang="en-US" dirty="0" smtClean="0"/>
              <a:t>최소화된 언어 </a:t>
            </a:r>
            <a:r>
              <a:rPr lang="en-US" altLang="ko-KR" dirty="0" smtClean="0"/>
              <a:t>/ </a:t>
            </a:r>
            <a:r>
              <a:rPr lang="ko-KR" altLang="en-US" dirty="0" smtClean="0"/>
              <a:t>딱딱한 영어 문장과 </a:t>
            </a:r>
            <a:r>
              <a:rPr lang="ko-KR" altLang="en-US" dirty="0" err="1" smtClean="0"/>
              <a:t>비슷</a:t>
            </a:r>
            <a:r>
              <a:rPr lang="en-US" altLang="ko-KR" baseline="0" dirty="0" smtClean="0"/>
              <a:t>  / </a:t>
            </a:r>
            <a:r>
              <a:rPr lang="ko-KR" altLang="en-US" baseline="0" dirty="0" smtClean="0"/>
              <a:t>언어보다 문제에 집중하게 해 줌</a:t>
            </a:r>
            <a:endParaRPr lang="en-US" altLang="ko-KR" baseline="0" dirty="0" smtClean="0"/>
          </a:p>
          <a:p>
            <a:r>
              <a:rPr lang="ko-KR" altLang="en-US" baseline="0" dirty="0" smtClean="0"/>
              <a:t>배우기 쉬운 언어</a:t>
            </a:r>
            <a:endParaRPr lang="en-US" altLang="ko-KR" baseline="0" dirty="0" smtClean="0"/>
          </a:p>
          <a:p>
            <a:r>
              <a:rPr lang="en-US" altLang="ko-KR" baseline="0" dirty="0" smtClean="0"/>
              <a:t>	</a:t>
            </a:r>
            <a:r>
              <a:rPr lang="ko-KR" altLang="en-US" baseline="0" dirty="0" smtClean="0"/>
              <a:t>굉장히 쉬운 문법 체계</a:t>
            </a:r>
            <a:endParaRPr lang="en-US" altLang="ko-KR" baseline="0" dirty="0" smtClean="0"/>
          </a:p>
          <a:p>
            <a:r>
              <a:rPr lang="ko-KR" altLang="en-US" baseline="0" dirty="0" smtClean="0"/>
              <a:t>자유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오픈 소스 소프트웨어</a:t>
            </a:r>
            <a:endParaRPr lang="en-US" altLang="ko-KR" baseline="0" dirty="0" smtClean="0"/>
          </a:p>
          <a:p>
            <a:r>
              <a:rPr lang="en-US" altLang="ko-KR" baseline="0" dirty="0" smtClean="0"/>
              <a:t>	FLOSS (Free/</a:t>
            </a:r>
            <a:r>
              <a:rPr lang="en-US" altLang="ko-KR" baseline="0" dirty="0" err="1" smtClean="0"/>
              <a:t>Libre</a:t>
            </a:r>
            <a:r>
              <a:rPr lang="en-US" altLang="ko-KR" baseline="0" dirty="0" smtClean="0"/>
              <a:t> and Open Source Software)</a:t>
            </a:r>
          </a:p>
          <a:p>
            <a:r>
              <a:rPr lang="en-US" altLang="ko-KR" baseline="0" dirty="0" smtClean="0"/>
              <a:t>	SW </a:t>
            </a:r>
            <a:r>
              <a:rPr lang="ko-KR" altLang="en-US" baseline="0" dirty="0" smtClean="0"/>
              <a:t>복사본을 마음대로 배포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소스 코드가 공개되어 있어 읽고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변경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일부를 다른 </a:t>
            </a:r>
            <a:r>
              <a:rPr lang="en-US" altLang="ko-KR" baseline="0" dirty="0" smtClean="0"/>
              <a:t>SW</a:t>
            </a:r>
            <a:r>
              <a:rPr lang="ko-KR" altLang="en-US" baseline="0" dirty="0" smtClean="0"/>
              <a:t>에 사용 가능</a:t>
            </a:r>
            <a:endParaRPr lang="en-US" altLang="ko-KR" baseline="0" dirty="0" smtClean="0"/>
          </a:p>
          <a:p>
            <a:r>
              <a:rPr lang="en-US" altLang="ko-KR" baseline="0" dirty="0" smtClean="0"/>
              <a:t>	</a:t>
            </a:r>
            <a:r>
              <a:rPr lang="ko-KR" altLang="en-US" baseline="0" dirty="0" smtClean="0"/>
              <a:t>좀 더 나은 </a:t>
            </a:r>
            <a:r>
              <a:rPr lang="ko-KR" altLang="en-US" baseline="0" dirty="0" err="1" smtClean="0"/>
              <a:t>파이썬</a:t>
            </a:r>
            <a:r>
              <a:rPr lang="ko-KR" altLang="en-US" baseline="0" dirty="0" smtClean="0"/>
              <a:t> 만들려는 공동체의 노력에 의해 지속적으로 개선</a:t>
            </a:r>
            <a:endParaRPr lang="en-US" altLang="ko-KR" baseline="0" dirty="0" smtClean="0"/>
          </a:p>
          <a:p>
            <a:r>
              <a:rPr lang="ko-KR" altLang="en-US" baseline="0" dirty="0" smtClean="0"/>
              <a:t>고수준 언어</a:t>
            </a:r>
            <a:endParaRPr lang="en-US" altLang="ko-KR" baseline="0" dirty="0" smtClean="0"/>
          </a:p>
          <a:p>
            <a:r>
              <a:rPr lang="en-US" altLang="ko-KR" baseline="0" dirty="0" smtClean="0"/>
              <a:t>	</a:t>
            </a:r>
            <a:r>
              <a:rPr lang="ko-KR" altLang="en-US" baseline="0" dirty="0" smtClean="0"/>
              <a:t>메모리 관리 등의 </a:t>
            </a:r>
            <a:r>
              <a:rPr lang="ko-KR" altLang="en-US" baseline="0" dirty="0" err="1" smtClean="0"/>
              <a:t>저수준의</a:t>
            </a:r>
            <a:r>
              <a:rPr lang="ko-KR" altLang="en-US" baseline="0" dirty="0" smtClean="0"/>
              <a:t> 세부적인 사항 </a:t>
            </a:r>
            <a:r>
              <a:rPr lang="ko-KR" altLang="en-US" baseline="0" dirty="0" err="1" smtClean="0"/>
              <a:t>신경쓸</a:t>
            </a:r>
            <a:r>
              <a:rPr lang="ko-KR" altLang="en-US" baseline="0" dirty="0" smtClean="0"/>
              <a:t> 필요 없음</a:t>
            </a:r>
            <a:endParaRPr lang="en-US" altLang="ko-KR" baseline="0" dirty="0" smtClean="0"/>
          </a:p>
          <a:p>
            <a:r>
              <a:rPr lang="ko-KR" altLang="en-US" baseline="0" dirty="0" err="1" smtClean="0"/>
              <a:t>이식성</a:t>
            </a:r>
            <a:endParaRPr lang="en-US" altLang="ko-KR" baseline="0" dirty="0" smtClean="0"/>
          </a:p>
          <a:p>
            <a:r>
              <a:rPr lang="en-US" altLang="ko-KR" baseline="0" dirty="0" smtClean="0"/>
              <a:t>	</a:t>
            </a:r>
            <a:r>
              <a:rPr lang="ko-KR" altLang="en-US" baseline="0" dirty="0" smtClean="0"/>
              <a:t>소스 공개로 여러 플랫폼 지원하도록 수정되어 옴</a:t>
            </a:r>
            <a:endParaRPr lang="en-US" altLang="ko-KR" baseline="0" dirty="0" smtClean="0"/>
          </a:p>
          <a:p>
            <a:r>
              <a:rPr lang="en-US" altLang="ko-KR" baseline="0" dirty="0" smtClean="0"/>
              <a:t>	</a:t>
            </a:r>
            <a:r>
              <a:rPr lang="ko-KR" altLang="en-US" baseline="0" dirty="0" err="1" smtClean="0"/>
              <a:t>파이썬</a:t>
            </a:r>
            <a:r>
              <a:rPr lang="ko-KR" altLang="en-US" baseline="0" dirty="0" smtClean="0"/>
              <a:t> 프로그램 </a:t>
            </a:r>
            <a:r>
              <a:rPr lang="ko-KR" altLang="en-US" baseline="0" dirty="0" err="1" smtClean="0"/>
              <a:t>수정없이</a:t>
            </a:r>
            <a:r>
              <a:rPr lang="ko-KR" altLang="en-US" baseline="0" dirty="0" smtClean="0"/>
              <a:t> 여러 플랫폼에서 동작</a:t>
            </a:r>
            <a:endParaRPr lang="en-US" altLang="ko-KR" baseline="0" dirty="0" smtClean="0"/>
          </a:p>
          <a:p>
            <a:r>
              <a:rPr lang="en-US" altLang="ko-KR" baseline="0" dirty="0" smtClean="0"/>
              <a:t>	GNU/Linux, Windows, FreeBSD, Macintosh, Solaris, OS/2, Amiga, ROS, AS/400,</a:t>
            </a:r>
          </a:p>
          <a:p>
            <a:r>
              <a:rPr lang="en-US" altLang="ko-KR" baseline="0" dirty="0" smtClean="0"/>
              <a:t>	BeOS, OS/390, z/OS, Palm OS, QNX, VMS, Psion, Acorn RISC OS, </a:t>
            </a:r>
            <a:r>
              <a:rPr lang="en-US" altLang="ko-KR" baseline="0" dirty="0" err="1" smtClean="0"/>
              <a:t>VxWorks</a:t>
            </a:r>
            <a:r>
              <a:rPr lang="en-US" altLang="ko-KR" baseline="0" dirty="0" smtClean="0"/>
              <a:t>,</a:t>
            </a:r>
          </a:p>
          <a:p>
            <a:r>
              <a:rPr lang="en-US" altLang="ko-KR" baseline="0" dirty="0" smtClean="0"/>
              <a:t>	PlayStation, Sharp </a:t>
            </a:r>
            <a:r>
              <a:rPr lang="en-US" altLang="ko-KR" baseline="0" dirty="0" err="1" smtClean="0"/>
              <a:t>Zaurus</a:t>
            </a:r>
            <a:r>
              <a:rPr lang="en-US" altLang="ko-KR" baseline="0" dirty="0" smtClean="0"/>
              <a:t>, Windows CE, </a:t>
            </a:r>
            <a:r>
              <a:rPr lang="en-US" altLang="ko-KR" baseline="0" dirty="0" err="1" smtClean="0"/>
              <a:t>PocketPC</a:t>
            </a:r>
            <a:r>
              <a:rPr lang="en-US" altLang="ko-KR" baseline="0" dirty="0" smtClean="0"/>
              <a:t>,</a:t>
            </a:r>
          </a:p>
          <a:p>
            <a:r>
              <a:rPr lang="en-US" altLang="ko-KR" baseline="0" dirty="0" smtClean="0"/>
              <a:t>	</a:t>
            </a:r>
            <a:r>
              <a:rPr lang="en-US" altLang="ko-KR" baseline="0" dirty="0" err="1" smtClean="0"/>
              <a:t>Kivy</a:t>
            </a:r>
            <a:r>
              <a:rPr lang="en-US" altLang="ko-KR" baseline="0" dirty="0" smtClean="0"/>
              <a:t> (</a:t>
            </a:r>
            <a:r>
              <a:rPr lang="en-US" altLang="ko-KR" baseline="0" dirty="0" err="1" smtClean="0"/>
              <a:t>iPhone</a:t>
            </a:r>
            <a:r>
              <a:rPr lang="en-US" altLang="ko-KR" baseline="0" dirty="0" smtClean="0"/>
              <a:t>, </a:t>
            </a:r>
            <a:r>
              <a:rPr lang="en-US" altLang="ko-KR" baseline="0" dirty="0" err="1" smtClean="0"/>
              <a:t>iPad</a:t>
            </a:r>
            <a:r>
              <a:rPr lang="en-US" altLang="ko-KR" baseline="0" dirty="0" smtClean="0"/>
              <a:t>, Android, Linux, Windows, OS X </a:t>
            </a:r>
            <a:r>
              <a:rPr lang="ko-KR" altLang="en-US" baseline="0" dirty="0" smtClean="0"/>
              <a:t>상의 </a:t>
            </a:r>
            <a:r>
              <a:rPr lang="en-US" altLang="ko-KR" baseline="0" dirty="0" smtClean="0"/>
              <a:t>Cross Platform)</a:t>
            </a:r>
          </a:p>
          <a:p>
            <a:r>
              <a:rPr lang="ko-KR" altLang="en-US" baseline="0" dirty="0" smtClean="0"/>
              <a:t>인터프리터 언어 </a:t>
            </a:r>
            <a:r>
              <a:rPr lang="en-US" altLang="ko-KR" baseline="0" dirty="0" smtClean="0"/>
              <a:t>( </a:t>
            </a:r>
            <a:r>
              <a:rPr lang="en-US" altLang="ko-KR" baseline="0" dirty="0" smtClean="0">
                <a:sym typeface="Wingdings" pitchFamily="2" charset="2"/>
              </a:rPr>
              <a:t>  </a:t>
            </a:r>
            <a:r>
              <a:rPr lang="ko-KR" altLang="en-US" baseline="0" dirty="0" smtClean="0">
                <a:sym typeface="Wingdings" pitchFamily="2" charset="2"/>
              </a:rPr>
              <a:t>컴파일러 언어</a:t>
            </a:r>
            <a:r>
              <a:rPr lang="en-US" altLang="ko-KR" baseline="0" dirty="0" smtClean="0">
                <a:sym typeface="Wingdings" pitchFamily="2" charset="2"/>
              </a:rPr>
              <a:t>)</a:t>
            </a:r>
            <a:endParaRPr lang="en-US" altLang="ko-KR" baseline="0" dirty="0" smtClean="0"/>
          </a:p>
          <a:p>
            <a:r>
              <a:rPr lang="en-US" altLang="ko-KR" baseline="0" dirty="0" smtClean="0"/>
              <a:t>	</a:t>
            </a:r>
            <a:r>
              <a:rPr lang="ko-KR" altLang="en-US" baseline="0" dirty="0" err="1" smtClean="0"/>
              <a:t>파이썬</a:t>
            </a:r>
            <a:r>
              <a:rPr lang="ko-KR" altLang="en-US" baseline="0" dirty="0" smtClean="0"/>
              <a:t> 소스 코드 </a:t>
            </a:r>
            <a:r>
              <a:rPr lang="en-US" altLang="ko-KR" baseline="0" dirty="0" smtClean="0">
                <a:sym typeface="Wingdings" pitchFamily="2" charset="2"/>
              </a:rPr>
              <a:t> </a:t>
            </a:r>
            <a:r>
              <a:rPr lang="ko-KR" altLang="en-US" b="1" baseline="0" dirty="0" smtClean="0">
                <a:sym typeface="Wingdings" pitchFamily="2" charset="2"/>
              </a:rPr>
              <a:t>바이트 코드 </a:t>
            </a:r>
            <a:r>
              <a:rPr lang="en-US" altLang="ko-KR" baseline="0" dirty="0" smtClean="0">
                <a:sym typeface="Wingdings" pitchFamily="2" charset="2"/>
              </a:rPr>
              <a:t> </a:t>
            </a:r>
            <a:r>
              <a:rPr lang="ko-KR" altLang="en-US" baseline="0" dirty="0" smtClean="0">
                <a:sym typeface="Wingdings" pitchFamily="2" charset="2"/>
              </a:rPr>
              <a:t>바이너리 코드</a:t>
            </a:r>
            <a:endParaRPr lang="en-US" altLang="ko-KR" baseline="0" dirty="0" smtClean="0">
              <a:sym typeface="Wingdings" pitchFamily="2" charset="2"/>
            </a:endParaRPr>
          </a:p>
          <a:p>
            <a:r>
              <a:rPr lang="en-US" altLang="ko-KR" baseline="0" dirty="0" smtClean="0">
                <a:sym typeface="Wingdings" pitchFamily="2" charset="2"/>
              </a:rPr>
              <a:t>	</a:t>
            </a:r>
            <a:r>
              <a:rPr lang="ko-KR" altLang="en-US" baseline="0" dirty="0" smtClean="0">
                <a:sym typeface="Wingdings" pitchFamily="2" charset="2"/>
              </a:rPr>
              <a:t>라이브러리가 설치되어 있는지</a:t>
            </a:r>
            <a:r>
              <a:rPr lang="en-US" altLang="ko-KR" baseline="0" dirty="0" smtClean="0">
                <a:sym typeface="Wingdings" pitchFamily="2" charset="2"/>
              </a:rPr>
              <a:t>, </a:t>
            </a:r>
            <a:r>
              <a:rPr lang="ko-KR" altLang="en-US" baseline="0" dirty="0" smtClean="0">
                <a:sym typeface="Wingdings" pitchFamily="2" charset="2"/>
              </a:rPr>
              <a:t>링크 잘 되는지 </a:t>
            </a:r>
            <a:r>
              <a:rPr lang="ko-KR" altLang="en-US" baseline="0" dirty="0" err="1" smtClean="0">
                <a:sym typeface="Wingdings" pitchFamily="2" charset="2"/>
              </a:rPr>
              <a:t>신경쓰지</a:t>
            </a:r>
            <a:r>
              <a:rPr lang="ko-KR" altLang="en-US" baseline="0" dirty="0" smtClean="0">
                <a:sym typeface="Wingdings" pitchFamily="2" charset="2"/>
              </a:rPr>
              <a:t> 않아도 됨</a:t>
            </a:r>
            <a:endParaRPr lang="en-US" altLang="ko-KR" baseline="0" dirty="0" smtClean="0">
              <a:sym typeface="Wingdings" pitchFamily="2" charset="2"/>
            </a:endParaRPr>
          </a:p>
          <a:p>
            <a:r>
              <a:rPr lang="en-US" altLang="ko-KR" baseline="0" dirty="0" smtClean="0">
                <a:sym typeface="Wingdings" pitchFamily="2" charset="2"/>
              </a:rPr>
              <a:t>	</a:t>
            </a:r>
            <a:r>
              <a:rPr lang="ko-KR" altLang="en-US" baseline="0" dirty="0" smtClean="0">
                <a:sym typeface="Wingdings" pitchFamily="2" charset="2"/>
              </a:rPr>
              <a:t>프로그램 복사 만으로 다른 플랫폼에서 동작</a:t>
            </a:r>
            <a:endParaRPr lang="en-US" altLang="ko-KR" baseline="0" dirty="0" smtClean="0">
              <a:sym typeface="Wingdings" pitchFamily="2" charset="2"/>
            </a:endParaRPr>
          </a:p>
          <a:p>
            <a:r>
              <a:rPr lang="en-US" altLang="ko-KR" baseline="0" dirty="0" smtClean="0">
                <a:sym typeface="Wingdings" pitchFamily="2" charset="2"/>
              </a:rPr>
              <a:t>                   </a:t>
            </a:r>
            <a:r>
              <a:rPr lang="ko-KR" altLang="en-US" baseline="0" dirty="0" smtClean="0">
                <a:sym typeface="Wingdings" pitchFamily="2" charset="2"/>
              </a:rPr>
              <a:t>실행 속도는 컴파일러 언어로 작성한 경우보다 느릴 수 있음</a:t>
            </a:r>
            <a:endParaRPr lang="en-US" altLang="ko-KR" baseline="0" dirty="0" smtClean="0">
              <a:sym typeface="Wingdings" pitchFamily="2" charset="2"/>
            </a:endParaRPr>
          </a:p>
          <a:p>
            <a:r>
              <a:rPr lang="ko-KR" altLang="en-US" baseline="0" dirty="0" smtClean="0">
                <a:sym typeface="Wingdings" pitchFamily="2" charset="2"/>
              </a:rPr>
              <a:t>객체지향 언어</a:t>
            </a:r>
            <a:endParaRPr lang="en-US" altLang="ko-KR" baseline="0" dirty="0" smtClean="0">
              <a:sym typeface="Wingdings" pitchFamily="2" charset="2"/>
            </a:endParaRPr>
          </a:p>
          <a:p>
            <a:r>
              <a:rPr lang="en-US" altLang="ko-KR" baseline="0" dirty="0" smtClean="0">
                <a:sym typeface="Wingdings" pitchFamily="2" charset="2"/>
              </a:rPr>
              <a:t>	</a:t>
            </a:r>
            <a:r>
              <a:rPr lang="ko-KR" altLang="en-US" baseline="0" dirty="0" smtClean="0">
                <a:sym typeface="Wingdings" pitchFamily="2" charset="2"/>
              </a:rPr>
              <a:t>절차지향 프로그래밍 </a:t>
            </a:r>
            <a:r>
              <a:rPr lang="en-US" altLang="ko-KR" baseline="0" dirty="0" smtClean="0">
                <a:sym typeface="Wingdings" pitchFamily="2" charset="2"/>
              </a:rPr>
              <a:t>+ </a:t>
            </a:r>
            <a:r>
              <a:rPr lang="ko-KR" altLang="en-US" baseline="0" dirty="0" smtClean="0">
                <a:sym typeface="Wingdings" pitchFamily="2" charset="2"/>
              </a:rPr>
              <a:t>객체지향 프로그래밍 모두 지원</a:t>
            </a:r>
            <a:endParaRPr lang="en-US" altLang="ko-KR" baseline="0" dirty="0" smtClean="0">
              <a:sym typeface="Wingdings" pitchFamily="2" charset="2"/>
            </a:endParaRPr>
          </a:p>
          <a:p>
            <a:r>
              <a:rPr lang="en-US" altLang="ko-KR" baseline="0" dirty="0" smtClean="0">
                <a:sym typeface="Wingdings" pitchFamily="2" charset="2"/>
              </a:rPr>
              <a:t>                   (</a:t>
            </a:r>
            <a:r>
              <a:rPr lang="ko-KR" altLang="en-US" baseline="0" dirty="0" smtClean="0">
                <a:sym typeface="Wingdings" pitchFamily="2" charset="2"/>
              </a:rPr>
              <a:t>함수의 모임</a:t>
            </a:r>
            <a:r>
              <a:rPr lang="en-US" altLang="ko-KR" baseline="0" dirty="0" smtClean="0">
                <a:sym typeface="Wingdings" pitchFamily="2" charset="2"/>
              </a:rPr>
              <a:t>)              (</a:t>
            </a:r>
            <a:r>
              <a:rPr lang="ko-KR" altLang="en-US" baseline="0" dirty="0" smtClean="0">
                <a:sym typeface="Wingdings" pitchFamily="2" charset="2"/>
              </a:rPr>
              <a:t>객체의 모임</a:t>
            </a:r>
            <a:endParaRPr lang="en-US" altLang="ko-KR" baseline="0" dirty="0" smtClean="0">
              <a:sym typeface="Wingdings" pitchFamily="2" charset="2"/>
            </a:endParaRPr>
          </a:p>
          <a:p>
            <a:r>
              <a:rPr lang="en-US" altLang="ko-KR" baseline="0" dirty="0" smtClean="0">
                <a:sym typeface="Wingdings" pitchFamily="2" charset="2"/>
              </a:rPr>
              <a:t>                   </a:t>
            </a:r>
            <a:r>
              <a:rPr lang="ko-KR" altLang="en-US" baseline="0" dirty="0" smtClean="0">
                <a:sym typeface="Wingdings" pitchFamily="2" charset="2"/>
              </a:rPr>
              <a:t>객체</a:t>
            </a:r>
            <a:r>
              <a:rPr lang="en-US" altLang="ko-KR" baseline="0" dirty="0" smtClean="0">
                <a:sym typeface="Wingdings" pitchFamily="2" charset="2"/>
              </a:rPr>
              <a:t>: </a:t>
            </a:r>
            <a:r>
              <a:rPr lang="ko-KR" altLang="en-US" baseline="0" dirty="0" smtClean="0">
                <a:sym typeface="Wingdings" pitchFamily="2" charset="2"/>
              </a:rPr>
              <a:t>데이터와 기능이 결합된 상태</a:t>
            </a:r>
            <a:endParaRPr lang="en-US" altLang="ko-KR" baseline="0" dirty="0" smtClean="0">
              <a:sym typeface="Wingdings" pitchFamily="2" charset="2"/>
            </a:endParaRPr>
          </a:p>
          <a:p>
            <a:r>
              <a:rPr lang="en-US" altLang="ko-KR" baseline="0" dirty="0" smtClean="0">
                <a:sym typeface="Wingdings" pitchFamily="2" charset="2"/>
              </a:rPr>
              <a:t> 	</a:t>
            </a:r>
            <a:r>
              <a:rPr lang="ko-KR" altLang="en-US" baseline="0" dirty="0" smtClean="0">
                <a:sym typeface="Wingdings" pitchFamily="2" charset="2"/>
              </a:rPr>
              <a:t>다른 객체지향 언어에 비해 강력하고 쉬운 방법으로 객체지향을 지원</a:t>
            </a:r>
            <a:endParaRPr lang="en-US" altLang="ko-KR" baseline="0" dirty="0" smtClean="0">
              <a:sym typeface="Wingdings" pitchFamily="2" charset="2"/>
            </a:endParaRPr>
          </a:p>
          <a:p>
            <a:r>
              <a:rPr lang="ko-KR" altLang="en-US" baseline="0" dirty="0" err="1" smtClean="0">
                <a:sym typeface="Wingdings" pitchFamily="2" charset="2"/>
              </a:rPr>
              <a:t>확장성</a:t>
            </a:r>
            <a:endParaRPr lang="en-US" altLang="ko-KR" baseline="0" dirty="0" smtClean="0">
              <a:sym typeface="Wingdings" pitchFamily="2" charset="2"/>
            </a:endParaRPr>
          </a:p>
          <a:p>
            <a:r>
              <a:rPr lang="en-US" altLang="ko-KR" baseline="0" dirty="0" smtClean="0">
                <a:sym typeface="Wingdings" pitchFamily="2" charset="2"/>
              </a:rPr>
              <a:t>	</a:t>
            </a:r>
            <a:r>
              <a:rPr lang="ko-KR" altLang="en-US" baseline="0" dirty="0" smtClean="0">
                <a:sym typeface="Wingdings" pitchFamily="2" charset="2"/>
              </a:rPr>
              <a:t>프로그램의 일부의 빠른 속도 실행이나 소스 코드 비공개를 원하면</a:t>
            </a:r>
            <a:endParaRPr lang="en-US" altLang="ko-KR" baseline="0" dirty="0" smtClean="0">
              <a:sym typeface="Wingdings" pitchFamily="2" charset="2"/>
            </a:endParaRPr>
          </a:p>
          <a:p>
            <a:r>
              <a:rPr lang="en-US" altLang="ko-KR" baseline="0" dirty="0" smtClean="0">
                <a:sym typeface="Wingdings" pitchFamily="2" charset="2"/>
              </a:rPr>
              <a:t>	C</a:t>
            </a:r>
            <a:r>
              <a:rPr lang="ko-KR" altLang="en-US" baseline="0" dirty="0" smtClean="0">
                <a:sym typeface="Wingdings" pitchFamily="2" charset="2"/>
              </a:rPr>
              <a:t>나 </a:t>
            </a:r>
            <a:r>
              <a:rPr lang="en-US" altLang="ko-KR" baseline="0" dirty="0" smtClean="0">
                <a:sym typeface="Wingdings" pitchFamily="2" charset="2"/>
              </a:rPr>
              <a:t>C++</a:t>
            </a:r>
            <a:r>
              <a:rPr lang="ko-KR" altLang="en-US" baseline="0" dirty="0" smtClean="0">
                <a:sym typeface="Wingdings" pitchFamily="2" charset="2"/>
              </a:rPr>
              <a:t>로 작성하고</a:t>
            </a:r>
            <a:r>
              <a:rPr lang="en-US" altLang="ko-KR" baseline="0" dirty="0" smtClean="0">
                <a:sym typeface="Wingdings" pitchFamily="2" charset="2"/>
              </a:rPr>
              <a:t>, </a:t>
            </a:r>
            <a:r>
              <a:rPr lang="ko-KR" altLang="en-US" baseline="0" dirty="0" smtClean="0">
                <a:sym typeface="Wingdings" pitchFamily="2" charset="2"/>
              </a:rPr>
              <a:t>파이선 프로그램에서 </a:t>
            </a:r>
            <a:r>
              <a:rPr lang="ko-KR" altLang="en-US" baseline="0" dirty="0" err="1" smtClean="0">
                <a:sym typeface="Wingdings" pitchFamily="2" charset="2"/>
              </a:rPr>
              <a:t>읽어들여</a:t>
            </a:r>
            <a:r>
              <a:rPr lang="ko-KR" altLang="en-US" baseline="0" dirty="0" smtClean="0">
                <a:sym typeface="Wingdings" pitchFamily="2" charset="2"/>
              </a:rPr>
              <a:t> 사용가능</a:t>
            </a:r>
            <a:endParaRPr lang="en-US" altLang="ko-KR" baseline="0" dirty="0" smtClean="0">
              <a:sym typeface="Wingdings" pitchFamily="2" charset="2"/>
            </a:endParaRPr>
          </a:p>
          <a:p>
            <a:r>
              <a:rPr lang="ko-KR" altLang="en-US" baseline="0" dirty="0" err="1" smtClean="0">
                <a:sym typeface="Wingdings" pitchFamily="2" charset="2"/>
              </a:rPr>
              <a:t>포함성</a:t>
            </a:r>
            <a:endParaRPr lang="en-US" altLang="ko-KR" baseline="0" dirty="0" smtClean="0">
              <a:sym typeface="Wingdings" pitchFamily="2" charset="2"/>
            </a:endParaRPr>
          </a:p>
          <a:p>
            <a:r>
              <a:rPr lang="en-US" altLang="ko-KR" baseline="0" dirty="0" smtClean="0">
                <a:sym typeface="Wingdings" pitchFamily="2" charset="2"/>
              </a:rPr>
              <a:t>	C/C++ </a:t>
            </a:r>
            <a:r>
              <a:rPr lang="ko-KR" altLang="en-US" baseline="0" dirty="0" smtClean="0">
                <a:sym typeface="Wingdings" pitchFamily="2" charset="2"/>
              </a:rPr>
              <a:t>프로그램에 </a:t>
            </a:r>
            <a:r>
              <a:rPr lang="ko-KR" altLang="en-US" baseline="0" dirty="0" err="1" smtClean="0">
                <a:sym typeface="Wingdings" pitchFamily="2" charset="2"/>
              </a:rPr>
              <a:t>파이썬</a:t>
            </a:r>
            <a:r>
              <a:rPr lang="ko-KR" altLang="en-US" baseline="0" dirty="0" smtClean="0">
                <a:sym typeface="Wingdings" pitchFamily="2" charset="2"/>
              </a:rPr>
              <a:t> 포함하여 프로그램 사용자들이</a:t>
            </a:r>
            <a:endParaRPr lang="en-US" altLang="ko-KR" baseline="0" dirty="0" smtClean="0">
              <a:sym typeface="Wingdings" pitchFamily="2" charset="2"/>
            </a:endParaRPr>
          </a:p>
          <a:p>
            <a:r>
              <a:rPr lang="en-US" altLang="ko-KR" baseline="0" dirty="0" smtClean="0">
                <a:sym typeface="Wingdings" pitchFamily="2" charset="2"/>
              </a:rPr>
              <a:t>                  </a:t>
            </a:r>
            <a:r>
              <a:rPr lang="ko-KR" altLang="en-US" baseline="0" dirty="0" err="1" smtClean="0">
                <a:sym typeface="Wingdings" pitchFamily="2" charset="2"/>
              </a:rPr>
              <a:t>스크립팅</a:t>
            </a:r>
            <a:r>
              <a:rPr lang="ko-KR" altLang="en-US" baseline="0" dirty="0" smtClean="0">
                <a:sym typeface="Wingdings" pitchFamily="2" charset="2"/>
              </a:rPr>
              <a:t> 기능 사용하도록 할 수 있음</a:t>
            </a:r>
            <a:endParaRPr lang="en-US" altLang="ko-KR" baseline="0" dirty="0" smtClean="0">
              <a:sym typeface="Wingdings" pitchFamily="2" charset="2"/>
            </a:endParaRPr>
          </a:p>
          <a:p>
            <a:r>
              <a:rPr lang="ko-KR" altLang="en-US" baseline="0" dirty="0" smtClean="0">
                <a:sym typeface="Wingdings" pitchFamily="2" charset="2"/>
              </a:rPr>
              <a:t>확장 가능한 라이브러리</a:t>
            </a:r>
            <a:endParaRPr lang="en-US" altLang="ko-KR" baseline="0" dirty="0" smtClean="0">
              <a:sym typeface="Wingdings" pitchFamily="2" charset="2"/>
            </a:endParaRPr>
          </a:p>
          <a:p>
            <a:r>
              <a:rPr lang="en-US" altLang="ko-KR" baseline="0" dirty="0" smtClean="0">
                <a:sym typeface="Wingdings" pitchFamily="2" charset="2"/>
              </a:rPr>
              <a:t>	</a:t>
            </a:r>
            <a:r>
              <a:rPr lang="ko-KR" altLang="en-US" baseline="0" dirty="0" smtClean="0">
                <a:sym typeface="Wingdings" pitchFamily="2" charset="2"/>
              </a:rPr>
              <a:t>방대한 표준 라이브러리</a:t>
            </a:r>
            <a:endParaRPr lang="en-US" altLang="ko-KR" baseline="0" dirty="0" smtClean="0">
              <a:sym typeface="Wingdings" pitchFamily="2" charset="2"/>
            </a:endParaRPr>
          </a:p>
          <a:p>
            <a:r>
              <a:rPr lang="en-US" altLang="ko-KR" baseline="0" dirty="0" smtClean="0">
                <a:sym typeface="Wingdings" pitchFamily="2" charset="2"/>
              </a:rPr>
              <a:t>	</a:t>
            </a:r>
            <a:r>
              <a:rPr lang="ko-KR" altLang="en-US" baseline="0" dirty="0" smtClean="0">
                <a:sym typeface="Wingdings" pitchFamily="2" charset="2"/>
              </a:rPr>
              <a:t>정규 </a:t>
            </a:r>
            <a:r>
              <a:rPr lang="ko-KR" altLang="en-US" baseline="0" dirty="0" err="1" smtClean="0">
                <a:sym typeface="Wingdings" pitchFamily="2" charset="2"/>
              </a:rPr>
              <a:t>표현식</a:t>
            </a:r>
            <a:r>
              <a:rPr lang="ko-KR" altLang="en-US" baseline="0" dirty="0" smtClean="0">
                <a:sym typeface="Wingdings" pitchFamily="2" charset="2"/>
              </a:rPr>
              <a:t> </a:t>
            </a:r>
            <a:r>
              <a:rPr lang="en-US" altLang="ko-KR" baseline="0" dirty="0" smtClean="0">
                <a:sym typeface="Wingdings" pitchFamily="2" charset="2"/>
              </a:rPr>
              <a:t>/ </a:t>
            </a:r>
            <a:r>
              <a:rPr lang="ko-KR" altLang="en-US" baseline="0" dirty="0" smtClean="0">
                <a:sym typeface="Wingdings" pitchFamily="2" charset="2"/>
              </a:rPr>
              <a:t>자동 문서 생성 </a:t>
            </a:r>
            <a:r>
              <a:rPr lang="en-US" altLang="ko-KR" baseline="0" dirty="0" smtClean="0">
                <a:sym typeface="Wingdings" pitchFamily="2" charset="2"/>
              </a:rPr>
              <a:t>/ </a:t>
            </a:r>
            <a:r>
              <a:rPr lang="ko-KR" altLang="en-US" baseline="0" dirty="0" err="1" smtClean="0">
                <a:sym typeface="Wingdings" pitchFamily="2" charset="2"/>
              </a:rPr>
              <a:t>유닛</a:t>
            </a:r>
            <a:r>
              <a:rPr lang="ko-KR" altLang="en-US" baseline="0" dirty="0" smtClean="0">
                <a:sym typeface="Wingdings" pitchFamily="2" charset="2"/>
              </a:rPr>
              <a:t> 테스트 </a:t>
            </a:r>
            <a:r>
              <a:rPr lang="en-US" altLang="ko-KR" baseline="0" dirty="0" smtClean="0">
                <a:sym typeface="Wingdings" pitchFamily="2" charset="2"/>
              </a:rPr>
              <a:t>/ threading / </a:t>
            </a:r>
            <a:r>
              <a:rPr lang="ko-KR" altLang="en-US" baseline="0" dirty="0" smtClean="0">
                <a:sym typeface="Wingdings" pitchFamily="2" charset="2"/>
              </a:rPr>
              <a:t>데이터베이스</a:t>
            </a:r>
            <a:r>
              <a:rPr lang="en-US" altLang="ko-KR" baseline="0" dirty="0" smtClean="0">
                <a:sym typeface="Wingdings" pitchFamily="2" charset="2"/>
              </a:rPr>
              <a:t>/</a:t>
            </a:r>
          </a:p>
          <a:p>
            <a:r>
              <a:rPr lang="en-US" altLang="ko-KR" baseline="0" dirty="0" smtClean="0">
                <a:sym typeface="Wingdings" pitchFamily="2" charset="2"/>
              </a:rPr>
              <a:t>	</a:t>
            </a:r>
            <a:r>
              <a:rPr lang="ko-KR" altLang="en-US" baseline="0" dirty="0" smtClean="0">
                <a:sym typeface="Wingdings" pitchFamily="2" charset="2"/>
              </a:rPr>
              <a:t>웹 브라우저 </a:t>
            </a:r>
            <a:r>
              <a:rPr lang="en-US" altLang="ko-KR" baseline="0" dirty="0" smtClean="0">
                <a:sym typeface="Wingdings" pitchFamily="2" charset="2"/>
              </a:rPr>
              <a:t>/ CGI / FTP / </a:t>
            </a:r>
            <a:r>
              <a:rPr lang="ko-KR" altLang="en-US" baseline="0" dirty="0" smtClean="0">
                <a:sym typeface="Wingdings" pitchFamily="2" charset="2"/>
              </a:rPr>
              <a:t>전자메일 </a:t>
            </a:r>
            <a:r>
              <a:rPr lang="en-US" altLang="ko-KR" baseline="0" dirty="0" smtClean="0">
                <a:sym typeface="Wingdings" pitchFamily="2" charset="2"/>
              </a:rPr>
              <a:t>/ XML / XML-RPC / HTML / WAV </a:t>
            </a:r>
            <a:r>
              <a:rPr lang="ko-KR" altLang="en-US" baseline="0" dirty="0" smtClean="0">
                <a:sym typeface="Wingdings" pitchFamily="2" charset="2"/>
              </a:rPr>
              <a:t>파일</a:t>
            </a:r>
            <a:endParaRPr lang="en-US" altLang="ko-KR" baseline="0" dirty="0" smtClean="0">
              <a:sym typeface="Wingdings" pitchFamily="2" charset="2"/>
            </a:endParaRPr>
          </a:p>
          <a:p>
            <a:r>
              <a:rPr lang="en-US" altLang="ko-KR" baseline="0" dirty="0" smtClean="0">
                <a:sym typeface="Wingdings" pitchFamily="2" charset="2"/>
              </a:rPr>
              <a:t>	</a:t>
            </a:r>
            <a:r>
              <a:rPr lang="ko-KR" altLang="en-US" baseline="0" dirty="0" smtClean="0">
                <a:sym typeface="Wingdings" pitchFamily="2" charset="2"/>
              </a:rPr>
              <a:t>암호화 알고리즘 </a:t>
            </a:r>
            <a:r>
              <a:rPr lang="en-US" altLang="ko-KR" baseline="0" dirty="0" smtClean="0">
                <a:sym typeface="Wingdings" pitchFamily="2" charset="2"/>
              </a:rPr>
              <a:t>/ GUI / </a:t>
            </a:r>
            <a:r>
              <a:rPr lang="ko-KR" altLang="en-US" baseline="0" dirty="0" smtClean="0">
                <a:sym typeface="Wingdings" pitchFamily="2" charset="2"/>
              </a:rPr>
              <a:t>여러 시스템 관련 기능</a:t>
            </a:r>
            <a:endParaRPr lang="en-US" altLang="ko-KR" baseline="0" dirty="0" smtClean="0">
              <a:sym typeface="Wingdings" pitchFamily="2" charset="2"/>
            </a:endParaRPr>
          </a:p>
          <a:p>
            <a:r>
              <a:rPr lang="en-US" altLang="ko-KR" baseline="0" dirty="0" smtClean="0">
                <a:sym typeface="Wingdings" pitchFamily="2" charset="2"/>
              </a:rPr>
              <a:t>	Python Package Index (54272</a:t>
            </a:r>
            <a:r>
              <a:rPr lang="ko-KR" altLang="en-US" baseline="0" dirty="0" smtClean="0">
                <a:sym typeface="Wingdings" pitchFamily="2" charset="2"/>
              </a:rPr>
              <a:t>개의 다양한 공개 라이브러리</a:t>
            </a:r>
            <a:r>
              <a:rPr lang="en-US" altLang="ko-KR" baseline="0" dirty="0" smtClean="0">
                <a:sym typeface="Wingdings" pitchFamily="2" charset="2"/>
              </a:rPr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B7E616-4075-445E-83C5-9EEE22B659D9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3600">
                <a:latin typeface="Verdana" pitchFamily="34" charset="0"/>
                <a:cs typeface="Verdana" pitchFamily="34" charset="0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tint val="75000"/>
                  </a:schemeClr>
                </a:solidFill>
                <a:latin typeface="Verdana" pitchFamily="34" charset="0"/>
                <a:cs typeface="Verdan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4C2931D-2DDA-4F60-A1A7-483DD40E971C}" type="datetimeFigureOut">
              <a:rPr lang="ko-KR" altLang="en-US" smtClean="0"/>
              <a:pPr/>
              <a:t>2015-08-24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F5C89-652D-4C4D-A62E-6EF705ECD0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4C2931D-2DDA-4F60-A1A7-483DD40E971C}" type="datetimeFigureOut">
              <a:rPr lang="ko-KR" altLang="en-US" smtClean="0"/>
              <a:pPr/>
              <a:t>2015-08-24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F5C89-652D-4C4D-A62E-6EF705ECD0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F5C89-652D-4C4D-A62E-6EF705ECD0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F5C89-652D-4C4D-A62E-6EF705ECD0B1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467544" y="1412776"/>
            <a:ext cx="6408712" cy="0"/>
          </a:xfrm>
          <a:prstGeom prst="line">
            <a:avLst/>
          </a:prstGeom>
          <a:ln w="222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4C2931D-2DDA-4F60-A1A7-483DD40E971C}" type="datetimeFigureOut">
              <a:rPr lang="ko-KR" altLang="en-US" smtClean="0"/>
              <a:pPr/>
              <a:t>2015-08-24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F5C89-652D-4C4D-A62E-6EF705ECD0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4C2931D-2DDA-4F60-A1A7-483DD40E971C}" type="datetimeFigureOut">
              <a:rPr lang="ko-KR" altLang="en-US" smtClean="0"/>
              <a:pPr/>
              <a:t>2015-08-24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F5C89-652D-4C4D-A62E-6EF705ECD0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4C2931D-2DDA-4F60-A1A7-483DD40E971C}" type="datetimeFigureOut">
              <a:rPr lang="ko-KR" altLang="en-US" smtClean="0"/>
              <a:pPr/>
              <a:t>2015-08-24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F5C89-652D-4C4D-A62E-6EF705ECD0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4C2931D-2DDA-4F60-A1A7-483DD40E971C}" type="datetimeFigureOut">
              <a:rPr lang="ko-KR" altLang="en-US" smtClean="0"/>
              <a:pPr/>
              <a:t>2015-08-24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F5C89-652D-4C4D-A62E-6EF705ECD0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4C2931D-2DDA-4F60-A1A7-483DD40E971C}" type="datetimeFigureOut">
              <a:rPr lang="ko-KR" altLang="en-US" smtClean="0"/>
              <a:pPr/>
              <a:t>2015-08-24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F5C89-652D-4C4D-A62E-6EF705ECD0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4C2931D-2DDA-4F60-A1A7-483DD40E971C}" type="datetimeFigureOut">
              <a:rPr lang="ko-KR" altLang="en-US" smtClean="0"/>
              <a:pPr/>
              <a:t>2015-08-24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F5C89-652D-4C4D-A62E-6EF705ECD0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4C2931D-2DDA-4F60-A1A7-483DD40E971C}" type="datetimeFigureOut">
              <a:rPr lang="ko-KR" altLang="en-US" smtClean="0"/>
              <a:pPr/>
              <a:t>2015-08-24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F5C89-652D-4C4D-A62E-6EF705ECD0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1F5C89-652D-4C4D-A62E-6EF705ECD0B1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1026" name="Picture 2" descr="C:\Program Files\Microsoft Office\MEDIA\CAGCAT10\j0302953.jpg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696470" y="6296304"/>
            <a:ext cx="340026" cy="476672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2800" kern="1200" baseline="0">
          <a:solidFill>
            <a:schemeClr val="tx1"/>
          </a:solidFill>
          <a:latin typeface="Verdana" pitchFamily="34" charset="0"/>
          <a:ea typeface="HY강M" pitchFamily="18" charset="-127"/>
          <a:cs typeface="Verdana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 baseline="0">
          <a:solidFill>
            <a:schemeClr val="tx1"/>
          </a:solidFill>
          <a:latin typeface="Verdana" pitchFamily="34" charset="0"/>
          <a:ea typeface="HY강M" pitchFamily="18" charset="-127"/>
          <a:cs typeface="Verdana" pitchFamily="34" charset="0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1800" kern="1200" baseline="0">
          <a:solidFill>
            <a:schemeClr val="tx1"/>
          </a:solidFill>
          <a:latin typeface="Verdana" pitchFamily="34" charset="0"/>
          <a:ea typeface="+mn-ea"/>
          <a:cs typeface="Verdana" pitchFamily="34" charset="0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1800" kern="1200" baseline="0">
          <a:solidFill>
            <a:schemeClr val="tx1"/>
          </a:solidFill>
          <a:latin typeface="Verdana" pitchFamily="34" charset="0"/>
          <a:ea typeface="+mn-ea"/>
          <a:cs typeface="Verdana" pitchFamily="34" charset="0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1600" kern="1200" baseline="0">
          <a:solidFill>
            <a:schemeClr val="tx1"/>
          </a:solidFill>
          <a:latin typeface="Verdana" pitchFamily="34" charset="0"/>
          <a:ea typeface="+mn-ea"/>
          <a:cs typeface="Verdana" pitchFamily="34" charset="0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1600" kern="1200" baseline="0">
          <a:solidFill>
            <a:schemeClr val="tx1"/>
          </a:solidFill>
          <a:latin typeface="Verdana" pitchFamily="34" charset="0"/>
          <a:ea typeface="+mn-ea"/>
          <a:cs typeface="Verdana" pitchFamily="34" charset="0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png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 smtClean="0"/>
              <a:t>Python</a:t>
            </a:r>
            <a:r>
              <a:rPr lang="ko-KR" altLang="en-US" sz="3600" dirty="0" smtClean="0"/>
              <a:t> 강의자료</a:t>
            </a:r>
            <a:r>
              <a:rPr lang="en-US" altLang="ko-KR" sz="3600" dirty="0" smtClean="0"/>
              <a:t>01</a:t>
            </a:r>
            <a:endParaRPr lang="ko-KR" altLang="en-US" sz="36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 smtClean="0"/>
              <a:t>공학정보처리 </a:t>
            </a:r>
            <a:r>
              <a:rPr lang="en-US" altLang="ko-KR" sz="2800" dirty="0" smtClean="0"/>
              <a:t>ENG1108</a:t>
            </a:r>
          </a:p>
          <a:p>
            <a:r>
              <a:rPr lang="ko-KR" altLang="en-US" dirty="0" smtClean="0"/>
              <a:t>김 은 진</a:t>
            </a:r>
            <a:endParaRPr lang="ko-KR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>
                <a:ea typeface="굴림" charset="-127"/>
              </a:rPr>
              <a:t>Decimal, Binary, Octal &amp; Hexadecimal numbers</a:t>
            </a:r>
            <a:endParaRPr lang="ko-KR" altLang="en-US" sz="2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ea typeface="굴림체" pitchFamily="49" charset="-127"/>
              </a:rPr>
              <a:t>Decimal number 26.625</a:t>
            </a:r>
          </a:p>
          <a:p>
            <a:pPr>
              <a:lnSpc>
                <a:spcPct val="260000"/>
              </a:lnSpc>
              <a:buNone/>
            </a:pPr>
            <a:r>
              <a:rPr lang="en-US" altLang="ko-KR" dirty="0" smtClean="0">
                <a:ea typeface="굴림체" pitchFamily="49" charset="-127"/>
              </a:rPr>
              <a:t>Octal number                                           </a:t>
            </a:r>
            <a:r>
              <a:rPr lang="en-US" altLang="ko-KR" dirty="0" smtClean="0">
                <a:ea typeface="굴림체" pitchFamily="49" charset="-127"/>
                <a:sym typeface="Wingdings" pitchFamily="2" charset="2"/>
              </a:rPr>
              <a:t>   32.5</a:t>
            </a:r>
            <a:r>
              <a:rPr lang="en-US" altLang="ko-KR" baseline="-25000" dirty="0" smtClean="0">
                <a:ea typeface="굴림체" pitchFamily="49" charset="-127"/>
                <a:sym typeface="Wingdings" pitchFamily="2" charset="2"/>
              </a:rPr>
              <a:t>8</a:t>
            </a:r>
            <a:endParaRPr lang="en-US" altLang="ko-KR" baseline="-25000" dirty="0" smtClean="0">
              <a:ea typeface="굴림체" pitchFamily="49" charset="-127"/>
            </a:endParaRPr>
          </a:p>
          <a:p>
            <a:pPr>
              <a:lnSpc>
                <a:spcPct val="260000"/>
              </a:lnSpc>
              <a:buNone/>
            </a:pPr>
            <a:r>
              <a:rPr lang="en-US" altLang="ko-KR" dirty="0" smtClean="0">
                <a:ea typeface="굴림체" pitchFamily="49" charset="-127"/>
              </a:rPr>
              <a:t>Binary number</a:t>
            </a:r>
          </a:p>
          <a:p>
            <a:pPr>
              <a:lnSpc>
                <a:spcPct val="260000"/>
              </a:lnSpc>
              <a:buNone/>
            </a:pPr>
            <a:r>
              <a:rPr lang="en-US" altLang="ko-KR" dirty="0" smtClean="0">
                <a:ea typeface="굴림체" pitchFamily="49" charset="-127"/>
              </a:rPr>
              <a:t>Hexadecimal                                            </a:t>
            </a:r>
            <a:r>
              <a:rPr lang="en-US" altLang="ko-KR" dirty="0" smtClean="0">
                <a:ea typeface="굴림체" pitchFamily="49" charset="-127"/>
                <a:sym typeface="Wingdings" pitchFamily="2" charset="2"/>
              </a:rPr>
              <a:t>   1A.A</a:t>
            </a:r>
            <a:r>
              <a:rPr lang="en-US" altLang="ko-KR" baseline="-25000" dirty="0" smtClean="0">
                <a:ea typeface="굴림체" pitchFamily="49" charset="-127"/>
                <a:sym typeface="Wingdings" pitchFamily="2" charset="2"/>
              </a:rPr>
              <a:t>16</a:t>
            </a:r>
            <a:endParaRPr lang="en-US" altLang="ko-KR" baseline="-25000" dirty="0" smtClean="0">
              <a:ea typeface="굴림체" pitchFamily="49" charset="-127"/>
            </a:endParaRPr>
          </a:p>
          <a:p>
            <a:pPr>
              <a:lnSpc>
                <a:spcPct val="60000"/>
              </a:lnSpc>
              <a:buNone/>
            </a:pPr>
            <a:r>
              <a:rPr lang="en-US" altLang="ko-KR" dirty="0" smtClean="0">
                <a:ea typeface="굴림체" pitchFamily="49" charset="-127"/>
              </a:rPr>
              <a:t>number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59832" y="2060848"/>
            <a:ext cx="424847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4000" dirty="0" smtClean="0">
                <a:latin typeface="OCR-A BT" pitchFamily="49" charset="0"/>
                <a:ea typeface="Verdana" pitchFamily="34" charset="0"/>
                <a:cs typeface="Verdana" pitchFamily="34" charset="0"/>
              </a:rPr>
              <a:t>3  2 . 5</a:t>
            </a:r>
          </a:p>
          <a:p>
            <a:pPr>
              <a:lnSpc>
                <a:spcPct val="150000"/>
              </a:lnSpc>
            </a:pPr>
            <a:r>
              <a:rPr lang="en-US" altLang="ko-KR" sz="4000" dirty="0" smtClean="0">
                <a:latin typeface="OCR-A BT" pitchFamily="49" charset="0"/>
                <a:ea typeface="Verdana" pitchFamily="34" charset="0"/>
                <a:cs typeface="Verdana" pitchFamily="34" charset="0"/>
              </a:rPr>
              <a:t>11010.1010</a:t>
            </a:r>
          </a:p>
          <a:p>
            <a:pPr>
              <a:lnSpc>
                <a:spcPct val="150000"/>
              </a:lnSpc>
            </a:pPr>
            <a:r>
              <a:rPr lang="en-US" altLang="ko-KR" sz="4000" dirty="0" smtClean="0">
                <a:latin typeface="OCR-A BT" pitchFamily="49" charset="0"/>
                <a:ea typeface="Verdana" pitchFamily="34" charset="0"/>
                <a:cs typeface="Verdana" pitchFamily="34" charset="0"/>
              </a:rPr>
              <a:t>1  A . A </a:t>
            </a:r>
            <a:endParaRPr lang="ko-KR" altLang="en-US" sz="4000" dirty="0">
              <a:latin typeface="OCR-A BT" pitchFamily="49" charset="0"/>
              <a:cs typeface="Verdana" pitchFamily="34" charset="0"/>
            </a:endParaRPr>
          </a:p>
        </p:txBody>
      </p:sp>
      <p:sp>
        <p:nvSpPr>
          <p:cNvPr id="10" name="자유형 9"/>
          <p:cNvSpPr/>
          <p:nvPr/>
        </p:nvSpPr>
        <p:spPr>
          <a:xfrm>
            <a:off x="3259394" y="3008651"/>
            <a:ext cx="309716" cy="235974"/>
          </a:xfrm>
          <a:custGeom>
            <a:avLst/>
            <a:gdLst>
              <a:gd name="connsiteX0" fmla="*/ 0 w 309716"/>
              <a:gd name="connsiteY0" fmla="*/ 235974 h 235974"/>
              <a:gd name="connsiteX1" fmla="*/ 0 w 309716"/>
              <a:gd name="connsiteY1" fmla="*/ 0 h 235974"/>
              <a:gd name="connsiteX2" fmla="*/ 294967 w 309716"/>
              <a:gd name="connsiteY2" fmla="*/ 0 h 235974"/>
              <a:gd name="connsiteX3" fmla="*/ 309716 w 309716"/>
              <a:gd name="connsiteY3" fmla="*/ 221226 h 235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9716" h="235974">
                <a:moveTo>
                  <a:pt x="0" y="235974"/>
                </a:moveTo>
                <a:lnTo>
                  <a:pt x="0" y="0"/>
                </a:lnTo>
                <a:lnTo>
                  <a:pt x="294967" y="0"/>
                </a:lnTo>
                <a:lnTo>
                  <a:pt x="309716" y="221226"/>
                </a:lnTo>
              </a:path>
            </a:pathLst>
          </a:custGeom>
          <a:ln w="254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자유형 10"/>
          <p:cNvSpPr/>
          <p:nvPr/>
        </p:nvSpPr>
        <p:spPr>
          <a:xfrm>
            <a:off x="3923928" y="2996952"/>
            <a:ext cx="648072" cy="235974"/>
          </a:xfrm>
          <a:custGeom>
            <a:avLst/>
            <a:gdLst>
              <a:gd name="connsiteX0" fmla="*/ 0 w 309716"/>
              <a:gd name="connsiteY0" fmla="*/ 235974 h 235974"/>
              <a:gd name="connsiteX1" fmla="*/ 0 w 309716"/>
              <a:gd name="connsiteY1" fmla="*/ 0 h 235974"/>
              <a:gd name="connsiteX2" fmla="*/ 294967 w 309716"/>
              <a:gd name="connsiteY2" fmla="*/ 0 h 235974"/>
              <a:gd name="connsiteX3" fmla="*/ 309716 w 309716"/>
              <a:gd name="connsiteY3" fmla="*/ 221226 h 235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9716" h="235974">
                <a:moveTo>
                  <a:pt x="0" y="235974"/>
                </a:moveTo>
                <a:lnTo>
                  <a:pt x="0" y="0"/>
                </a:lnTo>
                <a:lnTo>
                  <a:pt x="294967" y="0"/>
                </a:lnTo>
                <a:lnTo>
                  <a:pt x="309716" y="221226"/>
                </a:lnTo>
              </a:path>
            </a:pathLst>
          </a:custGeom>
          <a:ln w="254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자유형 11"/>
          <p:cNvSpPr/>
          <p:nvPr/>
        </p:nvSpPr>
        <p:spPr>
          <a:xfrm>
            <a:off x="5148064" y="2996952"/>
            <a:ext cx="648072" cy="235974"/>
          </a:xfrm>
          <a:custGeom>
            <a:avLst/>
            <a:gdLst>
              <a:gd name="connsiteX0" fmla="*/ 0 w 309716"/>
              <a:gd name="connsiteY0" fmla="*/ 235974 h 235974"/>
              <a:gd name="connsiteX1" fmla="*/ 0 w 309716"/>
              <a:gd name="connsiteY1" fmla="*/ 0 h 235974"/>
              <a:gd name="connsiteX2" fmla="*/ 294967 w 309716"/>
              <a:gd name="connsiteY2" fmla="*/ 0 h 235974"/>
              <a:gd name="connsiteX3" fmla="*/ 309716 w 309716"/>
              <a:gd name="connsiteY3" fmla="*/ 221226 h 235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9716" h="235974">
                <a:moveTo>
                  <a:pt x="0" y="235974"/>
                </a:moveTo>
                <a:lnTo>
                  <a:pt x="0" y="0"/>
                </a:lnTo>
                <a:lnTo>
                  <a:pt x="294967" y="0"/>
                </a:lnTo>
                <a:lnTo>
                  <a:pt x="309716" y="221226"/>
                </a:lnTo>
              </a:path>
            </a:pathLst>
          </a:custGeom>
          <a:ln w="254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자유형 12"/>
          <p:cNvSpPr/>
          <p:nvPr/>
        </p:nvSpPr>
        <p:spPr>
          <a:xfrm flipV="1">
            <a:off x="3635896" y="3861048"/>
            <a:ext cx="936104" cy="288032"/>
          </a:xfrm>
          <a:custGeom>
            <a:avLst/>
            <a:gdLst>
              <a:gd name="connsiteX0" fmla="*/ 0 w 309716"/>
              <a:gd name="connsiteY0" fmla="*/ 235974 h 235974"/>
              <a:gd name="connsiteX1" fmla="*/ 0 w 309716"/>
              <a:gd name="connsiteY1" fmla="*/ 0 h 235974"/>
              <a:gd name="connsiteX2" fmla="*/ 294967 w 309716"/>
              <a:gd name="connsiteY2" fmla="*/ 0 h 235974"/>
              <a:gd name="connsiteX3" fmla="*/ 309716 w 309716"/>
              <a:gd name="connsiteY3" fmla="*/ 221226 h 235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9716" h="235974">
                <a:moveTo>
                  <a:pt x="0" y="235974"/>
                </a:moveTo>
                <a:lnTo>
                  <a:pt x="0" y="0"/>
                </a:lnTo>
                <a:lnTo>
                  <a:pt x="294967" y="0"/>
                </a:lnTo>
                <a:lnTo>
                  <a:pt x="309716" y="221226"/>
                </a:lnTo>
              </a:path>
            </a:pathLst>
          </a:custGeom>
          <a:ln w="254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자유형 13"/>
          <p:cNvSpPr/>
          <p:nvPr/>
        </p:nvSpPr>
        <p:spPr>
          <a:xfrm flipV="1">
            <a:off x="5148064" y="3861048"/>
            <a:ext cx="936104" cy="288032"/>
          </a:xfrm>
          <a:custGeom>
            <a:avLst/>
            <a:gdLst>
              <a:gd name="connsiteX0" fmla="*/ 0 w 309716"/>
              <a:gd name="connsiteY0" fmla="*/ 235974 h 235974"/>
              <a:gd name="connsiteX1" fmla="*/ 0 w 309716"/>
              <a:gd name="connsiteY1" fmla="*/ 0 h 235974"/>
              <a:gd name="connsiteX2" fmla="*/ 294967 w 309716"/>
              <a:gd name="connsiteY2" fmla="*/ 0 h 235974"/>
              <a:gd name="connsiteX3" fmla="*/ 309716 w 309716"/>
              <a:gd name="connsiteY3" fmla="*/ 221226 h 235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9716" h="235974">
                <a:moveTo>
                  <a:pt x="0" y="235974"/>
                </a:moveTo>
                <a:lnTo>
                  <a:pt x="0" y="0"/>
                </a:lnTo>
                <a:lnTo>
                  <a:pt x="294967" y="0"/>
                </a:lnTo>
                <a:lnTo>
                  <a:pt x="309716" y="221226"/>
                </a:lnTo>
              </a:path>
            </a:pathLst>
          </a:custGeom>
          <a:ln w="254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/>
          <p:cNvCxnSpPr/>
          <p:nvPr/>
        </p:nvCxnSpPr>
        <p:spPr>
          <a:xfrm flipV="1">
            <a:off x="3275856" y="3861048"/>
            <a:ext cx="0" cy="288032"/>
          </a:xfrm>
          <a:prstGeom prst="line">
            <a:avLst/>
          </a:prstGeom>
          <a:ln w="254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charset="-127"/>
              </a:rPr>
              <a:t>Character in ASCII Code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 smtClean="0"/>
              <a:t>American Standard Code for Information Interchange</a:t>
            </a:r>
          </a:p>
          <a:p>
            <a:pPr>
              <a:lnSpc>
                <a:spcPct val="150000"/>
              </a:lnSpc>
              <a:buNone/>
            </a:pPr>
            <a:r>
              <a:rPr lang="en-US" altLang="ko-KR" dirty="0" smtClean="0"/>
              <a:t>              </a:t>
            </a:r>
            <a:r>
              <a:rPr lang="en-US" altLang="ko-KR" dirty="0" smtClean="0">
                <a:latin typeface="OCR-A BT" pitchFamily="49" charset="0"/>
              </a:rPr>
              <a:t>H       a       p       </a:t>
            </a:r>
            <a:r>
              <a:rPr lang="en-US" altLang="ko-KR" dirty="0" err="1" smtClean="0">
                <a:latin typeface="OCR-A BT" pitchFamily="49" charset="0"/>
              </a:rPr>
              <a:t>p</a:t>
            </a:r>
            <a:r>
              <a:rPr lang="en-US" altLang="ko-KR" dirty="0" smtClean="0">
                <a:latin typeface="OCR-A BT" pitchFamily="49" charset="0"/>
              </a:rPr>
              <a:t>       y</a:t>
            </a:r>
          </a:p>
          <a:p>
            <a:pPr>
              <a:buNone/>
            </a:pPr>
            <a:r>
              <a:rPr lang="en-US" altLang="ko-KR" sz="1800" dirty="0" smtClean="0">
                <a:latin typeface="OCR-A BT" pitchFamily="49" charset="0"/>
              </a:rPr>
              <a:t>     01001000 01100001 01110000 01110000 01111001</a:t>
            </a:r>
            <a:endParaRPr lang="ko-KR" altLang="en-US" sz="1800" dirty="0" smtClean="0">
              <a:latin typeface="OCR-A BT" pitchFamily="49" charset="0"/>
            </a:endParaRPr>
          </a:p>
          <a:p>
            <a:pPr>
              <a:lnSpc>
                <a:spcPct val="150000"/>
              </a:lnSpc>
            </a:pPr>
            <a:endParaRPr lang="ko-KR" altLang="en-US" sz="20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2938044"/>
            <a:ext cx="8191516" cy="32272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>
                <a:cs typeface="Arial Unicode MS" pitchFamily="50" charset="-127"/>
              </a:rPr>
              <a:t>Flow of information during Program Execution</a:t>
            </a:r>
            <a:endParaRPr lang="ko-KR" altLang="en-US" sz="2400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2915816" y="2204864"/>
            <a:ext cx="2664296" cy="331236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ko-KR" sz="16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Memory</a:t>
            </a:r>
            <a:endParaRPr lang="ko-KR" altLang="en-US" sz="1600" b="1" dirty="0">
              <a:solidFill>
                <a:schemeClr val="tx1"/>
              </a:solidFill>
              <a:latin typeface="Verdana" pitchFamily="34" charset="0"/>
              <a:cs typeface="Verdana" pitchFamily="34" charset="0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3131840" y="2852936"/>
            <a:ext cx="2223864" cy="63968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Program</a:t>
            </a: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(commands)</a:t>
            </a:r>
            <a:endParaRPr lang="ko-KR" altLang="en-US" sz="1600" dirty="0">
              <a:solidFill>
                <a:schemeClr val="tx1"/>
              </a:solidFill>
              <a:latin typeface="Verdana" pitchFamily="34" charset="0"/>
              <a:cs typeface="Verdana" pitchFamily="34" charset="0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3131840" y="3797424"/>
            <a:ext cx="2223864" cy="63968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Data entered during execution</a:t>
            </a:r>
            <a:endParaRPr lang="ko-KR" altLang="en-US" sz="1600" dirty="0">
              <a:solidFill>
                <a:schemeClr val="tx1"/>
              </a:solidFill>
              <a:latin typeface="Verdana" pitchFamily="34" charset="0"/>
              <a:cs typeface="Verdana" pitchFamily="34" charset="0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3131840" y="4661520"/>
            <a:ext cx="2223864" cy="63968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Computed Results</a:t>
            </a:r>
            <a:endParaRPr lang="ko-KR" altLang="en-US" sz="1600" dirty="0">
              <a:solidFill>
                <a:schemeClr val="tx1"/>
              </a:solidFill>
              <a:latin typeface="Verdana" pitchFamily="34" charset="0"/>
              <a:cs typeface="Verdana" pitchFamily="34" charset="0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6372200" y="2636912"/>
            <a:ext cx="1800200" cy="10801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ko-KR" sz="16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Central Processing Units</a:t>
            </a:r>
            <a:endParaRPr lang="ko-KR" altLang="en-US" sz="1600" b="1" dirty="0">
              <a:solidFill>
                <a:schemeClr val="tx1"/>
              </a:solidFill>
              <a:latin typeface="Verdana" pitchFamily="34" charset="0"/>
              <a:cs typeface="Verdana" pitchFamily="34" charset="0"/>
            </a:endParaRPr>
          </a:p>
        </p:txBody>
      </p:sp>
      <p:pic>
        <p:nvPicPr>
          <p:cNvPr id="1029" name="Picture 5" descr="C:\Users\김은진\AppData\Local\Microsoft\Windows\임시 인터넷 파일\Content.IE5\4Z8NDCZ6\large-Computer-mouse-top-down-view--33.3-4233[1]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3583336"/>
            <a:ext cx="360000" cy="1069800"/>
          </a:xfrm>
          <a:prstGeom prst="rect">
            <a:avLst/>
          </a:prstGeom>
          <a:noFill/>
        </p:spPr>
      </p:pic>
      <p:pic>
        <p:nvPicPr>
          <p:cNvPr id="1031" name="Picture 7" descr="C:\Users\김은진\AppData\Local\Microsoft\Windows\임시 인터넷 파일\Content.IE5\ZANK1JXO\goldtouch[1]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6" y="2564904"/>
            <a:ext cx="1737360" cy="1033272"/>
          </a:xfrm>
          <a:prstGeom prst="rect">
            <a:avLst/>
          </a:prstGeom>
          <a:noFill/>
        </p:spPr>
      </p:pic>
      <p:pic>
        <p:nvPicPr>
          <p:cNvPr id="1033" name="Picture 9" descr="C:\Users\김은진\AppData\Local\Microsoft\Windows\임시 인터넷 파일\Content.IE5\21KL9SBR\mac-monitor[1]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04248" y="4263600"/>
            <a:ext cx="1800200" cy="1440160"/>
          </a:xfrm>
          <a:prstGeom prst="rect">
            <a:avLst/>
          </a:prstGeom>
          <a:noFill/>
        </p:spPr>
      </p:pic>
      <p:cxnSp>
        <p:nvCxnSpPr>
          <p:cNvPr id="20" name="직선 화살표 연결선 19"/>
          <p:cNvCxnSpPr>
            <a:stCxn id="8" idx="3"/>
            <a:endCxn id="1033" idx="1"/>
          </p:cNvCxnSpPr>
          <p:nvPr/>
        </p:nvCxnSpPr>
        <p:spPr>
          <a:xfrm>
            <a:off x="5355704" y="4981364"/>
            <a:ext cx="1448544" cy="2316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652120" y="5013176"/>
            <a:ext cx="10579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Program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output</a:t>
            </a:r>
            <a:endParaRPr lang="ko-KR" altLang="en-US" sz="1600" dirty="0">
              <a:latin typeface="Verdana" pitchFamily="34" charset="0"/>
              <a:cs typeface="Verdana" pitchFamily="34" charset="0"/>
            </a:endParaRPr>
          </a:p>
        </p:txBody>
      </p:sp>
      <p:cxnSp>
        <p:nvCxnSpPr>
          <p:cNvPr id="23" name="직선 화살표 연결선 22"/>
          <p:cNvCxnSpPr>
            <a:stCxn id="1029" idx="3"/>
            <a:endCxn id="7" idx="1"/>
          </p:cNvCxnSpPr>
          <p:nvPr/>
        </p:nvCxnSpPr>
        <p:spPr>
          <a:xfrm flipV="1">
            <a:off x="1691640" y="4117268"/>
            <a:ext cx="1440200" cy="968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835696" y="4140369"/>
            <a:ext cx="10579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Program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input</a:t>
            </a:r>
            <a:endParaRPr lang="ko-KR" altLang="en-US" sz="1600" dirty="0">
              <a:latin typeface="Verdana" pitchFamily="34" charset="0"/>
              <a:cs typeface="Verdana" pitchFamily="34" charset="0"/>
            </a:endParaRPr>
          </a:p>
        </p:txBody>
      </p:sp>
      <p:cxnSp>
        <p:nvCxnSpPr>
          <p:cNvPr id="27" name="직선 화살표 연결선 26"/>
          <p:cNvCxnSpPr>
            <a:stCxn id="6" idx="3"/>
            <a:endCxn id="10" idx="1"/>
          </p:cNvCxnSpPr>
          <p:nvPr/>
        </p:nvCxnSpPr>
        <p:spPr>
          <a:xfrm>
            <a:off x="5355704" y="3172780"/>
            <a:ext cx="1016496" cy="4192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7" idx="3"/>
          </p:cNvCxnSpPr>
          <p:nvPr/>
        </p:nvCxnSpPr>
        <p:spPr>
          <a:xfrm flipV="1">
            <a:off x="5355704" y="3356992"/>
            <a:ext cx="1016496" cy="760276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stCxn id="10" idx="2"/>
          </p:cNvCxnSpPr>
          <p:nvPr/>
        </p:nvCxnSpPr>
        <p:spPr>
          <a:xfrm flipH="1">
            <a:off x="5364088" y="3717032"/>
            <a:ext cx="1908212" cy="1080120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22" grpId="0"/>
      <p:bldP spid="2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Python(</a:t>
            </a:r>
            <a:r>
              <a:rPr lang="ko-KR" altLang="en-US" dirty="0" err="1" smtClean="0"/>
              <a:t>파이썬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Easy to learn, powerful programming language</a:t>
            </a:r>
          </a:p>
          <a:p>
            <a:r>
              <a:rPr lang="en-US" altLang="ko-KR" dirty="0" smtClean="0"/>
              <a:t>Efficient high-level data structures</a:t>
            </a:r>
          </a:p>
          <a:p>
            <a:r>
              <a:rPr lang="en-US" altLang="ko-KR" dirty="0" smtClean="0"/>
              <a:t>A simple but efficient approach to OOP(Object-Oriented Programming)</a:t>
            </a:r>
          </a:p>
          <a:p>
            <a:r>
              <a:rPr lang="en-US" altLang="ko-KR" dirty="0" smtClean="0"/>
              <a:t>Scripting &amp; RAD(Rapid Application Development) </a:t>
            </a:r>
          </a:p>
          <a:p>
            <a:pPr lvl="1"/>
            <a:r>
              <a:rPr lang="en-US" altLang="ko-KR" dirty="0" smtClean="0"/>
              <a:t>Elegant syntax, dynamic typing, interpreted nature</a:t>
            </a:r>
          </a:p>
          <a:p>
            <a:r>
              <a:rPr lang="en-US" altLang="ko-KR" dirty="0" smtClean="0"/>
              <a:t>In many areas on most platforms</a:t>
            </a:r>
          </a:p>
          <a:p>
            <a:endParaRPr lang="en-US" altLang="ko-KR" dirty="0"/>
          </a:p>
          <a:p>
            <a:r>
              <a:rPr lang="en-US" altLang="ko-KR" dirty="0" smtClean="0"/>
              <a:t>Story behind the name</a:t>
            </a:r>
          </a:p>
          <a:p>
            <a:pPr lvl="1"/>
            <a:r>
              <a:rPr lang="en-US" altLang="ko-KR" dirty="0" smtClean="0"/>
              <a:t>Guido van </a:t>
            </a:r>
            <a:r>
              <a:rPr lang="en-US" altLang="ko-KR" dirty="0" err="1" smtClean="0"/>
              <a:t>Rossum</a:t>
            </a:r>
            <a:r>
              <a:rPr lang="en-US" altLang="ko-KR" dirty="0" smtClean="0"/>
              <a:t>, the creator of the Python language, named the language after the</a:t>
            </a:r>
            <a:r>
              <a:rPr lang="ko-KR" altLang="en-US" dirty="0" smtClean="0"/>
              <a:t> </a:t>
            </a:r>
            <a:r>
              <a:rPr lang="en-US" altLang="ko-KR" dirty="0" smtClean="0"/>
              <a:t>BBC show “Monty Python’s Flying Circus”.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Features of Python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Simple</a:t>
            </a:r>
          </a:p>
          <a:p>
            <a:r>
              <a:rPr lang="en-US" altLang="ko-KR" dirty="0" smtClean="0"/>
              <a:t>Easy to Learn</a:t>
            </a:r>
          </a:p>
          <a:p>
            <a:r>
              <a:rPr lang="en-US" altLang="ko-KR" dirty="0" smtClean="0"/>
              <a:t>Free and Open Source</a:t>
            </a:r>
          </a:p>
          <a:p>
            <a:r>
              <a:rPr lang="en-US" altLang="ko-KR" dirty="0" smtClean="0"/>
              <a:t>High-level Language</a:t>
            </a:r>
          </a:p>
          <a:p>
            <a:r>
              <a:rPr lang="en-US" altLang="ko-KR" dirty="0" smtClean="0"/>
              <a:t>Portable</a:t>
            </a:r>
          </a:p>
          <a:p>
            <a:r>
              <a:rPr lang="en-US" altLang="ko-KR" dirty="0" smtClean="0"/>
              <a:t>Interpreted</a:t>
            </a:r>
          </a:p>
          <a:p>
            <a:r>
              <a:rPr lang="en-US" altLang="ko-KR" dirty="0" smtClean="0"/>
              <a:t>Object Oriented</a:t>
            </a:r>
          </a:p>
          <a:p>
            <a:r>
              <a:rPr lang="en-US" altLang="ko-KR" dirty="0" smtClean="0"/>
              <a:t>Extensible</a:t>
            </a:r>
          </a:p>
          <a:p>
            <a:r>
              <a:rPr lang="en-US" altLang="ko-KR" dirty="0" smtClean="0"/>
              <a:t>Embeddable</a:t>
            </a:r>
          </a:p>
          <a:p>
            <a:r>
              <a:rPr lang="en-US" altLang="ko-KR" dirty="0" smtClean="0"/>
              <a:t>Extensive Libraries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https://www.python.org/</a:t>
            </a:r>
          </a:p>
          <a:p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Computer Hardware</a:t>
            </a:r>
          </a:p>
          <a:p>
            <a:r>
              <a:rPr lang="en-US" altLang="ko-KR" dirty="0" smtClean="0"/>
              <a:t>Computer Software</a:t>
            </a:r>
          </a:p>
          <a:p>
            <a:r>
              <a:rPr lang="en-US" altLang="ko-KR" dirty="0" smtClean="0"/>
              <a:t>Programming Language</a:t>
            </a:r>
          </a:p>
          <a:p>
            <a:r>
              <a:rPr lang="en-US" altLang="ko-KR" dirty="0" smtClean="0"/>
              <a:t>Data Representation</a:t>
            </a:r>
          </a:p>
          <a:p>
            <a:r>
              <a:rPr lang="en-US" altLang="ko-KR" dirty="0" smtClean="0"/>
              <a:t>Python</a:t>
            </a:r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Computer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34888" y="1783357"/>
            <a:ext cx="8229600" cy="4525963"/>
          </a:xfrm>
        </p:spPr>
        <p:txBody>
          <a:bodyPr/>
          <a:lstStyle/>
          <a:p>
            <a:r>
              <a:rPr lang="en-US" altLang="ko-KR" i="1" dirty="0" smtClean="0"/>
              <a:t>a machine that can </a:t>
            </a:r>
          </a:p>
          <a:p>
            <a:pPr lvl="1"/>
            <a:r>
              <a:rPr lang="en-US" altLang="ko-KR" i="1" dirty="0" smtClean="0"/>
              <a:t>receive, </a:t>
            </a:r>
          </a:p>
          <a:p>
            <a:pPr lvl="1"/>
            <a:r>
              <a:rPr lang="en-US" altLang="ko-KR" i="1" dirty="0" smtClean="0"/>
              <a:t>store, </a:t>
            </a:r>
          </a:p>
          <a:p>
            <a:pPr lvl="1"/>
            <a:r>
              <a:rPr lang="en-US" altLang="ko-KR" i="1" dirty="0" smtClean="0"/>
              <a:t>transform, </a:t>
            </a:r>
          </a:p>
          <a:p>
            <a:pPr lvl="1"/>
            <a:r>
              <a:rPr lang="en-US" altLang="ko-KR" i="1" dirty="0" smtClean="0"/>
              <a:t>and output 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Computer system</a:t>
            </a:r>
          </a:p>
          <a:p>
            <a:pPr lvl="1"/>
            <a:r>
              <a:rPr lang="en-US" altLang="ko-KR" dirty="0" smtClean="0"/>
              <a:t>Hardware</a:t>
            </a:r>
          </a:p>
          <a:p>
            <a:pPr lvl="1"/>
            <a:r>
              <a:rPr lang="en-US" altLang="ko-KR" dirty="0" smtClean="0"/>
              <a:t>Software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057600" y="2738769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data of all kinds</a:t>
            </a:r>
            <a:endParaRPr lang="ko-KR" altLang="en-US" b="1" dirty="0">
              <a:latin typeface="Verdana" pitchFamily="34" charset="0"/>
              <a:cs typeface="Verdana" pitchFamily="34" charset="0"/>
            </a:endParaRPr>
          </a:p>
        </p:txBody>
      </p:sp>
      <p:sp>
        <p:nvSpPr>
          <p:cNvPr id="5" name="오른쪽 중괄호 4"/>
          <p:cNvSpPr/>
          <p:nvPr/>
        </p:nvSpPr>
        <p:spPr>
          <a:xfrm>
            <a:off x="3337520" y="2388021"/>
            <a:ext cx="648072" cy="1080120"/>
          </a:xfrm>
          <a:prstGeom prst="rightBrace">
            <a:avLst>
              <a:gd name="adj1" fmla="val 6426"/>
              <a:gd name="adj2" fmla="val 50000"/>
            </a:avLst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Computer Hardware </a:t>
            </a:r>
            <a:endParaRPr lang="ko-KR" altLang="en-US" dirty="0"/>
          </a:p>
        </p:txBody>
      </p:sp>
      <p:pic>
        <p:nvPicPr>
          <p:cNvPr id="5" name="Picture 5" descr="fig01_0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628800"/>
            <a:ext cx="6946206" cy="49570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직선 화살표 연결선 8"/>
          <p:cNvCxnSpPr>
            <a:cxnSpLocks noChangeShapeType="1"/>
          </p:cNvCxnSpPr>
          <p:nvPr/>
        </p:nvCxnSpPr>
        <p:spPr bwMode="auto">
          <a:xfrm flipH="1">
            <a:off x="4211960" y="2764914"/>
            <a:ext cx="1" cy="808102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 type="arrow" w="med" len="med"/>
            <a:tailEnd type="arrow" w="med" len="med"/>
          </a:ln>
        </p:spPr>
      </p:cxnSp>
      <p:cxnSp>
        <p:nvCxnSpPr>
          <p:cNvPr id="13" name="직선 화살표 연결선 12"/>
          <p:cNvCxnSpPr/>
          <p:nvPr/>
        </p:nvCxnSpPr>
        <p:spPr>
          <a:xfrm>
            <a:off x="7524328" y="1844824"/>
            <a:ext cx="100811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452320" y="1844824"/>
            <a:ext cx="12218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information</a:t>
            </a:r>
          </a:p>
          <a:p>
            <a:r>
              <a:rPr lang="en-US" altLang="ko-KR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flow</a:t>
            </a:r>
            <a:endParaRPr lang="ko-KR" altLang="en-US" sz="1400" dirty="0">
              <a:latin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M</a:t>
            </a:r>
            <a:r>
              <a:rPr lang="en-US" altLang="ko-KR" sz="2800" dirty="0" smtClean="0"/>
              <a:t>emory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7859216" cy="4525963"/>
          </a:xfrm>
        </p:spPr>
        <p:txBody>
          <a:bodyPr>
            <a:normAutofit/>
          </a:bodyPr>
          <a:lstStyle/>
          <a:p>
            <a:r>
              <a:rPr lang="en-US" altLang="ko-KR" sz="2000" dirty="0" smtClean="0"/>
              <a:t>Main memory stores programs, data, and results.</a:t>
            </a:r>
          </a:p>
          <a:p>
            <a:r>
              <a:rPr lang="en-US" altLang="ko-KR" sz="2000" dirty="0" smtClean="0"/>
              <a:t>Secondary storage retains data even when the power to the drive is off.</a:t>
            </a:r>
          </a:p>
          <a:p>
            <a:endParaRPr lang="ko-KR" altLang="en-US" sz="2000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611560" y="2924944"/>
          <a:ext cx="8208912" cy="317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144"/>
                <a:gridCol w="1728192"/>
                <a:gridCol w="3240360"/>
                <a:gridCol w="1944216"/>
              </a:tblGrid>
              <a:tr h="57874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>
                          <a:solidFill>
                            <a:schemeClr val="bg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Term</a:t>
                      </a:r>
                      <a:endParaRPr lang="ko-KR" altLang="en-US" sz="1600" b="1" dirty="0">
                        <a:solidFill>
                          <a:schemeClr val="bg1"/>
                        </a:solidFill>
                        <a:latin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>
                          <a:solidFill>
                            <a:schemeClr val="bg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Abbreviation</a:t>
                      </a:r>
                      <a:endParaRPr lang="ko-KR" altLang="en-US" sz="1600" b="1" dirty="0">
                        <a:solidFill>
                          <a:schemeClr val="bg1"/>
                        </a:solidFill>
                        <a:latin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>
                          <a:solidFill>
                            <a:schemeClr val="bg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Equivalent</a:t>
                      </a:r>
                      <a:r>
                        <a:rPr lang="en-US" altLang="ko-KR" sz="1600" b="1" baseline="0" dirty="0" smtClean="0">
                          <a:solidFill>
                            <a:schemeClr val="bg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to</a:t>
                      </a:r>
                      <a:endParaRPr lang="ko-KR" altLang="en-US" sz="1600" b="1" dirty="0">
                        <a:solidFill>
                          <a:schemeClr val="bg1"/>
                        </a:solidFill>
                        <a:latin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>
                          <a:solidFill>
                            <a:schemeClr val="bg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Comparison to power of 10</a:t>
                      </a:r>
                      <a:endParaRPr lang="ko-KR" altLang="en-US" sz="1600" b="1" dirty="0">
                        <a:solidFill>
                          <a:schemeClr val="bg1"/>
                        </a:solidFill>
                        <a:latin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Byte</a:t>
                      </a:r>
                      <a:endParaRPr lang="ko-KR" altLang="en-US" sz="1600" dirty="0">
                        <a:latin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B</a:t>
                      </a:r>
                      <a:endParaRPr lang="ko-KR" altLang="en-US" sz="1600" dirty="0">
                        <a:latin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8 bits</a:t>
                      </a:r>
                      <a:endParaRPr lang="ko-KR" altLang="en-US" sz="1600" dirty="0">
                        <a:latin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Kilobyte</a:t>
                      </a:r>
                      <a:endParaRPr lang="ko-KR" altLang="en-US" sz="1600" dirty="0">
                        <a:latin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KB</a:t>
                      </a:r>
                      <a:endParaRPr lang="ko-KR" altLang="en-US" sz="1600" dirty="0">
                        <a:latin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1,024(2</a:t>
                      </a:r>
                      <a:r>
                        <a:rPr lang="en-US" altLang="ko-KR" sz="1600" baseline="300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10</a:t>
                      </a:r>
                      <a:r>
                        <a:rPr lang="en-US" altLang="ko-KR" sz="16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)bytes</a:t>
                      </a:r>
                      <a:endParaRPr lang="ko-KR" altLang="en-US" sz="1600" dirty="0">
                        <a:latin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&gt;10</a:t>
                      </a:r>
                      <a:r>
                        <a:rPr lang="en-US" altLang="ko-KR" sz="1600" baseline="300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3</a:t>
                      </a:r>
                      <a:endParaRPr lang="ko-KR" altLang="en-US" sz="1600" baseline="30000" dirty="0">
                        <a:latin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Megabyte</a:t>
                      </a:r>
                      <a:endParaRPr lang="ko-KR" altLang="en-US" sz="1600" dirty="0">
                        <a:latin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MB</a:t>
                      </a:r>
                      <a:endParaRPr lang="ko-KR" altLang="en-US" sz="1600" dirty="0">
                        <a:latin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1,048,576(2</a:t>
                      </a:r>
                      <a:r>
                        <a:rPr lang="en-US" altLang="ko-KR" sz="1600" baseline="300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20</a:t>
                      </a:r>
                      <a:r>
                        <a:rPr lang="en-US" altLang="ko-KR" sz="16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)bytes</a:t>
                      </a:r>
                      <a:endParaRPr lang="ko-KR" altLang="en-US" sz="1600" dirty="0">
                        <a:latin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&gt;10</a:t>
                      </a:r>
                      <a:r>
                        <a:rPr lang="en-US" altLang="ko-KR" sz="1600" baseline="300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6</a:t>
                      </a:r>
                      <a:endParaRPr lang="ko-KR" altLang="en-US" sz="1600" baseline="30000" dirty="0" smtClean="0">
                        <a:latin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Gigabyte</a:t>
                      </a:r>
                      <a:endParaRPr lang="ko-KR" altLang="en-US" sz="1600" dirty="0">
                        <a:latin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GB</a:t>
                      </a:r>
                      <a:endParaRPr lang="ko-KR" altLang="en-US" sz="1600" dirty="0">
                        <a:latin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1,073,741,824(2</a:t>
                      </a:r>
                      <a:r>
                        <a:rPr lang="en-US" altLang="ko-KR" sz="1600" baseline="300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30</a:t>
                      </a:r>
                      <a:r>
                        <a:rPr lang="en-US" altLang="ko-KR" sz="16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)bytes</a:t>
                      </a:r>
                      <a:endParaRPr lang="ko-KR" altLang="en-US" sz="1600" dirty="0">
                        <a:latin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&gt;10</a:t>
                      </a:r>
                      <a:r>
                        <a:rPr lang="en-US" altLang="ko-KR" sz="1600" baseline="300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9</a:t>
                      </a:r>
                      <a:endParaRPr lang="ko-KR" altLang="en-US" sz="1600" baseline="30000" dirty="0" smtClean="0">
                        <a:latin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Terabyte</a:t>
                      </a:r>
                      <a:endParaRPr lang="ko-KR" altLang="en-US" sz="1600" dirty="0">
                        <a:latin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TB</a:t>
                      </a:r>
                      <a:endParaRPr lang="ko-KR" altLang="en-US" sz="1600" dirty="0">
                        <a:latin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1,099,511,627,776(2</a:t>
                      </a:r>
                      <a:r>
                        <a:rPr lang="en-US" altLang="ko-KR" sz="1600" baseline="300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40</a:t>
                      </a:r>
                      <a:r>
                        <a:rPr lang="en-US" altLang="ko-KR" sz="16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)bytes</a:t>
                      </a:r>
                      <a:endParaRPr lang="ko-KR" altLang="en-US" sz="1600" dirty="0">
                        <a:latin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&gt;10</a:t>
                      </a:r>
                      <a:r>
                        <a:rPr lang="en-US" altLang="ko-KR" sz="1600" baseline="300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12</a:t>
                      </a:r>
                      <a:endParaRPr lang="ko-KR" altLang="en-US" sz="1600" baseline="30000" dirty="0" smtClean="0">
                        <a:latin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>
                          <a:latin typeface="Verdana" pitchFamily="34" charset="0"/>
                          <a:cs typeface="Verdana" pitchFamily="34" charset="0"/>
                        </a:rPr>
                        <a:t>Petabyte</a:t>
                      </a:r>
                      <a:endParaRPr lang="ko-KR" altLang="en-US" sz="1600" dirty="0">
                        <a:latin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Verdana" pitchFamily="34" charset="0"/>
                          <a:cs typeface="Verdana" pitchFamily="34" charset="0"/>
                        </a:rPr>
                        <a:t> PB</a:t>
                      </a:r>
                      <a:endParaRPr lang="ko-KR" altLang="en-US" sz="1600" dirty="0">
                        <a:latin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aseline="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                         </a:t>
                      </a:r>
                      <a:r>
                        <a:rPr lang="en-US" altLang="ko-KR" sz="16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(2</a:t>
                      </a:r>
                      <a:r>
                        <a:rPr lang="en-US" altLang="ko-KR" sz="1600" baseline="300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50</a:t>
                      </a:r>
                      <a:r>
                        <a:rPr lang="en-US" altLang="ko-KR" sz="16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)bytes</a:t>
                      </a:r>
                      <a:endParaRPr lang="ko-KR" altLang="en-US" sz="1600" dirty="0" smtClean="0">
                        <a:latin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&gt;10</a:t>
                      </a:r>
                      <a:r>
                        <a:rPr lang="en-US" altLang="ko-KR" sz="1600" baseline="300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15</a:t>
                      </a:r>
                      <a:endParaRPr lang="ko-KR" altLang="en-US" sz="1600" baseline="30000" dirty="0" smtClean="0">
                        <a:latin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Verdana" pitchFamily="34" charset="0"/>
                          <a:cs typeface="Verdana" pitchFamily="34" charset="0"/>
                        </a:rPr>
                        <a:t>Exabyte</a:t>
                      </a:r>
                      <a:endParaRPr lang="ko-KR" altLang="en-US" sz="1600" dirty="0">
                        <a:latin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Verdana" pitchFamily="34" charset="0"/>
                          <a:cs typeface="Verdana" pitchFamily="34" charset="0"/>
                        </a:rPr>
                        <a:t> EB</a:t>
                      </a:r>
                      <a:endParaRPr lang="ko-KR" altLang="en-US" sz="1600" dirty="0">
                        <a:latin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aseline="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                         </a:t>
                      </a:r>
                      <a:r>
                        <a:rPr lang="en-US" altLang="ko-KR" sz="16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(2</a:t>
                      </a:r>
                      <a:r>
                        <a:rPr lang="en-US" altLang="ko-KR" sz="1600" baseline="300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60</a:t>
                      </a:r>
                      <a:r>
                        <a:rPr lang="en-US" altLang="ko-KR" sz="16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)bytes</a:t>
                      </a:r>
                      <a:endParaRPr lang="ko-KR" altLang="en-US" sz="1600" dirty="0" smtClean="0">
                        <a:latin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&gt;10</a:t>
                      </a:r>
                      <a:r>
                        <a:rPr lang="en-US" altLang="ko-KR" sz="1600" baseline="300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18</a:t>
                      </a:r>
                      <a:endParaRPr lang="ko-KR" altLang="en-US" sz="1600" baseline="30000" dirty="0" smtClean="0">
                        <a:latin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Computer Software</a:t>
            </a:r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2483768" y="5733256"/>
            <a:ext cx="4104456" cy="64807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Computer Hardware</a:t>
            </a:r>
            <a:endParaRPr lang="ko-KR" altLang="en-US" dirty="0">
              <a:solidFill>
                <a:schemeClr val="tx1"/>
              </a:solidFill>
              <a:latin typeface="Verdana" pitchFamily="34" charset="0"/>
              <a:cs typeface="Verdana" pitchFamily="34" charset="0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2483768" y="4437112"/>
            <a:ext cx="4104456" cy="86409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System Software</a:t>
            </a: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(Operation system)</a:t>
            </a:r>
            <a:endParaRPr lang="ko-KR" altLang="en-US" sz="1600" dirty="0">
              <a:solidFill>
                <a:schemeClr val="tx1"/>
              </a:solidFill>
              <a:latin typeface="Verdana" pitchFamily="34" charset="0"/>
              <a:cs typeface="Verdana" pitchFamily="34" charset="0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483768" y="3140968"/>
            <a:ext cx="4104456" cy="86409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Application Software</a:t>
            </a: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(Word processor, Compiler, Spreadsheet, …)</a:t>
            </a:r>
            <a:endParaRPr lang="ko-KR" altLang="en-US" sz="1600" dirty="0">
              <a:solidFill>
                <a:schemeClr val="tx1"/>
              </a:solidFill>
              <a:latin typeface="Verdana" pitchFamily="34" charset="0"/>
              <a:cs typeface="Verdana" pitchFamily="34" charset="0"/>
            </a:endParaRPr>
          </a:p>
        </p:txBody>
      </p:sp>
      <p:pic>
        <p:nvPicPr>
          <p:cNvPr id="4098" name="Picture 2" descr="C:\Users\김은진\AppData\Local\Microsoft\Windows\임시 인터넷 파일\Content.IE5\TRB385F5\working_on_computer_500_clr[1].gif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39168" y="1541552"/>
            <a:ext cx="1167368" cy="1167368"/>
          </a:xfrm>
          <a:prstGeom prst="rect">
            <a:avLst/>
          </a:prstGeom>
          <a:noFill/>
        </p:spPr>
      </p:pic>
      <p:cxnSp>
        <p:nvCxnSpPr>
          <p:cNvPr id="9" name="직선 화살표 연결선 8"/>
          <p:cNvCxnSpPr>
            <a:stCxn id="6" idx="2"/>
            <a:endCxn id="5" idx="0"/>
          </p:cNvCxnSpPr>
          <p:nvPr/>
        </p:nvCxnSpPr>
        <p:spPr>
          <a:xfrm>
            <a:off x="4535996" y="4005064"/>
            <a:ext cx="0" cy="432048"/>
          </a:xfrm>
          <a:prstGeom prst="straightConnector1">
            <a:avLst/>
          </a:prstGeom>
          <a:ln w="25400">
            <a:solidFill>
              <a:schemeClr val="accent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>
            <a:stCxn id="5" idx="2"/>
            <a:endCxn id="4" idx="0"/>
          </p:cNvCxnSpPr>
          <p:nvPr/>
        </p:nvCxnSpPr>
        <p:spPr>
          <a:xfrm>
            <a:off x="4535996" y="5301208"/>
            <a:ext cx="0" cy="432048"/>
          </a:xfrm>
          <a:prstGeom prst="straightConnector1">
            <a:avLst/>
          </a:prstGeom>
          <a:ln w="25400">
            <a:solidFill>
              <a:schemeClr val="accent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stCxn id="4098" idx="2"/>
            <a:endCxn id="6" idx="0"/>
          </p:cNvCxnSpPr>
          <p:nvPr/>
        </p:nvCxnSpPr>
        <p:spPr>
          <a:xfrm>
            <a:off x="4522852" y="2708920"/>
            <a:ext cx="13144" cy="432048"/>
          </a:xfrm>
          <a:prstGeom prst="straightConnector1">
            <a:avLst/>
          </a:prstGeom>
          <a:ln w="25400">
            <a:solidFill>
              <a:schemeClr val="accent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Program &amp; Algorithm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Program</a:t>
            </a:r>
          </a:p>
          <a:p>
            <a:pPr lvl="1"/>
            <a:r>
              <a:rPr lang="en-US" altLang="ko-KR" dirty="0" smtClean="0"/>
              <a:t>a set of instructions(commands, statements) for a computer to carry out a specific task or to solve a specific problem</a:t>
            </a:r>
          </a:p>
          <a:p>
            <a:r>
              <a:rPr lang="en-US" altLang="ko-KR" dirty="0" smtClean="0"/>
              <a:t>Algorithm</a:t>
            </a:r>
          </a:p>
          <a:p>
            <a:pPr lvl="1"/>
            <a:r>
              <a:rPr lang="en-US" altLang="ko-KR" dirty="0" smtClean="0"/>
              <a:t>a step-by-step procedure that accomplishes a desired task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Can computers understand commands?</a:t>
            </a:r>
            <a:endParaRPr lang="ko-KR" altLang="en-US" dirty="0"/>
          </a:p>
        </p:txBody>
      </p:sp>
      <p:pic>
        <p:nvPicPr>
          <p:cNvPr id="5131" name="Picture 11" descr="C:\Users\김은진\AppData\Local\Microsoft\Windows\임시 인터넷 파일\Content.IE5\U5G9XFHJ\qdR8p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2708920"/>
            <a:ext cx="2592288" cy="2592288"/>
          </a:xfrm>
          <a:prstGeom prst="rect">
            <a:avLst/>
          </a:prstGeom>
          <a:noFill/>
        </p:spPr>
      </p:pic>
      <p:pic>
        <p:nvPicPr>
          <p:cNvPr id="5129" name="Picture 9" descr="C:\Users\김은진\AppData\Local\Microsoft\Windows\임시 인터넷 파일\Content.IE5\KMZ9C4DC\medium-Person-Outline-2-66.6-12631[1]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03648" y="4725144"/>
            <a:ext cx="360000" cy="1033200"/>
          </a:xfrm>
          <a:prstGeom prst="rect">
            <a:avLst/>
          </a:prstGeom>
          <a:noFill/>
        </p:spPr>
      </p:pic>
      <p:pic>
        <p:nvPicPr>
          <p:cNvPr id="5124" name="Picture 4" descr="C:\Users\김은진\AppData\Local\Microsoft\Windows\임시 인터넷 파일\Content.IE5\U5G9XFHJ\large-Person-Outline-4-0-12633[1].gi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267744" y="4149080"/>
            <a:ext cx="360000" cy="1396200"/>
          </a:xfrm>
          <a:prstGeom prst="rect">
            <a:avLst/>
          </a:prstGeom>
          <a:noFill/>
        </p:spPr>
      </p:pic>
      <p:pic>
        <p:nvPicPr>
          <p:cNvPr id="5125" name="Picture 5" descr="C:\Users\김은진\AppData\Local\Microsoft\Windows\임시 인터넷 파일\Content.IE5\U5G9XFHJ\large-Person-Outline-4-0-12633[1].gi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475656" y="2060848"/>
            <a:ext cx="360000" cy="1396200"/>
          </a:xfrm>
          <a:prstGeom prst="rect">
            <a:avLst/>
          </a:prstGeom>
          <a:noFill/>
        </p:spPr>
      </p:pic>
      <p:pic>
        <p:nvPicPr>
          <p:cNvPr id="5126" name="Picture 6" descr="C:\Users\김은진\AppData\Local\Microsoft\Windows\임시 인터넷 파일\Content.IE5\TRB385F5\large-Person-Outline-3-66.6-12632[1].gif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483768" y="2852936"/>
            <a:ext cx="360000" cy="1168200"/>
          </a:xfrm>
          <a:prstGeom prst="rect">
            <a:avLst/>
          </a:prstGeom>
          <a:noFill/>
        </p:spPr>
      </p:pic>
      <p:pic>
        <p:nvPicPr>
          <p:cNvPr id="5127" name="Picture 7" descr="C:\Users\김은진\AppData\Local\Microsoft\Windows\임시 인터넷 파일\Content.IE5\TRB385F5\large-Person-Outline-3-66.6-12632[1].gif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39552" y="4077072"/>
            <a:ext cx="360000" cy="1168200"/>
          </a:xfrm>
          <a:prstGeom prst="rect">
            <a:avLst/>
          </a:prstGeom>
          <a:noFill/>
        </p:spPr>
      </p:pic>
      <p:pic>
        <p:nvPicPr>
          <p:cNvPr id="5128" name="Picture 8" descr="C:\Users\김은진\AppData\Local\Microsoft\Windows\임시 인터넷 파일\Content.IE5\KMZ9C4DC\medium-Person-Outline-2-66.6-12631[1]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9552" y="2564904"/>
            <a:ext cx="360000" cy="1033200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827584" y="3573016"/>
            <a:ext cx="14318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Natural </a:t>
            </a:r>
          </a:p>
          <a:p>
            <a:r>
              <a:rPr lang="en-US" altLang="ko-KR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Language</a:t>
            </a:r>
            <a:endParaRPr lang="ko-KR" altLang="en-US" sz="2000" dirty="0">
              <a:latin typeface="Verdana" pitchFamily="34" charset="0"/>
              <a:cs typeface="Verdana" pitchFamily="34" charset="0"/>
            </a:endParaRPr>
          </a:p>
        </p:txBody>
      </p:sp>
      <p:pic>
        <p:nvPicPr>
          <p:cNvPr id="15" name="Picture 11" descr="C:\Users\김은진\AppData\Local\Microsoft\Windows\임시 인터넷 파일\Content.IE5\U5G9XFHJ\qdR8p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95951" y="2708920"/>
            <a:ext cx="2592288" cy="2592288"/>
          </a:xfrm>
          <a:prstGeom prst="rect">
            <a:avLst/>
          </a:prstGeom>
          <a:noFill/>
        </p:spPr>
      </p:pic>
      <p:sp>
        <p:nvSpPr>
          <p:cNvPr id="22" name="TextBox 21"/>
          <p:cNvSpPr txBox="1"/>
          <p:nvPr/>
        </p:nvSpPr>
        <p:spPr>
          <a:xfrm>
            <a:off x="6280373" y="3573016"/>
            <a:ext cx="14318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Machine </a:t>
            </a:r>
          </a:p>
          <a:p>
            <a:r>
              <a:rPr lang="en-US" altLang="ko-KR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Language</a:t>
            </a:r>
            <a:endParaRPr lang="ko-KR" altLang="en-US" sz="2000" dirty="0">
              <a:latin typeface="Verdana" pitchFamily="34" charset="0"/>
              <a:cs typeface="Verdana" pitchFamily="34" charset="0"/>
            </a:endParaRPr>
          </a:p>
        </p:txBody>
      </p:sp>
      <p:pic>
        <p:nvPicPr>
          <p:cNvPr id="5132" name="Picture 12" descr="C:\Users\김은진\AppData\Local\Microsoft\Windows\임시 인터넷 파일\Content.IE5\4Z8NDCZ6\computer[1]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416031" y="2490663"/>
            <a:ext cx="1091142" cy="722313"/>
          </a:xfrm>
          <a:prstGeom prst="rect">
            <a:avLst/>
          </a:prstGeom>
          <a:noFill/>
        </p:spPr>
      </p:pic>
      <p:pic>
        <p:nvPicPr>
          <p:cNvPr id="5133" name="Picture 13" descr="C:\Users\김은진\AppData\Local\Microsoft\Windows\임시 인터넷 파일\Content.IE5\22YXV712\Icon_for_My_Computer_notebook_by_Darkeviant[1]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335911" y="3501008"/>
            <a:ext cx="910208" cy="910208"/>
          </a:xfrm>
          <a:prstGeom prst="rect">
            <a:avLst/>
          </a:prstGeom>
          <a:noFill/>
        </p:spPr>
      </p:pic>
      <p:pic>
        <p:nvPicPr>
          <p:cNvPr id="5135" name="Picture 15" descr="C:\Users\김은진\AppData\Local\Microsoft\Windows\임시 인터넷 파일\Content.IE5\ZANK1JXO\6MonitorMatrixBanner[1].jp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784183" y="3429000"/>
            <a:ext cx="820265" cy="576064"/>
          </a:xfrm>
          <a:prstGeom prst="rect">
            <a:avLst/>
          </a:prstGeom>
          <a:noFill/>
        </p:spPr>
      </p:pic>
      <p:pic>
        <p:nvPicPr>
          <p:cNvPr id="5136" name="Picture 16" descr="C:\Users\김은진\AppData\Local\Microsoft\Windows\임시 인터넷 파일\Content.IE5\TRB385F5\computer_chatten[1]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776071" y="4653136"/>
            <a:ext cx="779257" cy="779257"/>
          </a:xfrm>
          <a:prstGeom prst="rect">
            <a:avLst/>
          </a:prstGeom>
          <a:noFill/>
        </p:spPr>
      </p:pic>
      <p:sp>
        <p:nvSpPr>
          <p:cNvPr id="28" name="오른쪽 화살표 27"/>
          <p:cNvSpPr/>
          <p:nvPr/>
        </p:nvSpPr>
        <p:spPr>
          <a:xfrm>
            <a:off x="3059832" y="3356992"/>
            <a:ext cx="2160240" cy="1368152"/>
          </a:xfrm>
          <a:prstGeom prst="rightArrow">
            <a:avLst>
              <a:gd name="adj1" fmla="val 69842"/>
              <a:gd name="adj2" fmla="val 17223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Programming</a:t>
            </a:r>
          </a:p>
          <a:p>
            <a:r>
              <a:rPr lang="en-US" altLang="ko-KR" sz="20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Language</a:t>
            </a:r>
            <a:endParaRPr lang="ko-KR" altLang="en-US" sz="2000" dirty="0">
              <a:solidFill>
                <a:schemeClr val="tx1"/>
              </a:solidFill>
              <a:latin typeface="Verdana" pitchFamily="34" charset="0"/>
              <a:cs typeface="Verdana" pitchFamily="34" charset="0"/>
            </a:endParaRPr>
          </a:p>
        </p:txBody>
      </p:sp>
      <p:sp>
        <p:nvSpPr>
          <p:cNvPr id="19" name="모서리가 둥근 사각형 설명선 18"/>
          <p:cNvSpPr/>
          <p:nvPr/>
        </p:nvSpPr>
        <p:spPr>
          <a:xfrm>
            <a:off x="5796136" y="1484784"/>
            <a:ext cx="3168352" cy="1008112"/>
          </a:xfrm>
          <a:prstGeom prst="wedgeRoundRectCallou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2"/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Computers can only execute programs written in low-level languages.</a:t>
            </a:r>
          </a:p>
          <a:p>
            <a:endParaRPr lang="ko-KR" altLang="en-US" sz="1600" dirty="0">
              <a:solidFill>
                <a:schemeClr val="tx1"/>
              </a:solidFill>
              <a:latin typeface="Verdana" pitchFamily="34" charset="0"/>
              <a:cs typeface="Verdana" pitchFamily="34" charset="0"/>
            </a:endParaRPr>
          </a:p>
        </p:txBody>
      </p:sp>
      <p:sp>
        <p:nvSpPr>
          <p:cNvPr id="20" name="모서리가 둥근 사각형 설명선 19"/>
          <p:cNvSpPr/>
          <p:nvPr/>
        </p:nvSpPr>
        <p:spPr>
          <a:xfrm>
            <a:off x="2843808" y="2348880"/>
            <a:ext cx="3024336" cy="648072"/>
          </a:xfrm>
          <a:prstGeom prst="wedgeRoundRectCallout">
            <a:avLst>
              <a:gd name="adj1" fmla="val -25384"/>
              <a:gd name="adj2" fmla="val 121669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2"/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Easy to correct, maintain</a:t>
            </a:r>
          </a:p>
          <a:p>
            <a:pPr marL="0" lvl="2"/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Portable</a:t>
            </a:r>
            <a:endParaRPr lang="ko-KR" altLang="en-US" sz="1600" dirty="0">
              <a:solidFill>
                <a:schemeClr val="tx1"/>
              </a:solidFill>
              <a:latin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Processing high-level languages </a:t>
            </a:r>
            <a:br>
              <a:rPr lang="en-US" altLang="ko-KR" sz="2400" dirty="0" smtClean="0"/>
            </a:br>
            <a:r>
              <a:rPr lang="en-US" altLang="ko-KR" sz="2400" dirty="0" smtClean="0"/>
              <a:t>into machine languages</a:t>
            </a:r>
            <a:endParaRPr lang="ko-KR" altLang="en-US" sz="2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Interpreters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Compliers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59632" y="2060848"/>
            <a:ext cx="5084013" cy="129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31640" y="4005064"/>
            <a:ext cx="7113223" cy="1224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모서리가 둥근 사각형 설명선 6"/>
          <p:cNvSpPr/>
          <p:nvPr/>
        </p:nvSpPr>
        <p:spPr>
          <a:xfrm>
            <a:off x="3779912" y="1484784"/>
            <a:ext cx="1224136" cy="504056"/>
          </a:xfrm>
          <a:prstGeom prst="wedgeRoundRectCallout">
            <a:avLst>
              <a:gd name="adj1" fmla="val -155997"/>
              <a:gd name="adj2" fmla="val 19586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2"/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Python</a:t>
            </a:r>
            <a:endParaRPr lang="ko-KR" altLang="en-US" sz="1600" dirty="0">
              <a:solidFill>
                <a:schemeClr val="tx1"/>
              </a:solidFill>
              <a:latin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12902</TotalTime>
  <Words>576</Words>
  <Application>Microsoft Office PowerPoint</Application>
  <PresentationFormat>화면 슬라이드 쇼(4:3)</PresentationFormat>
  <Paragraphs>205</Paragraphs>
  <Slides>14</Slides>
  <Notes>7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5" baseType="lpstr">
      <vt:lpstr>Office 테마</vt:lpstr>
      <vt:lpstr>Python 강의자료01</vt:lpstr>
      <vt:lpstr>슬라이드 2</vt:lpstr>
      <vt:lpstr>Computer</vt:lpstr>
      <vt:lpstr>Computer Hardware </vt:lpstr>
      <vt:lpstr>Memory</vt:lpstr>
      <vt:lpstr>Computer Software</vt:lpstr>
      <vt:lpstr>Program &amp; Algorithm</vt:lpstr>
      <vt:lpstr>Can computers understand commands?</vt:lpstr>
      <vt:lpstr>Processing high-level languages  into machine languages</vt:lpstr>
      <vt:lpstr>Decimal, Binary, Octal &amp; Hexadecimal numbers</vt:lpstr>
      <vt:lpstr>Character in ASCII Code </vt:lpstr>
      <vt:lpstr>Flow of information during Program Execution</vt:lpstr>
      <vt:lpstr>Python(파이썬)</vt:lpstr>
      <vt:lpstr>Features of Python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김은진</dc:creator>
  <cp:lastModifiedBy>김은진</cp:lastModifiedBy>
  <cp:revision>118</cp:revision>
  <dcterms:created xsi:type="dcterms:W3CDTF">2015-01-22T08:45:52Z</dcterms:created>
  <dcterms:modified xsi:type="dcterms:W3CDTF">2015-08-24T08:44:05Z</dcterms:modified>
</cp:coreProperties>
</file>