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0" r:id="rId3"/>
    <p:sldId id="259" r:id="rId4"/>
    <p:sldId id="289" r:id="rId5"/>
    <p:sldId id="260" r:id="rId6"/>
    <p:sldId id="264" r:id="rId7"/>
    <p:sldId id="262" r:id="rId8"/>
    <p:sldId id="263" r:id="rId9"/>
    <p:sldId id="274" r:id="rId10"/>
    <p:sldId id="288" r:id="rId11"/>
    <p:sldId id="282" r:id="rId12"/>
    <p:sldId id="275" r:id="rId13"/>
    <p:sldId id="276" r:id="rId14"/>
    <p:sldId id="261" r:id="rId15"/>
    <p:sldId id="286" r:id="rId16"/>
    <p:sldId id="277" r:id="rId17"/>
    <p:sldId id="278" r:id="rId18"/>
    <p:sldId id="287" r:id="rId19"/>
    <p:sldId id="279" r:id="rId20"/>
    <p:sldId id="280" r:id="rId21"/>
    <p:sldId id="281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64" autoAdjust="0"/>
  </p:normalViewPr>
  <p:slideViewPr>
    <p:cSldViewPr>
      <p:cViewPr varScale="1">
        <p:scale>
          <a:sx n="60" d="100"/>
          <a:sy n="60" d="100"/>
        </p:scale>
        <p:origin x="8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23B1B-E640-4187-878A-E3DF8D6C4B42}" type="datetimeFigureOut">
              <a:rPr lang="ko-KR" altLang="en-US" smtClean="0"/>
              <a:pPr/>
              <a:t>2016-07-26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7E616-4075-445E-83C5-9EEE22B659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115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328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538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969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63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42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11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631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Assignment operator</a:t>
            </a:r>
            <a:r>
              <a:rPr lang="en-US" altLang="ko-KR" baseline="0" dirty="0" smtClean="0"/>
              <a:t> creates new variables</a:t>
            </a:r>
            <a:endParaRPr lang="en-US" altLang="ko-KR" dirty="0" smtClean="0"/>
          </a:p>
          <a:p>
            <a:r>
              <a:rPr lang="en-US" altLang="ko-KR" dirty="0" smtClean="0"/>
              <a:t>Data</a:t>
            </a:r>
            <a:r>
              <a:rPr lang="en-US" altLang="ko-KR" baseline="0" dirty="0" smtClean="0"/>
              <a:t> type of a variable can be changed (flexibility)</a:t>
            </a:r>
          </a:p>
          <a:p>
            <a:r>
              <a:rPr lang="en-US" altLang="ko-KR" baseline="0" dirty="0" smtClean="0"/>
              <a:t>    num = 10</a:t>
            </a:r>
          </a:p>
          <a:p>
            <a:r>
              <a:rPr lang="en-US" altLang="ko-KR" baseline="0" dirty="0" smtClean="0"/>
              <a:t>    num = ‘</a:t>
            </a:r>
            <a:r>
              <a:rPr lang="en-US" altLang="ko-KR" baseline="0" dirty="0" err="1" smtClean="0"/>
              <a:t>kim</a:t>
            </a:r>
            <a:r>
              <a:rPr lang="en-US" altLang="ko-KR" baseline="0" dirty="0" smtClean="0"/>
              <a:t>’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803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주석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가정한 사항들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중요 결정사항 설명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중요 세부사항 설명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해결하려는 문제 설명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앞으로 극복하려는 문제 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581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Expressions</a:t>
            </a:r>
          </a:p>
          <a:p>
            <a:r>
              <a:rPr lang="en-US" altLang="ko-KR" dirty="0" smtClean="0"/>
              <a:t>	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combination of values, variables, and operators</a:t>
            </a:r>
            <a:endParaRPr lang="en-US" altLang="ko-KR" dirty="0" smtClean="0"/>
          </a:p>
          <a:p>
            <a:r>
              <a:rPr lang="en-US" altLang="ko-KR" dirty="0" smtClean="0"/>
              <a:t>Operator 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계산할 때 쓰이는 기능</a:t>
            </a:r>
            <a:r>
              <a:rPr lang="en-US" altLang="ko-KR" dirty="0" smtClean="0"/>
              <a:t>(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functionality that do something)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Operands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피연산자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계산에 사용될 데이터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(some data to operate 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763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Floor</a:t>
            </a:r>
            <a:r>
              <a:rPr lang="en-US" altLang="ko-KR" baseline="0" dirty="0" smtClean="0"/>
              <a:t> division:</a:t>
            </a:r>
          </a:p>
          <a:p>
            <a:r>
              <a:rPr lang="en-US" altLang="ko-KR" baseline="0" dirty="0" smtClean="0"/>
              <a:t>	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effectively throws away digits to the right of the decimal point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309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67544" y="1412776"/>
            <a:ext cx="6408712" cy="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6" name="Picture 2" descr="C:\Program Files\Microsoft Office\MEDIA\CAGCAT10\j0302953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696470" y="6296304"/>
            <a:ext cx="340026" cy="4766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28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 baseline="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 baseline="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Python</a:t>
            </a:r>
            <a:r>
              <a:rPr lang="ko-KR" altLang="en-US" sz="3600" dirty="0" smtClean="0"/>
              <a:t> 강의자료</a:t>
            </a:r>
            <a:r>
              <a:rPr lang="en-US" altLang="ko-KR" sz="3600" dirty="0" smtClean="0"/>
              <a:t>02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공학정보처리 </a:t>
            </a:r>
            <a:r>
              <a:rPr lang="en-US" altLang="ko-KR" sz="2800" dirty="0" smtClean="0"/>
              <a:t>ENG1108</a:t>
            </a:r>
          </a:p>
          <a:p>
            <a:r>
              <a:rPr lang="ko-KR" altLang="en-US" dirty="0" smtClean="0"/>
              <a:t>김 은 진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Variables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419872" y="2636912"/>
            <a:ext cx="2664296" cy="33123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Memory</a:t>
            </a:r>
            <a:endParaRPr lang="ko-KR" altLang="en-US" sz="16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635896" y="3284984"/>
            <a:ext cx="2223864" cy="6396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Program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(commands)</a:t>
            </a:r>
            <a:endParaRPr lang="ko-KR" altLang="en-US" sz="16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76256" y="3068960"/>
            <a:ext cx="1800200" cy="10801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Central Processing Units</a:t>
            </a:r>
            <a:endParaRPr lang="ko-KR" altLang="en-US" sz="16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7" name="직선 화살표 연결선 6"/>
          <p:cNvCxnSpPr>
            <a:stCxn id="5" idx="3"/>
            <a:endCxn id="6" idx="1"/>
          </p:cNvCxnSpPr>
          <p:nvPr/>
        </p:nvCxnSpPr>
        <p:spPr>
          <a:xfrm>
            <a:off x="5859760" y="3604828"/>
            <a:ext cx="1016496" cy="4192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9" idx="3"/>
          </p:cNvCxnSpPr>
          <p:nvPr/>
        </p:nvCxnSpPr>
        <p:spPr>
          <a:xfrm flipV="1">
            <a:off x="4499992" y="3789040"/>
            <a:ext cx="2376264" cy="396044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arrow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3491880" y="4005064"/>
            <a:ext cx="1008112" cy="3600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tlCol="0" anchor="t" anchorCtr="0"/>
          <a:lstStyle/>
          <a:p>
            <a:r>
              <a:rPr lang="en-US" altLang="ko-KR" sz="1600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num</a:t>
            </a:r>
            <a:endParaRPr lang="ko-KR" altLang="en-US" sz="1600" i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95936" y="40050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16" idx="3"/>
          </p:cNvCxnSpPr>
          <p:nvPr/>
        </p:nvCxnSpPr>
        <p:spPr>
          <a:xfrm flipV="1">
            <a:off x="5004048" y="4149080"/>
            <a:ext cx="2232248" cy="61206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arrow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995936" y="4581128"/>
            <a:ext cx="1008112" cy="3600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tlCol="0" anchor="t" anchorCtr="0"/>
          <a:lstStyle/>
          <a:p>
            <a:r>
              <a:rPr lang="en-US" altLang="ko-KR" sz="1600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pi</a:t>
            </a:r>
            <a:endParaRPr lang="ko-KR" altLang="en-US" sz="1600" i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55976" y="458112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3.14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25" idx="3"/>
          </p:cNvCxnSpPr>
          <p:nvPr/>
        </p:nvCxnSpPr>
        <p:spPr>
          <a:xfrm flipV="1">
            <a:off x="5292080" y="4221088"/>
            <a:ext cx="2088232" cy="1106832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arrow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3563888" y="5147900"/>
            <a:ext cx="1728192" cy="3600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tlCol="0" anchor="t" anchorCtr="0"/>
          <a:lstStyle/>
          <a:p>
            <a:r>
              <a:rPr lang="en-US" altLang="ko-KR" sz="1600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name</a:t>
            </a:r>
            <a:endParaRPr lang="ko-KR" altLang="en-US" sz="1600" i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39952" y="5157192"/>
            <a:ext cx="1026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‘python’</a:t>
            </a:r>
            <a:endParaRPr lang="ko-KR" altLang="en-US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874" y="1556792"/>
            <a:ext cx="3267030" cy="1008112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/>
      <p:bldP spid="16" grpId="0" animBg="1"/>
      <p:bldP spid="17" grpId="0"/>
      <p:bldP spid="25" grpId="0" animBg="1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Keywords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72816"/>
            <a:ext cx="8665074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Everything in a Python program is an object including numbers, strings and functions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556792"/>
            <a:ext cx="4752528" cy="4929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Variables and literal constants</a:t>
            </a:r>
            <a:endParaRPr lang="ko-KR" altLang="en-US" dirty="0"/>
          </a:p>
        </p:txBody>
      </p:sp>
      <p:sp>
        <p:nvSpPr>
          <p:cNvPr id="7" name="설명선 1 6"/>
          <p:cNvSpPr/>
          <p:nvPr/>
        </p:nvSpPr>
        <p:spPr>
          <a:xfrm>
            <a:off x="4067944" y="1628800"/>
            <a:ext cx="4392488" cy="792088"/>
          </a:xfrm>
          <a:prstGeom prst="borderCallout1">
            <a:avLst>
              <a:gd name="adj1" fmla="val 18750"/>
              <a:gd name="adj2" fmla="val -8333"/>
              <a:gd name="adj3" fmla="val 73554"/>
              <a:gd name="adj4" fmla="val -6579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Assignment operator: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assign the literal constant value( 5 )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to the variable(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)</a:t>
            </a:r>
            <a:endParaRPr lang="ko-KR" altLang="en-US" sz="16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8" name="설명선 1 7"/>
          <p:cNvSpPr/>
          <p:nvPr/>
        </p:nvSpPr>
        <p:spPr>
          <a:xfrm>
            <a:off x="4355976" y="2636912"/>
            <a:ext cx="3600400" cy="792088"/>
          </a:xfrm>
          <a:prstGeom prst="borderCallout1">
            <a:avLst>
              <a:gd name="adj1" fmla="val 18750"/>
              <a:gd name="adj2" fmla="val -8333"/>
              <a:gd name="adj3" fmla="val -28124"/>
              <a:gd name="adj4" fmla="val -8331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one physical line statement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two logical line statements</a:t>
            </a:r>
            <a:endParaRPr lang="ko-KR" altLang="en-US" sz="16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2" name="설명선 1 11"/>
          <p:cNvSpPr/>
          <p:nvPr/>
        </p:nvSpPr>
        <p:spPr>
          <a:xfrm>
            <a:off x="4139952" y="3501008"/>
            <a:ext cx="4176464" cy="792088"/>
          </a:xfrm>
          <a:prstGeom prst="borderCallout1">
            <a:avLst>
              <a:gd name="adj1" fmla="val 18750"/>
              <a:gd name="adj2" fmla="val -8333"/>
              <a:gd name="adj3" fmla="val -62905"/>
              <a:gd name="adj4" fmla="val -72048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Comments:  start with #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notes for the readers of program</a:t>
            </a:r>
            <a:endParaRPr lang="ko-KR" altLang="en-US" sz="16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Expressions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71800" y="2780928"/>
            <a:ext cx="2752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OCR-A BT" pitchFamily="49" charset="0"/>
              </a:rPr>
              <a:t>2   +   3</a:t>
            </a:r>
            <a:endParaRPr lang="ko-KR" altLang="en-US" sz="3600" dirty="0">
              <a:latin typeface="OCR-A BT" pitchFamily="49" charset="0"/>
            </a:endParaRPr>
          </a:p>
        </p:txBody>
      </p:sp>
      <p:sp>
        <p:nvSpPr>
          <p:cNvPr id="5" name="설명선 1 4"/>
          <p:cNvSpPr/>
          <p:nvPr/>
        </p:nvSpPr>
        <p:spPr>
          <a:xfrm>
            <a:off x="5508104" y="1988840"/>
            <a:ext cx="1656184" cy="504056"/>
          </a:xfrm>
          <a:prstGeom prst="borderCallout1">
            <a:avLst>
              <a:gd name="adj1" fmla="val 18750"/>
              <a:gd name="adj2" fmla="val -8333"/>
              <a:gd name="adj3" fmla="val 199282"/>
              <a:gd name="adj4" fmla="val -8073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operator</a:t>
            </a:r>
            <a:endParaRPr lang="ko-KR" altLang="en-US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6" name="설명선 1 5"/>
          <p:cNvSpPr/>
          <p:nvPr/>
        </p:nvSpPr>
        <p:spPr>
          <a:xfrm>
            <a:off x="5148064" y="4293096"/>
            <a:ext cx="1656184" cy="504056"/>
          </a:xfrm>
          <a:prstGeom prst="borderCallout1">
            <a:avLst>
              <a:gd name="adj1" fmla="val 18750"/>
              <a:gd name="adj2" fmla="val -8333"/>
              <a:gd name="adj3" fmla="val -184549"/>
              <a:gd name="adj4" fmla="val -11887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operands</a:t>
            </a:r>
            <a:endParaRPr lang="ko-KR" altLang="en-US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5076056" y="3356992"/>
            <a:ext cx="144016" cy="936104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Operators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95536" y="1844824"/>
          <a:ext cx="8352928" cy="3077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1584176"/>
                <a:gridCol w="1584176"/>
                <a:gridCol w="2304256"/>
                <a:gridCol w="2232248"/>
              </a:tblGrid>
              <a:tr h="517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Expression1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Result1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Expression2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Result2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45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+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3 + 5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‘a’ + ’b’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‘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ab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’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</a:tr>
              <a:tr h="345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-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50 – 24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26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‘2’ – ‘1’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Error !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</a:tr>
              <a:tr h="345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*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2 * 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‘la’ * 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‘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lalala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’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</a:tr>
              <a:tr h="345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**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3 ** 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81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4 ** 0.5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2.0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</a:tr>
              <a:tr h="345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/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13 / 3 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4.333333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13.0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/ 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4.33333333333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</a:tr>
              <a:tr h="345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//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13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// 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13.5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// 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6.0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</a:tr>
              <a:tr h="345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%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13 % 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-25.5 % 2.25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1.5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설명선 1 5"/>
          <p:cNvSpPr/>
          <p:nvPr/>
        </p:nvSpPr>
        <p:spPr>
          <a:xfrm>
            <a:off x="5940152" y="548680"/>
            <a:ext cx="1800200" cy="432048"/>
          </a:xfrm>
          <a:prstGeom prst="borderCallout1">
            <a:avLst>
              <a:gd name="adj1" fmla="val 30190"/>
              <a:gd name="adj2" fmla="val -1469"/>
              <a:gd name="adj3" fmla="val 625495"/>
              <a:gd name="adj4" fmla="val -444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string *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endParaRPr lang="ko-KR" altLang="en-US" sz="16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8" name="설명선 1 7"/>
          <p:cNvSpPr/>
          <p:nvPr/>
        </p:nvSpPr>
        <p:spPr>
          <a:xfrm>
            <a:off x="6588224" y="1772816"/>
            <a:ext cx="2304256" cy="432048"/>
          </a:xfrm>
          <a:prstGeom prst="borderCallout1">
            <a:avLst>
              <a:gd name="adj1" fmla="val 101691"/>
              <a:gd name="adj2" fmla="val 9363"/>
              <a:gd name="adj3" fmla="val 680114"/>
              <a:gd name="adj4" fmla="val -1683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float %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  <a:sym typeface="Wingdings" pitchFamily="2" charset="2"/>
              </a:rPr>
              <a:t>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몫을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int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로</a:t>
            </a:r>
            <a:endParaRPr lang="ko-KR" altLang="en-US" sz="16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5" name="설명선 1 14"/>
          <p:cNvSpPr/>
          <p:nvPr/>
        </p:nvSpPr>
        <p:spPr>
          <a:xfrm>
            <a:off x="6300192" y="1196752"/>
            <a:ext cx="2304256" cy="432048"/>
          </a:xfrm>
          <a:prstGeom prst="borderCallout1">
            <a:avLst>
              <a:gd name="adj1" fmla="val 41630"/>
              <a:gd name="adj2" fmla="val -289"/>
              <a:gd name="adj3" fmla="val 717664"/>
              <a:gd name="adj4" fmla="val -19349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floor division</a:t>
            </a:r>
            <a:endParaRPr lang="ko-KR" altLang="en-US" sz="16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15" grpId="0" animBg="1"/>
      <p:bldP spid="1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Operators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95536" y="1556792"/>
          <a:ext cx="8352928" cy="2711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1584176"/>
                <a:gridCol w="1584176"/>
                <a:gridCol w="2304256"/>
                <a:gridCol w="2232248"/>
              </a:tblGrid>
              <a:tr h="517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Expression1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Result1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Expression2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Result2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45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&lt;&lt;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2 &lt;&lt; 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2.0 &lt;&lt; 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Error !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</a:tr>
              <a:tr h="345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&gt;&gt; 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11 &gt;&gt; 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11.0 &gt;&gt; 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Error !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</a:tr>
              <a:tr h="345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&amp;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5 &amp; 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5.0 &amp; 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Error !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</a:tr>
              <a:tr h="345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|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5 | 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5 | 3.0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Error !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</a:tr>
              <a:tr h="345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^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5 ^ 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5.0 ^ 3.0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Error !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</a:tr>
              <a:tr h="345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~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~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-6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~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’a’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Error !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설명선 1 8"/>
          <p:cNvSpPr/>
          <p:nvPr/>
        </p:nvSpPr>
        <p:spPr>
          <a:xfrm>
            <a:off x="5004048" y="4293096"/>
            <a:ext cx="2304256" cy="288032"/>
          </a:xfrm>
          <a:prstGeom prst="borderCallout1">
            <a:avLst>
              <a:gd name="adj1" fmla="val 44491"/>
              <a:gd name="adj2" fmla="val -1362"/>
              <a:gd name="adj3" fmla="val -687034"/>
              <a:gd name="adj4" fmla="val -11604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0010    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  <a:sym typeface="Wingdings" pitchFamily="2" charset="2"/>
              </a:rPr>
              <a:t>  1000</a:t>
            </a:r>
            <a:endParaRPr lang="ko-KR" altLang="en-US" sz="16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0" name="설명선 1 9"/>
          <p:cNvSpPr/>
          <p:nvPr/>
        </p:nvSpPr>
        <p:spPr>
          <a:xfrm>
            <a:off x="5076056" y="4581128"/>
            <a:ext cx="2304256" cy="360040"/>
          </a:xfrm>
          <a:prstGeom prst="borderCallout1">
            <a:avLst>
              <a:gd name="adj1" fmla="val 53071"/>
              <a:gd name="adj2" fmla="val -289"/>
              <a:gd name="adj3" fmla="val -536494"/>
              <a:gd name="adj4" fmla="val -11988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1011   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  <a:sym typeface="Wingdings" pitchFamily="2" charset="2"/>
              </a:rPr>
              <a:t>  0101</a:t>
            </a:r>
            <a:endParaRPr lang="ko-KR" altLang="en-US" sz="16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1" name="설명선 1 10"/>
          <p:cNvSpPr/>
          <p:nvPr/>
        </p:nvSpPr>
        <p:spPr>
          <a:xfrm>
            <a:off x="5148064" y="4941168"/>
            <a:ext cx="3024336" cy="288032"/>
          </a:xfrm>
          <a:prstGeom prst="borderCallout1">
            <a:avLst>
              <a:gd name="adj1" fmla="val 53071"/>
              <a:gd name="adj2" fmla="val -570"/>
              <a:gd name="adj3" fmla="val -644363"/>
              <a:gd name="adj4" fmla="val -10217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0101 &amp; 0011   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  <a:sym typeface="Wingdings" pitchFamily="2" charset="2"/>
              </a:rPr>
              <a:t>  0001</a:t>
            </a:r>
            <a:endParaRPr lang="ko-KR" altLang="en-US" sz="16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2" name="설명선 1 11"/>
          <p:cNvSpPr/>
          <p:nvPr/>
        </p:nvSpPr>
        <p:spPr>
          <a:xfrm>
            <a:off x="5220072" y="5229200"/>
            <a:ext cx="3024336" cy="360040"/>
          </a:xfrm>
          <a:prstGeom prst="borderCallout1">
            <a:avLst>
              <a:gd name="adj1" fmla="val 49639"/>
              <a:gd name="adj2" fmla="val -1796"/>
              <a:gd name="adj3" fmla="val -510550"/>
              <a:gd name="adj4" fmla="val -1021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0101 | 0011   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  <a:sym typeface="Wingdings" pitchFamily="2" charset="2"/>
              </a:rPr>
              <a:t>  0111</a:t>
            </a:r>
            <a:endParaRPr lang="ko-KR" altLang="en-US" sz="16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3" name="설명선 1 12"/>
          <p:cNvSpPr/>
          <p:nvPr/>
        </p:nvSpPr>
        <p:spPr>
          <a:xfrm>
            <a:off x="5292080" y="5589240"/>
            <a:ext cx="3024336" cy="360040"/>
          </a:xfrm>
          <a:prstGeom prst="borderCallout1">
            <a:avLst>
              <a:gd name="adj1" fmla="val 49638"/>
              <a:gd name="adj2" fmla="val -979"/>
              <a:gd name="adj3" fmla="val -537861"/>
              <a:gd name="adj4" fmla="val -105588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0101 ^ 0011   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  <a:sym typeface="Wingdings" pitchFamily="2" charset="2"/>
              </a:rPr>
              <a:t>  0110</a:t>
            </a:r>
            <a:endParaRPr lang="ko-KR" altLang="en-US" sz="16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4" name="설명선 1 13"/>
          <p:cNvSpPr/>
          <p:nvPr/>
        </p:nvSpPr>
        <p:spPr>
          <a:xfrm>
            <a:off x="5364088" y="5949280"/>
            <a:ext cx="3312368" cy="360040"/>
          </a:xfrm>
          <a:prstGeom prst="borderCallout1">
            <a:avLst>
              <a:gd name="adj1" fmla="val 53071"/>
              <a:gd name="adj2" fmla="val -1618"/>
              <a:gd name="adj3" fmla="val -506454"/>
              <a:gd name="adj4" fmla="val -10399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~ 00000101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  <a:sym typeface="Wingdings" pitchFamily="2" charset="2"/>
              </a:rPr>
              <a:t>  11111010</a:t>
            </a:r>
            <a:endParaRPr lang="ko-KR" altLang="en-US" sz="16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Operators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95536" y="1556792"/>
          <a:ext cx="8352928" cy="3809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2808312"/>
                <a:gridCol w="1152128"/>
                <a:gridCol w="2664296"/>
                <a:gridCol w="1080120"/>
              </a:tblGrid>
              <a:tr h="517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Expression1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Result1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Expression2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Result2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45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&lt;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5 &lt; 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False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3 &lt; 5 &lt; 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True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</a:tr>
              <a:tr h="345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&gt;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5 &gt; 3.5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True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5 &gt; ‘a’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Error!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</a:tr>
              <a:tr h="345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&lt;=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3 &lt;= 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True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‘b’ &lt;=  ‘b’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True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</a:tr>
              <a:tr h="345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&gt;=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x=4;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x &gt;= 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True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‘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kim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’ &gt;= ‘park’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False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</a:tr>
              <a:tr h="345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==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2 == 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True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‘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Str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’ == ‘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str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’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False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</a:tr>
              <a:tr h="345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!=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2 != 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False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3 != ‘3’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True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</a:tr>
              <a:tr h="345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not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x=False; not x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True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not ‘a’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False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</a:tr>
              <a:tr h="345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and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3 &lt; 4 and ‘a’!=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‘b’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True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3 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&gt; 4 and ‘a’==‘a’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False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</a:tr>
              <a:tr h="345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or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3 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&gt; 4 or ‘a’==‘a’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True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3 &lt; 4 or ‘a’!=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‘a’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CR-A BT" pitchFamily="49" charset="0"/>
                        </a:rPr>
                        <a:t> True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CR-A BT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설명선 1 3"/>
          <p:cNvSpPr/>
          <p:nvPr/>
        </p:nvSpPr>
        <p:spPr>
          <a:xfrm>
            <a:off x="6228184" y="332656"/>
            <a:ext cx="2556792" cy="360040"/>
          </a:xfrm>
          <a:prstGeom prst="borderCallout1">
            <a:avLst>
              <a:gd name="adj1" fmla="val 39343"/>
              <a:gd name="adj2" fmla="val -2533"/>
              <a:gd name="adj3" fmla="val 503629"/>
              <a:gd name="adj4" fmla="val -2717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Multi </a:t>
            </a:r>
            <a:r>
              <a:rPr lang="en-US" altLang="ko-KR" sz="160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operands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가능</a:t>
            </a:r>
            <a:endParaRPr lang="ko-KR" altLang="en-US" sz="16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6" name="설명선 1 5"/>
          <p:cNvSpPr/>
          <p:nvPr/>
        </p:nvSpPr>
        <p:spPr>
          <a:xfrm>
            <a:off x="6516216" y="836712"/>
            <a:ext cx="2088232" cy="360040"/>
          </a:xfrm>
          <a:prstGeom prst="borderCallout1">
            <a:avLst>
              <a:gd name="adj1" fmla="val 22182"/>
              <a:gd name="adj2" fmla="val -1232"/>
              <a:gd name="adj3" fmla="val 775779"/>
              <a:gd name="adj4" fmla="val -233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Case-sensitive</a:t>
            </a:r>
            <a:endParaRPr lang="ko-KR" altLang="en-US" sz="16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7" name="설명선 1 6"/>
          <p:cNvSpPr/>
          <p:nvPr/>
        </p:nvSpPr>
        <p:spPr>
          <a:xfrm>
            <a:off x="6191672" y="5445224"/>
            <a:ext cx="2952328" cy="360040"/>
          </a:xfrm>
          <a:prstGeom prst="borderCallout1">
            <a:avLst>
              <a:gd name="adj1" fmla="val 49639"/>
              <a:gd name="adj2" fmla="val -1636"/>
              <a:gd name="adj3" fmla="val -172648"/>
              <a:gd name="adj4" fmla="val -2042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Short circuit evaluation</a:t>
            </a:r>
            <a:endParaRPr lang="ko-KR" altLang="en-US" sz="16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8" name="설명선 1 7"/>
          <p:cNvSpPr/>
          <p:nvPr/>
        </p:nvSpPr>
        <p:spPr>
          <a:xfrm>
            <a:off x="5580112" y="6237312"/>
            <a:ext cx="2952328" cy="360040"/>
          </a:xfrm>
          <a:prstGeom prst="borderCallout1">
            <a:avLst>
              <a:gd name="adj1" fmla="val 39343"/>
              <a:gd name="adj2" fmla="val -1636"/>
              <a:gd name="adj3" fmla="val -255469"/>
              <a:gd name="adj4" fmla="val -578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Short circuit evaluation</a:t>
            </a:r>
            <a:endParaRPr lang="ko-KR" altLang="en-US" sz="16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OCR-A BT" pitchFamily="49" charset="0"/>
              </a:rPr>
              <a:t>bool</a:t>
            </a:r>
            <a:r>
              <a:rPr lang="en-US" altLang="ko-KR" dirty="0" smtClean="0"/>
              <a:t> data 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OCR-A BT" pitchFamily="49" charset="0"/>
              </a:rPr>
              <a:t>bool</a:t>
            </a:r>
            <a:r>
              <a:rPr lang="en-US" altLang="ko-KR" dirty="0" smtClean="0">
                <a:latin typeface="OCR-A BT" pitchFamily="49" charset="0"/>
              </a:rPr>
              <a:t> </a:t>
            </a:r>
            <a:r>
              <a:rPr lang="en-US" altLang="ko-KR" dirty="0" smtClean="0">
                <a:ea typeface="Verdana" pitchFamily="34" charset="0"/>
              </a:rPr>
              <a:t>(Boolean) data type</a:t>
            </a:r>
          </a:p>
          <a:p>
            <a:pPr lvl="1"/>
            <a:r>
              <a:rPr lang="en-US" altLang="ko-KR" b="1" dirty="0" smtClean="0">
                <a:latin typeface="OCR-A BT" pitchFamily="49" charset="0"/>
                <a:ea typeface="Verdana" pitchFamily="34" charset="0"/>
              </a:rPr>
              <a:t>True </a:t>
            </a:r>
            <a:r>
              <a:rPr lang="en-US" altLang="ko-KR" dirty="0" smtClean="0">
                <a:ea typeface="Verdana" pitchFamily="34" charset="0"/>
              </a:rPr>
              <a:t>and </a:t>
            </a:r>
            <a:r>
              <a:rPr lang="en-US" altLang="ko-KR" b="1" dirty="0" smtClean="0">
                <a:latin typeface="OCR-A BT" pitchFamily="49" charset="0"/>
                <a:ea typeface="Verdana" pitchFamily="34" charset="0"/>
              </a:rPr>
              <a:t>False</a:t>
            </a:r>
            <a:r>
              <a:rPr lang="en-US" altLang="ko-KR" dirty="0" smtClean="0">
                <a:ea typeface="Verdana" pitchFamily="34" charset="0"/>
              </a:rPr>
              <a:t> are called Boolean data types</a:t>
            </a:r>
          </a:p>
          <a:p>
            <a:pPr lvl="1"/>
            <a:r>
              <a:rPr lang="en-US" altLang="ko-KR" b="1" dirty="0" smtClean="0">
                <a:latin typeface="OCR-A BT" pitchFamily="49" charset="0"/>
                <a:ea typeface="Verdana" pitchFamily="34" charset="0"/>
              </a:rPr>
              <a:t>True </a:t>
            </a:r>
            <a:r>
              <a:rPr lang="en-US" altLang="ko-KR" dirty="0" smtClean="0">
                <a:ea typeface="Verdana" pitchFamily="34" charset="0"/>
              </a:rPr>
              <a:t>and </a:t>
            </a:r>
            <a:r>
              <a:rPr lang="en-US" altLang="ko-KR" b="1" dirty="0" smtClean="0">
                <a:latin typeface="OCR-A BT" pitchFamily="49" charset="0"/>
                <a:ea typeface="Verdana" pitchFamily="34" charset="0"/>
              </a:rPr>
              <a:t>False</a:t>
            </a:r>
            <a:r>
              <a:rPr lang="en-US" altLang="ko-KR" dirty="0" smtClean="0"/>
              <a:t> are considered as 1 and 0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780928"/>
            <a:ext cx="3328290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Shortcut for math operation and assignment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628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altLang="ko-KR" i="1" dirty="0" err="1" smtClean="0"/>
              <a:t>var</a:t>
            </a:r>
            <a:r>
              <a:rPr lang="en-US" altLang="ko-KR" i="1" dirty="0" smtClean="0"/>
              <a:t> = </a:t>
            </a:r>
            <a:r>
              <a:rPr lang="en-US" altLang="ko-KR" i="1" dirty="0" err="1" smtClean="0"/>
              <a:t>var</a:t>
            </a:r>
            <a:r>
              <a:rPr lang="en-US" altLang="ko-KR" i="1" dirty="0" smtClean="0"/>
              <a:t> operation expression</a:t>
            </a:r>
          </a:p>
          <a:p>
            <a:pPr>
              <a:buNone/>
            </a:pPr>
            <a:r>
              <a:rPr lang="en-US" altLang="ko-KR" i="1" dirty="0" smtClean="0"/>
              <a:t>           </a:t>
            </a:r>
            <a:r>
              <a:rPr lang="en-US" altLang="ko-KR" i="1" dirty="0" smtClean="0">
                <a:sym typeface="Wingdings" pitchFamily="2" charset="2"/>
              </a:rPr>
              <a:t>  </a:t>
            </a:r>
            <a:r>
              <a:rPr lang="en-US" altLang="ko-KR" i="1" dirty="0" err="1" smtClean="0">
                <a:sym typeface="Wingdings" pitchFamily="2" charset="2"/>
              </a:rPr>
              <a:t>var</a:t>
            </a:r>
            <a:r>
              <a:rPr lang="en-US" altLang="ko-KR" i="1" dirty="0" smtClean="0">
                <a:sym typeface="Wingdings" pitchFamily="2" charset="2"/>
              </a:rPr>
              <a:t> operation = expression</a:t>
            </a:r>
            <a:endParaRPr lang="ko-KR" altLang="en-US" i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5" y="2564904"/>
            <a:ext cx="2592288" cy="2283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Values and Types</a:t>
            </a:r>
          </a:p>
          <a:p>
            <a:pPr lvl="1"/>
            <a:r>
              <a:rPr lang="en-US" altLang="ko-KR" dirty="0" smtClean="0"/>
              <a:t>Strings</a:t>
            </a:r>
          </a:p>
          <a:p>
            <a:r>
              <a:rPr lang="en-US" altLang="ko-KR" dirty="0" smtClean="0"/>
              <a:t>Variables</a:t>
            </a:r>
          </a:p>
          <a:p>
            <a:r>
              <a:rPr lang="en-US" altLang="ko-KR" dirty="0" smtClean="0"/>
              <a:t>Keywords</a:t>
            </a:r>
          </a:p>
          <a:p>
            <a:r>
              <a:rPr lang="en-US" altLang="ko-KR" dirty="0" smtClean="0"/>
              <a:t>Expressions</a:t>
            </a:r>
          </a:p>
          <a:p>
            <a:pPr lvl="1"/>
            <a:r>
              <a:rPr lang="en-US" altLang="ko-KR" dirty="0" smtClean="0"/>
              <a:t>Operators</a:t>
            </a:r>
          </a:p>
          <a:p>
            <a:pPr lvl="1"/>
            <a:r>
              <a:rPr lang="en-US" altLang="ko-KR" dirty="0" smtClean="0"/>
              <a:t>Evaluation order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 order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43608" y="1448896"/>
          <a:ext cx="7344816" cy="53644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344816"/>
              </a:tblGrid>
              <a:tr h="292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(expressions …), [expressions …], {key: value …},</a:t>
                      </a:r>
                      <a:r>
                        <a:rPr lang="en-US" altLang="ko-KR" sz="1600" b="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{expressions …}</a:t>
                      </a:r>
                      <a:endParaRPr lang="ko-KR" altLang="en-US" sz="1600" b="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292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Verdana" pitchFamily="34" charset="0"/>
                          <a:cs typeface="Verdana" pitchFamily="34" charset="0"/>
                        </a:rPr>
                        <a:t> x[index],  x[index: index],  x(arguments …),  </a:t>
                      </a:r>
                      <a:r>
                        <a:rPr lang="en-US" altLang="ko-KR" sz="1600" b="0" dirty="0" err="1" smtClean="0">
                          <a:latin typeface="Verdana" pitchFamily="34" charset="0"/>
                          <a:cs typeface="Verdana" pitchFamily="34" charset="0"/>
                        </a:rPr>
                        <a:t>x.attribute</a:t>
                      </a:r>
                      <a:endParaRPr lang="ko-KR" altLang="en-US" sz="1600" b="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292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Verdana" pitchFamily="34" charset="0"/>
                          <a:cs typeface="Verdana" pitchFamily="34" charset="0"/>
                        </a:rPr>
                        <a:t> **</a:t>
                      </a:r>
                      <a:endParaRPr lang="ko-KR" altLang="en-US" sz="1600" b="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292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Verdana" pitchFamily="34" charset="0"/>
                          <a:cs typeface="Verdana" pitchFamily="34" charset="0"/>
                        </a:rPr>
                        <a:t> +x,   -x,   ~x</a:t>
                      </a:r>
                      <a:endParaRPr lang="ko-KR" altLang="en-US" sz="1600" b="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292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Verdana" pitchFamily="34" charset="0"/>
                          <a:cs typeface="Verdana" pitchFamily="34" charset="0"/>
                        </a:rPr>
                        <a:t> *,  /,  //,  %</a:t>
                      </a:r>
                      <a:endParaRPr lang="ko-KR" altLang="en-US" sz="1600" b="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292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Verdana" pitchFamily="34" charset="0"/>
                          <a:cs typeface="Verdana" pitchFamily="34" charset="0"/>
                        </a:rPr>
                        <a:t>+,  -</a:t>
                      </a:r>
                      <a:endParaRPr lang="ko-KR" altLang="en-US" sz="1600" b="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292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Verdana" pitchFamily="34" charset="0"/>
                          <a:cs typeface="Verdana" pitchFamily="34" charset="0"/>
                        </a:rPr>
                        <a:t> &lt;&lt;,</a:t>
                      </a:r>
                      <a:r>
                        <a:rPr lang="en-US" altLang="ko-KR" sz="1600" b="0" baseline="0" dirty="0" smtClean="0">
                          <a:latin typeface="Verdana" pitchFamily="34" charset="0"/>
                          <a:cs typeface="Verdana" pitchFamily="34" charset="0"/>
                        </a:rPr>
                        <a:t>  &gt;&gt;</a:t>
                      </a:r>
                      <a:endParaRPr lang="ko-KR" altLang="en-US" sz="1600" b="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292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Verdana" pitchFamily="34" charset="0"/>
                          <a:cs typeface="Verdana" pitchFamily="34" charset="0"/>
                        </a:rPr>
                        <a:t> &amp;</a:t>
                      </a:r>
                      <a:endParaRPr lang="ko-KR" altLang="en-US" sz="1600" b="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292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Verdana" pitchFamily="34" charset="0"/>
                          <a:cs typeface="Verdana" pitchFamily="34" charset="0"/>
                        </a:rPr>
                        <a:t> ^</a:t>
                      </a:r>
                      <a:endParaRPr lang="ko-KR" altLang="en-US" sz="1600" b="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292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Verdana" pitchFamily="34" charset="0"/>
                          <a:cs typeface="Verdana" pitchFamily="34" charset="0"/>
                        </a:rPr>
                        <a:t> |</a:t>
                      </a:r>
                      <a:endParaRPr lang="ko-KR" altLang="en-US" sz="1600" b="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292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Verdana" pitchFamily="34" charset="0"/>
                          <a:cs typeface="Verdana" pitchFamily="34" charset="0"/>
                        </a:rPr>
                        <a:t> in,  not  in,  is,  is  not,  &lt;,  &lt;=,  &gt;,  &gt;=,  !=,  ==</a:t>
                      </a:r>
                      <a:endParaRPr lang="ko-KR" altLang="en-US" sz="1600" b="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292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baseline="0" dirty="0" smtClean="0">
                          <a:latin typeface="Verdana" pitchFamily="34" charset="0"/>
                          <a:cs typeface="Verdana" pitchFamily="34" charset="0"/>
                        </a:rPr>
                        <a:t> not x</a:t>
                      </a:r>
                      <a:endParaRPr lang="ko-KR" altLang="en-US" sz="1600" b="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292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Verdana" pitchFamily="34" charset="0"/>
                          <a:cs typeface="Verdana" pitchFamily="34" charset="0"/>
                        </a:rPr>
                        <a:t> and</a:t>
                      </a:r>
                      <a:endParaRPr lang="ko-KR" altLang="en-US" sz="1600" b="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292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Verdana" pitchFamily="34" charset="0"/>
                          <a:cs typeface="Verdana" pitchFamily="34" charset="0"/>
                        </a:rPr>
                        <a:t> or</a:t>
                      </a:r>
                      <a:endParaRPr lang="ko-KR" altLang="en-US" sz="1600" b="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292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Verdana" pitchFamily="34" charset="0"/>
                          <a:cs typeface="Verdana" pitchFamily="34" charset="0"/>
                        </a:rPr>
                        <a:t> if – else</a:t>
                      </a:r>
                      <a:endParaRPr lang="ko-KR" altLang="en-US" sz="1600" b="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292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Verdana" pitchFamily="34" charset="0"/>
                          <a:cs typeface="Verdana" pitchFamily="34" charset="0"/>
                        </a:rPr>
                        <a:t> lambda</a:t>
                      </a:r>
                      <a:endParaRPr lang="ko-KR" altLang="en-US" sz="1600" b="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528" y="14847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high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630932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low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611560" y="2060848"/>
            <a:ext cx="0" cy="38884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 order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Changing the order of evaluation with ( )</a:t>
            </a:r>
          </a:p>
          <a:p>
            <a:pPr lvl="1">
              <a:buNone/>
            </a:pPr>
            <a:r>
              <a:rPr lang="en-US" altLang="ko-KR" dirty="0" smtClean="0">
                <a:latin typeface="OCR-A BT" pitchFamily="49" charset="0"/>
              </a:rPr>
              <a:t> ( 2 + 3 ) * 4</a:t>
            </a:r>
          </a:p>
          <a:p>
            <a:r>
              <a:rPr lang="en-US" altLang="ko-KR" dirty="0" err="1" smtClean="0"/>
              <a:t>Associativity</a:t>
            </a:r>
            <a:r>
              <a:rPr lang="en-US" altLang="ko-KR" dirty="0" smtClean="0"/>
              <a:t> </a:t>
            </a:r>
          </a:p>
          <a:p>
            <a:pPr marL="342900" lvl="1" indent="-342900">
              <a:buNone/>
            </a:pPr>
            <a:r>
              <a:rPr lang="en-US" altLang="ko-KR" dirty="0" smtClean="0">
                <a:latin typeface="OCR-A BT" pitchFamily="49" charset="0"/>
              </a:rPr>
              <a:t>    a + b + c </a:t>
            </a:r>
            <a:r>
              <a:rPr lang="en-US" altLang="ko-KR" dirty="0" smtClean="0">
                <a:latin typeface="OCR-A BT" pitchFamily="49" charset="0"/>
                <a:sym typeface="Wingdings" pitchFamily="2" charset="2"/>
              </a:rPr>
              <a:t> </a:t>
            </a:r>
            <a:r>
              <a:rPr lang="en-US" altLang="ko-KR" dirty="0" smtClean="0">
                <a:latin typeface="OCR-A BT" pitchFamily="49" charset="0"/>
              </a:rPr>
              <a:t>( a + b ) + c</a:t>
            </a:r>
          </a:p>
          <a:p>
            <a:pPr marL="342900" lvl="1" indent="-342900">
              <a:buNone/>
            </a:pPr>
            <a:r>
              <a:rPr lang="en-US" altLang="ko-KR" dirty="0" smtClean="0">
                <a:latin typeface="OCR-A BT" pitchFamily="49" charset="0"/>
              </a:rPr>
              <a:t>    a = b = c </a:t>
            </a:r>
            <a:r>
              <a:rPr lang="en-US" altLang="ko-KR" dirty="0" smtClean="0">
                <a:latin typeface="OCR-A BT" pitchFamily="49" charset="0"/>
                <a:sym typeface="Wingdings" pitchFamily="2" charset="2"/>
              </a:rPr>
              <a:t>  a = ( b = c )</a:t>
            </a:r>
            <a:endParaRPr lang="en-US" altLang="ko-KR" dirty="0" smtClean="0">
              <a:latin typeface="OCR-A BT" pitchFamily="49" charset="0"/>
            </a:endParaRPr>
          </a:p>
          <a:p>
            <a:pPr>
              <a:buNone/>
            </a:pP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789040"/>
            <a:ext cx="5760640" cy="2376264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5301208"/>
            <a:ext cx="2413393" cy="1080120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95536" y="3429000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Python script file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8184" y="4941168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Python shell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Values and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Values (Literal Constants)</a:t>
            </a:r>
          </a:p>
          <a:p>
            <a:pPr lvl="1"/>
            <a:r>
              <a:rPr lang="en-US" altLang="ko-KR" dirty="0" smtClean="0"/>
              <a:t>One of the basic things a program works with, like</a:t>
            </a:r>
          </a:p>
          <a:p>
            <a:pPr lvl="2">
              <a:buNone/>
            </a:pPr>
            <a:r>
              <a:rPr lang="en-US" altLang="ko-KR" dirty="0" smtClean="0"/>
              <a:t>Ex) 1     2.5      ‘Hello World’</a:t>
            </a:r>
          </a:p>
          <a:p>
            <a:pPr lvl="1"/>
            <a:r>
              <a:rPr lang="en-US" altLang="ko-KR" dirty="0" smtClean="0"/>
              <a:t>Values belongs to different types</a:t>
            </a:r>
          </a:p>
          <a:p>
            <a:r>
              <a:rPr lang="en-US" altLang="ko-KR" dirty="0" smtClean="0"/>
              <a:t>Data Types</a:t>
            </a:r>
          </a:p>
          <a:p>
            <a:pPr lvl="1"/>
            <a:r>
              <a:rPr lang="en-US" altLang="ko-KR" dirty="0" smtClean="0"/>
              <a:t>Integer</a:t>
            </a:r>
          </a:p>
          <a:p>
            <a:pPr lvl="1"/>
            <a:r>
              <a:rPr lang="en-US" altLang="ko-KR" dirty="0" smtClean="0"/>
              <a:t>Float</a:t>
            </a:r>
          </a:p>
          <a:p>
            <a:pPr lvl="1"/>
            <a:r>
              <a:rPr lang="en-US" altLang="ko-KR" dirty="0" smtClean="0"/>
              <a:t>String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Boolean</a:t>
            </a:r>
          </a:p>
          <a:p>
            <a:pPr lvl="1"/>
            <a:r>
              <a:rPr lang="en-US" altLang="ko-KR" dirty="0" err="1" smtClean="0"/>
              <a:t>NoneType</a:t>
            </a:r>
            <a:endParaRPr lang="en-US" altLang="ko-KR" dirty="0" smtClean="0"/>
          </a:p>
          <a:p>
            <a:pPr lvl="1">
              <a:buNone/>
            </a:pP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140969"/>
            <a:ext cx="2595288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996952"/>
            <a:ext cx="4572000" cy="916636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Limitations of number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Mathematics provides the infinite set of natural numbers N = {1, 2, 3, … }. Because the computer has finite size, it is impossible to represent all of these numbers in the computer. Instead, only a small subset of numbers is represented.</a:t>
            </a:r>
          </a:p>
          <a:p>
            <a:pPr lvl="1"/>
            <a:r>
              <a:rPr lang="en-US" altLang="ko-KR" dirty="0" smtClean="0"/>
              <a:t>-2147483648 and +2147483647 as shown above for 4 bytes</a:t>
            </a:r>
          </a:p>
          <a:p>
            <a:pPr lvl="1"/>
            <a:r>
              <a:rPr lang="en-US" altLang="ko-KR" dirty="0" smtClean="0"/>
              <a:t>+9223372036854775807 as the maximum integer for 8 bytes (that's  9.2*10</a:t>
            </a:r>
            <a:r>
              <a:rPr lang="en-US" altLang="ko-KR" sz="1200" baseline="70000" dirty="0" smtClean="0"/>
              <a:t>18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Following (roughly) the IEEE-754 standard, one uses 8 bytes for one float x:  10</a:t>
            </a:r>
            <a:r>
              <a:rPr lang="en-US" altLang="ko-KR" baseline="30000" dirty="0" smtClean="0"/>
              <a:t>-308</a:t>
            </a:r>
            <a:r>
              <a:rPr lang="en-US" altLang="ko-KR" dirty="0" smtClean="0"/>
              <a:t> ~ 10</a:t>
            </a:r>
            <a:r>
              <a:rPr lang="en-US" altLang="ko-KR" baseline="30000" dirty="0" smtClean="0"/>
              <a:t>308</a:t>
            </a:r>
            <a:r>
              <a:rPr lang="en-US" altLang="ko-KR" dirty="0" smtClean="0"/>
              <a:t> , 15 significant digits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‘  or  “</a:t>
            </a:r>
          </a:p>
          <a:p>
            <a:r>
              <a:rPr lang="en-US" altLang="ko-KR" dirty="0" smtClean="0"/>
              <a:t>multi-line string</a:t>
            </a:r>
          </a:p>
          <a:p>
            <a:pPr>
              <a:buNone/>
            </a:pPr>
            <a:r>
              <a:rPr lang="en-US" altLang="ko-KR" sz="2000" dirty="0" smtClean="0"/>
              <a:t>       ( ’’’  or  ””” )</a:t>
            </a:r>
          </a:p>
          <a:p>
            <a:pPr lvl="1">
              <a:buNone/>
            </a:pP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1556792"/>
            <a:ext cx="5688632" cy="4871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escape character  \</a:t>
            </a:r>
          </a:p>
          <a:p>
            <a:pPr lvl="1"/>
            <a:r>
              <a:rPr lang="en-US" altLang="ko-KR" dirty="0" smtClean="0"/>
              <a:t>character  ‘    “    \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\n   \t   \(enter) 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raw string </a:t>
            </a:r>
          </a:p>
          <a:p>
            <a:pPr lvl="1">
              <a:buNone/>
            </a:pP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1628800"/>
            <a:ext cx="4755381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3386488"/>
            <a:ext cx="4416125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11760" y="5445224"/>
            <a:ext cx="5256584" cy="524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Making string with format() method</a:t>
            </a:r>
          </a:p>
          <a:p>
            <a:pPr lvl="1"/>
            <a:r>
              <a:rPr lang="en-US" altLang="ko-KR" sz="1600" dirty="0" smtClean="0"/>
              <a:t>{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0</a:t>
            </a:r>
            <a:r>
              <a:rPr lang="en-US" altLang="ko-KR" sz="1600" dirty="0" smtClean="0"/>
              <a:t>} {1} … : corresponding arguments to the format method</a:t>
            </a:r>
          </a:p>
          <a:p>
            <a:pPr lvl="1"/>
            <a:r>
              <a:rPr lang="en-US" altLang="ko-KR" sz="1600" dirty="0" smtClean="0"/>
              <a:t>Without explicit conversion to strings</a:t>
            </a:r>
          </a:p>
          <a:p>
            <a:pPr lvl="1"/>
            <a:r>
              <a:rPr lang="en-US" altLang="ko-KR" sz="1600" dirty="0" smtClean="0"/>
              <a:t>Same string using string concatenation +</a:t>
            </a:r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>
              <a:buNone/>
            </a:pP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068960"/>
            <a:ext cx="8813779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 smtClean="0"/>
              <a:t>More on format()</a:t>
            </a:r>
          </a:p>
          <a:p>
            <a:pPr lvl="1">
              <a:buNone/>
            </a:pP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204864"/>
            <a:ext cx="809307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storing and manipulating any information </a:t>
            </a:r>
          </a:p>
          <a:p>
            <a:r>
              <a:rPr lang="en-US" altLang="ko-KR" dirty="0" smtClean="0"/>
              <a:t>hold values of different data types  </a:t>
            </a:r>
          </a:p>
          <a:p>
            <a:r>
              <a:rPr lang="en-US" altLang="ko-KR" smtClean="0"/>
              <a:t>can change values</a:t>
            </a:r>
            <a:endParaRPr lang="en-US" altLang="ko-KR" dirty="0" smtClean="0"/>
          </a:p>
          <a:p>
            <a:r>
              <a:rPr lang="en-US" altLang="ko-KR" dirty="0" smtClean="0"/>
              <a:t>Parts of computer’s memory</a:t>
            </a:r>
          </a:p>
          <a:p>
            <a:r>
              <a:rPr lang="en-US" altLang="ko-KR" dirty="0" smtClean="0"/>
              <a:t>Names(Identifiers) for accessing variables</a:t>
            </a:r>
          </a:p>
          <a:p>
            <a:pPr lvl="1"/>
            <a:r>
              <a:rPr lang="en-US" altLang="ko-KR" dirty="0" smtClean="0"/>
              <a:t>First character: alphabet letter or underscore( _ )</a:t>
            </a:r>
          </a:p>
          <a:p>
            <a:pPr lvl="1"/>
            <a:r>
              <a:rPr lang="en-US" altLang="ko-KR" dirty="0" smtClean="0"/>
              <a:t>Rest of the name : letters, underscore, digits( 0 ~ 9)</a:t>
            </a:r>
          </a:p>
          <a:p>
            <a:pPr lvl="1"/>
            <a:r>
              <a:rPr lang="en-US" altLang="ko-KR" dirty="0" smtClean="0"/>
              <a:t>Case sensitive</a:t>
            </a:r>
          </a:p>
          <a:p>
            <a:pPr lvl="1"/>
            <a:r>
              <a:rPr lang="en-US" altLang="ko-KR" dirty="0" smtClean="0"/>
              <a:t>Example</a:t>
            </a:r>
          </a:p>
          <a:p>
            <a:pPr lvl="2"/>
            <a:r>
              <a:rPr lang="en-US" altLang="ko-KR" dirty="0" smtClean="0"/>
              <a:t>Valid :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name_2_3</a:t>
            </a:r>
          </a:p>
          <a:p>
            <a:pPr lvl="2"/>
            <a:r>
              <a:rPr lang="en-US" altLang="ko-KR" dirty="0" smtClean="0"/>
              <a:t>Invalid: 2things, this is spaced out, my-name, &gt;alb2_c3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5661248"/>
            <a:ext cx="3267030" cy="1008112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12866</TotalTime>
  <Words>1040</Words>
  <Application>Microsoft Office PowerPoint</Application>
  <PresentationFormat>화면 슬라이드 쇼(4:3)</PresentationFormat>
  <Paragraphs>301</Paragraphs>
  <Slides>21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HY강M</vt:lpstr>
      <vt:lpstr>맑은 고딕</vt:lpstr>
      <vt:lpstr>Arial</vt:lpstr>
      <vt:lpstr>OCR-A BT</vt:lpstr>
      <vt:lpstr>Verdana</vt:lpstr>
      <vt:lpstr>Wingdings</vt:lpstr>
      <vt:lpstr>Office 테마</vt:lpstr>
      <vt:lpstr>Python 강의자료02</vt:lpstr>
      <vt:lpstr>PowerPoint 프레젠테이션</vt:lpstr>
      <vt:lpstr>Values and types</vt:lpstr>
      <vt:lpstr>Limitations of number types</vt:lpstr>
      <vt:lpstr>Strings</vt:lpstr>
      <vt:lpstr>Strings</vt:lpstr>
      <vt:lpstr>Strings</vt:lpstr>
      <vt:lpstr>Strings</vt:lpstr>
      <vt:lpstr>Variables</vt:lpstr>
      <vt:lpstr>Variables</vt:lpstr>
      <vt:lpstr>Keywords</vt:lpstr>
      <vt:lpstr>Objects</vt:lpstr>
      <vt:lpstr>Variables and literal constants</vt:lpstr>
      <vt:lpstr>Expressions</vt:lpstr>
      <vt:lpstr>Operators</vt:lpstr>
      <vt:lpstr>Operators</vt:lpstr>
      <vt:lpstr>Operators</vt:lpstr>
      <vt:lpstr>bool data type</vt:lpstr>
      <vt:lpstr>Shortcut for math operation and assignment</vt:lpstr>
      <vt:lpstr>Evaluation order</vt:lpstr>
      <vt:lpstr>Evaluation order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김은진</dc:creator>
  <cp:lastModifiedBy>user</cp:lastModifiedBy>
  <cp:revision>125</cp:revision>
  <dcterms:created xsi:type="dcterms:W3CDTF">2015-01-22T08:45:52Z</dcterms:created>
  <dcterms:modified xsi:type="dcterms:W3CDTF">2016-07-26T05:21:45Z</dcterms:modified>
</cp:coreProperties>
</file>