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1" r:id="rId3"/>
    <p:sldId id="285" r:id="rId4"/>
    <p:sldId id="287" r:id="rId5"/>
    <p:sldId id="286" r:id="rId6"/>
    <p:sldId id="288" r:id="rId7"/>
    <p:sldId id="284" r:id="rId8"/>
    <p:sldId id="289" r:id="rId9"/>
    <p:sldId id="294" r:id="rId10"/>
    <p:sldId id="297" r:id="rId11"/>
    <p:sldId id="290" r:id="rId12"/>
    <p:sldId id="291" r:id="rId13"/>
    <p:sldId id="292" r:id="rId14"/>
    <p:sldId id="295" r:id="rId15"/>
    <p:sldId id="293" r:id="rId16"/>
    <p:sldId id="296" r:id="rId17"/>
    <p:sldId id="298" r:id="rId18"/>
    <p:sldId id="29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1" autoAdjust="0"/>
    <p:restoredTop sz="80864" autoAdjust="0"/>
  </p:normalViewPr>
  <p:slideViewPr>
    <p:cSldViewPr>
      <p:cViewPr varScale="1">
        <p:scale>
          <a:sx n="60" d="100"/>
          <a:sy n="60" d="100"/>
        </p:scale>
        <p:origin x="8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3B1B-E640-4187-878A-E3DF8D6C4B42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7E616-4075-445E-83C5-9EEE22B65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4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Function: </a:t>
            </a:r>
            <a:r>
              <a:rPr lang="ko-KR" altLang="en-US" dirty="0" smtClean="0"/>
              <a:t>재사용 가능한 프로그램 조각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chapter</a:t>
            </a:r>
            <a:r>
              <a:rPr lang="ko-KR" altLang="en-US" dirty="0" smtClean="0"/>
              <a:t>에서 설명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4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3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6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</a:t>
            </a:r>
            <a:r>
              <a:rPr lang="en-US" altLang="ko-KR" baseline="0" dirty="0" smtClean="0"/>
              <a:t>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항목들이 나열된 어떤 목록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간단히 설명하고 나중에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9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7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</a:t>
            </a:r>
            <a:r>
              <a:rPr lang="en-US" altLang="ko-KR" baseline="0" dirty="0" smtClean="0"/>
              <a:t>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항목들이 나열된 어떤 목록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간단히 설명하고 나중에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1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</a:t>
            </a:r>
            <a:r>
              <a:rPr lang="en-US" altLang="ko-KR" baseline="0" dirty="0" smtClean="0"/>
              <a:t>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항목들이 나열된 어떤 목록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간단히 설명하고 나중에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4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</a:t>
            </a:r>
            <a:r>
              <a:rPr lang="en-US" altLang="ko-KR" baseline="0" dirty="0" smtClean="0"/>
              <a:t>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항목들이 나열된 어떤 목록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간단히 설명하고 나중에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1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Sequence</a:t>
            </a:r>
            <a:r>
              <a:rPr lang="en-US" altLang="ko-KR" baseline="0" dirty="0" smtClean="0"/>
              <a:t>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항목들이 나열된 어떤 목록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간단히 설명하고 나중에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7E616-4075-445E-83C5-9EEE22B659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0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12776"/>
            <a:ext cx="6408712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C2931D-2DDA-4F60-A1A7-483DD40E971C}" type="datetimeFigureOut">
              <a:rPr lang="ko-KR" altLang="en-US" smtClean="0"/>
              <a:pPr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5C89-652D-4C4D-A62E-6EF705ECD0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Program Files\Microsoft Office\MEDIA\CAGCAT10\j0302953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96470" y="6296304"/>
            <a:ext cx="340026" cy="4766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Verdana" pitchFamily="34" charset="0"/>
          <a:ea typeface="HY강M" pitchFamily="18" charset="-127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Python</a:t>
            </a:r>
            <a:r>
              <a:rPr lang="ko-KR" altLang="en-US" sz="3600" dirty="0" smtClean="0"/>
              <a:t> 강의자료</a:t>
            </a:r>
            <a:r>
              <a:rPr lang="en-US" altLang="ko-KR" sz="3600" dirty="0" smtClean="0"/>
              <a:t>03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공학정보처리 </a:t>
            </a:r>
            <a:r>
              <a:rPr lang="en-US" altLang="ko-KR" sz="2800" dirty="0" smtClean="0"/>
              <a:t>ENG1108</a:t>
            </a:r>
          </a:p>
          <a:p>
            <a:r>
              <a:rPr lang="ko-KR" altLang="en-US" dirty="0" smtClean="0"/>
              <a:t>김 은 진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while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3960440" cy="322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628800"/>
            <a:ext cx="1656184" cy="4968552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for..in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iterates over a sequence of objects.</a:t>
            </a:r>
          </a:p>
          <a:p>
            <a:pPr lvl="1"/>
            <a:r>
              <a:rPr lang="en-US" altLang="ko-KR" dirty="0" smtClean="0"/>
              <a:t>sequence: an ordered collection of items</a:t>
            </a:r>
          </a:p>
          <a:p>
            <a:pPr lvl="1"/>
            <a:r>
              <a:rPr lang="en-US" altLang="ko-KR" dirty="0" smtClean="0"/>
              <a:t>can have an optional </a:t>
            </a:r>
            <a:r>
              <a:rPr lang="en-US" altLang="ko-KR" b="1" dirty="0" smtClean="0">
                <a:latin typeface="OCR-A BT" pitchFamily="49" charset="0"/>
                <a:ea typeface="HY강M" pitchFamily="18" charset="-127"/>
              </a:rPr>
              <a:t>else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87624" y="2924944"/>
            <a:ext cx="7056784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  <a:latin typeface="OCR-A BT" pitchFamily="49" charset="0"/>
              </a:rPr>
              <a:t>target_list</a:t>
            </a: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 in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OCR-A BT" pitchFamily="49" charset="0"/>
              </a:rPr>
              <a:t>expression_list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statement11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statement12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else :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	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statement21	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statement22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statemsnt23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pPr algn="ctr"/>
            <a:endParaRPr lang="ko-KR" altLang="en-US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4788024" y="5229200"/>
            <a:ext cx="3096344" cy="1152128"/>
          </a:xfrm>
          <a:prstGeom prst="borderCallout2">
            <a:avLst>
              <a:gd name="adj1" fmla="val 51610"/>
              <a:gd name="adj2" fmla="val -984"/>
              <a:gd name="adj3" fmla="val 5873"/>
              <a:gd name="adj4" fmla="val -14092"/>
              <a:gd name="adj5" fmla="val -24765"/>
              <a:gd name="adj6" fmla="val -2626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block is executed once after the loop is over</a:t>
            </a:r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block is not</a:t>
            </a:r>
            <a:r>
              <a:rPr lang="ko-KR" altLang="en-US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executed when you break out of the loop with a </a:t>
            </a:r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break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statement</a:t>
            </a:r>
            <a:endParaRPr lang="ko-KR" altLang="en-US" sz="1400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15" name="설명선 2 14"/>
          <p:cNvSpPr/>
          <p:nvPr/>
        </p:nvSpPr>
        <p:spPr>
          <a:xfrm>
            <a:off x="6300192" y="2132856"/>
            <a:ext cx="2448272" cy="576064"/>
          </a:xfrm>
          <a:prstGeom prst="borderCallout2">
            <a:avLst>
              <a:gd name="adj1" fmla="val 51610"/>
              <a:gd name="adj2" fmla="val -984"/>
              <a:gd name="adj3" fmla="val 71158"/>
              <a:gd name="adj4" fmla="val -8376"/>
              <a:gd name="adj5" fmla="val 175357"/>
              <a:gd name="adj6" fmla="val -439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Any kind of sequence of any kind of objects.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for..in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772816"/>
            <a:ext cx="497198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149080"/>
            <a:ext cx="2952328" cy="198359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" name="설명선 2 7"/>
          <p:cNvSpPr/>
          <p:nvPr/>
        </p:nvSpPr>
        <p:spPr>
          <a:xfrm>
            <a:off x="4067944" y="1484784"/>
            <a:ext cx="4752528" cy="1368152"/>
          </a:xfrm>
          <a:prstGeom prst="borderCallout2">
            <a:avLst>
              <a:gd name="adj1" fmla="val 47531"/>
              <a:gd name="adj2" fmla="val -1515"/>
              <a:gd name="adj3" fmla="val 60146"/>
              <a:gd name="adj4" fmla="val -21282"/>
              <a:gd name="adj5" fmla="val 85100"/>
              <a:gd name="adj6" fmla="val -2336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range(a,  b) function returns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a seq. of numbers starting from a up to b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range(a, b, c)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c  is the step count , default value is 1 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420888"/>
            <a:ext cx="258028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605169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break 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stop the execution of a loop statement(</a:t>
            </a:r>
            <a:r>
              <a:rPr lang="en-US" altLang="ko-KR" b="1" dirty="0" smtClean="0">
                <a:latin typeface="OCR-A BT" pitchFamily="49" charset="0"/>
              </a:rPr>
              <a:t>for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latin typeface="OCR-A BT" pitchFamily="49" charset="0"/>
              </a:rPr>
              <a:t>while</a:t>
            </a:r>
            <a:r>
              <a:rPr lang="en-US" altLang="ko-KR" dirty="0" smtClean="0"/>
              <a:t>).</a:t>
            </a:r>
          </a:p>
          <a:p>
            <a:pPr lvl="1"/>
            <a:r>
              <a:rPr lang="en-US" altLang="ko-KR" b="1" dirty="0" smtClean="0">
                <a:latin typeface="OCR-A BT" pitchFamily="49" charset="0"/>
                <a:ea typeface="HY강M" pitchFamily="18" charset="-127"/>
              </a:rPr>
              <a:t>else </a:t>
            </a:r>
            <a:r>
              <a:rPr lang="en-US" altLang="ko-KR" dirty="0" smtClean="0">
                <a:ea typeface="Verdana" pitchFamily="34" charset="0"/>
              </a:rPr>
              <a:t>block</a:t>
            </a:r>
            <a:r>
              <a:rPr lang="en-US" altLang="ko-KR" b="1" dirty="0" smtClean="0">
                <a:latin typeface="OCR-A BT" pitchFamily="49" charset="0"/>
                <a:ea typeface="HY강M" pitchFamily="18" charset="-127"/>
              </a:rPr>
              <a:t> </a:t>
            </a:r>
            <a:r>
              <a:rPr lang="en-US" altLang="ko-KR" dirty="0" smtClean="0">
                <a:ea typeface="Verdana" pitchFamily="34" charset="0"/>
              </a:rPr>
              <a:t>is </a:t>
            </a:r>
            <a:r>
              <a:rPr lang="en-US" altLang="ko-KR" b="1" dirty="0" smtClean="0">
                <a:ea typeface="Verdana" pitchFamily="34" charset="0"/>
              </a:rPr>
              <a:t>not</a:t>
            </a:r>
            <a:r>
              <a:rPr lang="en-US" altLang="ko-KR" dirty="0" smtClean="0">
                <a:ea typeface="Verdana" pitchFamily="34" charset="0"/>
              </a:rPr>
              <a:t> executed.</a:t>
            </a:r>
            <a:endParaRPr lang="ko-KR" altLang="en-US" dirty="0" smtClean="0"/>
          </a:p>
          <a:p>
            <a:pPr lvl="1">
              <a:buNone/>
            </a:pP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33056"/>
            <a:ext cx="5520613" cy="259228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설명선 2 8"/>
          <p:cNvSpPr/>
          <p:nvPr/>
        </p:nvSpPr>
        <p:spPr>
          <a:xfrm>
            <a:off x="5148064" y="2924944"/>
            <a:ext cx="3744416" cy="576064"/>
          </a:xfrm>
          <a:prstGeom prst="borderCallout2">
            <a:avLst>
              <a:gd name="adj1" fmla="val 47531"/>
              <a:gd name="adj2" fmla="val -1515"/>
              <a:gd name="adj3" fmla="val 85742"/>
              <a:gd name="adj4" fmla="val -7347"/>
              <a:gd name="adj5" fmla="val 217120"/>
              <a:gd name="adj6" fmla="val 234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len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( ) function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  returns the length of the input string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2051720" y="3933056"/>
            <a:ext cx="2232248" cy="194421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break 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77" y="1556791"/>
            <a:ext cx="5605191" cy="23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573016"/>
            <a:ext cx="5520613" cy="259228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1" name="직선 화살표 연결선 10"/>
          <p:cNvCxnSpPr/>
          <p:nvPr/>
        </p:nvCxnSpPr>
        <p:spPr>
          <a:xfrm>
            <a:off x="2915816" y="407707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76064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11560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1560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915816" y="422108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5816" y="443711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9552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76064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9552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15816" y="465313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39552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80320" y="47971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11560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04056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915816" y="501317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4056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915816" y="522920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39552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40568" y="328498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915816" y="537321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40568" y="26369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915816" y="558924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39552" y="2852936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008112" y="306896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07504" y="371703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15816" y="58052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continue 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skip the res of the statements in the current loop block and continue to the next iteration of the loop(</a:t>
            </a:r>
            <a:r>
              <a:rPr lang="en-US" altLang="ko-KR" b="1" dirty="0" smtClean="0">
                <a:latin typeface="OCR-A BT" pitchFamily="49" charset="0"/>
              </a:rPr>
              <a:t>for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latin typeface="OCR-A BT" pitchFamily="49" charset="0"/>
              </a:rPr>
              <a:t>while</a:t>
            </a:r>
            <a:r>
              <a:rPr lang="en-US" altLang="ko-KR" dirty="0" smtClean="0"/>
              <a:t>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564904"/>
            <a:ext cx="496468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140968"/>
            <a:ext cx="3603012" cy="266429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 flipH="1">
            <a:off x="2627784" y="3861048"/>
            <a:ext cx="4680520" cy="3600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continue 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496468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9468" y="2708920"/>
            <a:ext cx="3603012" cy="266429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932040" y="328498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1602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76064" y="25649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1560" y="27809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11560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32040" y="350100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008112" y="342900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043608" y="36450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948082" y="371703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39552" y="25649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9552" y="27809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9552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71600" y="342900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932040" y="393305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971600" y="36450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44016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39552" y="25649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932040" y="414908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39552" y="27809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39552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39552" y="378904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932040" y="436510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79512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39552" y="25649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932040" y="458112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39552" y="27809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9552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39552" y="378904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4932040" y="479715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07504" y="2348880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67544" y="256490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932040" y="5013176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39552" y="27809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936104" y="299695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39552" y="400506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Errors detected during execution</a:t>
            </a:r>
          </a:p>
          <a:p>
            <a:r>
              <a:rPr lang="en-US" altLang="ko-KR" dirty="0" smtClean="0"/>
              <a:t>Exceptions can be caught and dealt with.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92896"/>
            <a:ext cx="542294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exceptions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693403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924944"/>
            <a:ext cx="3168352" cy="3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 flow</a:t>
            </a:r>
          </a:p>
          <a:p>
            <a:r>
              <a:rPr lang="en-US" altLang="ko-KR" dirty="0" smtClean="0"/>
              <a:t>Control Statements</a:t>
            </a:r>
          </a:p>
          <a:p>
            <a:pPr lvl="1"/>
            <a:r>
              <a:rPr lang="en-US" altLang="ko-KR" dirty="0" smtClean="0"/>
              <a:t>if</a:t>
            </a:r>
          </a:p>
          <a:p>
            <a:pPr lvl="1"/>
            <a:r>
              <a:rPr lang="en-US" altLang="ko-KR" dirty="0" smtClean="0"/>
              <a:t>while</a:t>
            </a:r>
          </a:p>
          <a:p>
            <a:pPr lvl="1"/>
            <a:r>
              <a:rPr lang="en-US" altLang="ko-KR" dirty="0" smtClean="0"/>
              <a:t>for</a:t>
            </a:r>
          </a:p>
          <a:p>
            <a:pPr lvl="1"/>
            <a:r>
              <a:rPr lang="en-US" altLang="ko-KR" dirty="0" smtClean="0"/>
              <a:t>break</a:t>
            </a:r>
          </a:p>
          <a:p>
            <a:pPr lvl="1"/>
            <a:r>
              <a:rPr lang="en-US" altLang="ko-KR" dirty="0" smtClean="0"/>
              <a:t>continue</a:t>
            </a:r>
          </a:p>
          <a:p>
            <a:r>
              <a:rPr lang="en-US" altLang="ko-KR" dirty="0" smtClean="0"/>
              <a:t>Exceptions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the program, statements are executed in top-down order</a:t>
            </a:r>
          </a:p>
          <a:p>
            <a:r>
              <a:rPr lang="en-US" altLang="ko-KR" dirty="0" smtClean="0"/>
              <a:t>Control statements change the order of execution of statements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Control statements</a:t>
            </a:r>
          </a:p>
          <a:p>
            <a:pPr lvl="1"/>
            <a:r>
              <a:rPr lang="en-US" altLang="ko-KR" dirty="0" smtClean="0"/>
              <a:t>if</a:t>
            </a:r>
          </a:p>
          <a:p>
            <a:pPr lvl="1"/>
            <a:r>
              <a:rPr lang="en-US" altLang="ko-KR" dirty="0" smtClean="0"/>
              <a:t>while</a:t>
            </a:r>
          </a:p>
          <a:p>
            <a:pPr lvl="1"/>
            <a:r>
              <a:rPr lang="en-US" altLang="ko-KR" dirty="0" smtClean="0"/>
              <a:t>for</a:t>
            </a:r>
          </a:p>
          <a:p>
            <a:pPr lvl="1"/>
            <a:r>
              <a:rPr lang="en-US" altLang="ko-KR" dirty="0" smtClean="0"/>
              <a:t>break</a:t>
            </a:r>
          </a:p>
          <a:p>
            <a:pPr lvl="1"/>
            <a:r>
              <a:rPr lang="en-US" altLang="ko-KR" dirty="0" smtClean="0"/>
              <a:t>continue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if</a:t>
            </a:r>
            <a:r>
              <a:rPr lang="en-US" altLang="ko-KR" dirty="0" smtClean="0">
                <a:latin typeface="OCR-A BT" pitchFamily="49" charset="0"/>
              </a:rPr>
              <a:t> </a:t>
            </a:r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OCR-A BT" pitchFamily="49" charset="0"/>
              </a:rPr>
              <a:t>if </a:t>
            </a:r>
            <a:r>
              <a:rPr lang="en-US" altLang="ko-KR" dirty="0" smtClean="0"/>
              <a:t>the condition is true, run </a:t>
            </a:r>
            <a:r>
              <a:rPr lang="en-US" altLang="ko-KR" i="1" dirty="0" smtClean="0"/>
              <a:t>if-block</a:t>
            </a:r>
            <a:r>
              <a:rPr lang="en-US" altLang="ko-KR" dirty="0" smtClean="0"/>
              <a:t>,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latin typeface="OCR-A BT" pitchFamily="49" charset="0"/>
              </a:rPr>
              <a:t>else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run </a:t>
            </a:r>
            <a:r>
              <a:rPr lang="en-US" altLang="ko-KR" i="1" dirty="0" smtClean="0"/>
              <a:t>else-block</a:t>
            </a:r>
          </a:p>
          <a:p>
            <a:pPr lvl="1"/>
            <a:r>
              <a:rPr lang="en-US" altLang="ko-KR" b="1" dirty="0" smtClean="0">
                <a:latin typeface="OCR-A BT" pitchFamily="49" charset="0"/>
              </a:rPr>
              <a:t>else </a:t>
            </a:r>
            <a:r>
              <a:rPr lang="en-US" altLang="ko-KR" dirty="0" smtClean="0"/>
              <a:t>part  is optional	</a:t>
            </a:r>
            <a:endParaRPr lang="en-US" altLang="ko-KR" i="1" dirty="0" smtClean="0"/>
          </a:p>
          <a:p>
            <a:endParaRPr lang="en-US" altLang="ko-KR" i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915816" y="2636912"/>
            <a:ext cx="3168352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if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 expression </a:t>
            </a: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statement11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statement12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else :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	statement21	statement22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statemsnt23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pPr algn="ctr"/>
            <a:endParaRPr lang="ko-KR" altLang="en-US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6" name="설명선 2 5"/>
          <p:cNvSpPr/>
          <p:nvPr/>
        </p:nvSpPr>
        <p:spPr>
          <a:xfrm>
            <a:off x="3779912" y="3140968"/>
            <a:ext cx="2088232" cy="792088"/>
          </a:xfrm>
          <a:prstGeom prst="borderCallout2">
            <a:avLst>
              <a:gd name="adj1" fmla="val -8187"/>
              <a:gd name="adj2" fmla="val 89461"/>
              <a:gd name="adj3" fmla="val -48591"/>
              <a:gd name="adj4" fmla="val 75288"/>
              <a:gd name="adj5" fmla="val -152892"/>
              <a:gd name="adj6" fmla="val 46490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 2 6"/>
          <p:cNvSpPr/>
          <p:nvPr/>
        </p:nvSpPr>
        <p:spPr>
          <a:xfrm>
            <a:off x="3779912" y="4221088"/>
            <a:ext cx="2088232" cy="1152128"/>
          </a:xfrm>
          <a:prstGeom prst="borderCallout2">
            <a:avLst>
              <a:gd name="adj1" fmla="val -8187"/>
              <a:gd name="adj2" fmla="val 89461"/>
              <a:gd name="adj3" fmla="val -53882"/>
              <a:gd name="adj4" fmla="val 116887"/>
              <a:gd name="adj5" fmla="val -198677"/>
              <a:gd name="adj6" fmla="val 16827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2 8"/>
          <p:cNvSpPr/>
          <p:nvPr/>
        </p:nvSpPr>
        <p:spPr>
          <a:xfrm>
            <a:off x="251520" y="3645024"/>
            <a:ext cx="2520280" cy="1368152"/>
          </a:xfrm>
          <a:prstGeom prst="borderCallout2">
            <a:avLst>
              <a:gd name="adj1" fmla="val 47770"/>
              <a:gd name="adj2" fmla="val 99995"/>
              <a:gd name="adj3" fmla="val 10992"/>
              <a:gd name="adj4" fmla="val 126421"/>
              <a:gd name="adj5" fmla="val -10010"/>
              <a:gd name="adj6" fmla="val 139071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Block (set of statements) must have the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indentation ( leading whitespaces of the logical line)</a:t>
            </a:r>
            <a:endParaRPr lang="ko-KR" altLang="en-US" sz="1400" dirty="0">
              <a:solidFill>
                <a:schemeClr val="tx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0" name="직선 연결선 9"/>
          <p:cNvCxnSpPr>
            <a:stCxn id="9" idx="0"/>
            <a:endCxn id="7" idx="2"/>
          </p:cNvCxnSpPr>
          <p:nvPr/>
        </p:nvCxnSpPr>
        <p:spPr>
          <a:xfrm>
            <a:off x="2771800" y="4329100"/>
            <a:ext cx="1008112" cy="46805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if</a:t>
            </a:r>
            <a:r>
              <a:rPr lang="en-US" altLang="ko-KR" dirty="0" smtClean="0">
                <a:latin typeface="OCR-A BT" pitchFamily="49" charset="0"/>
              </a:rPr>
              <a:t> </a:t>
            </a:r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lvl="1"/>
            <a:r>
              <a:rPr lang="en-US" altLang="ko-KR" b="1" dirty="0" err="1" smtClean="0">
                <a:latin typeface="OCR-A BT" pitchFamily="49" charset="0"/>
              </a:rPr>
              <a:t>elif</a:t>
            </a:r>
            <a:r>
              <a:rPr lang="en-US" altLang="ko-KR" dirty="0" smtClean="0">
                <a:ea typeface="Verdana" pitchFamily="34" charset="0"/>
              </a:rPr>
              <a:t>  and  </a:t>
            </a:r>
            <a:r>
              <a:rPr lang="en-US" altLang="ko-KR" b="1" dirty="0" smtClean="0">
                <a:latin typeface="OCR-A BT" pitchFamily="49" charset="0"/>
              </a:rPr>
              <a:t>else  </a:t>
            </a:r>
            <a:r>
              <a:rPr lang="en-US" altLang="ko-KR" dirty="0" smtClean="0"/>
              <a:t>part  is optional	</a:t>
            </a:r>
            <a:endParaRPr lang="en-US" altLang="ko-KR" i="1" dirty="0" smtClean="0"/>
          </a:p>
          <a:p>
            <a:endParaRPr lang="en-US" altLang="ko-KR" i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276872"/>
            <a:ext cx="3744416" cy="4032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if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 expression1</a:t>
            </a:r>
            <a:r>
              <a:rPr lang="en-US" altLang="ko-KR" sz="2000" b="1" dirty="0" smtClean="0">
                <a:solidFill>
                  <a:schemeClr val="tx1"/>
                </a:solidFill>
                <a:latin typeface="OCR-A BT" pitchFamily="49" charset="0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statement11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OCR-A BT" pitchFamily="49" charset="0"/>
              </a:rPr>
              <a:t>elif</a:t>
            </a: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expression2</a:t>
            </a:r>
            <a:r>
              <a:rPr lang="en-US" altLang="ko-KR" sz="2000" b="1" dirty="0" smtClean="0">
                <a:solidFill>
                  <a:schemeClr val="tx1"/>
                </a:solidFill>
                <a:latin typeface="OCR-A BT" pitchFamily="49" charset="0"/>
              </a:rPr>
              <a:t> :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statement21	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OCR-A BT" pitchFamily="49" charset="0"/>
              </a:rPr>
              <a:t>elif</a:t>
            </a: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expression3 </a:t>
            </a:r>
            <a:r>
              <a:rPr lang="en-US" altLang="ko-KR" sz="2000" b="1" dirty="0" smtClean="0">
                <a:solidFill>
                  <a:schemeClr val="tx1"/>
                </a:solidFill>
                <a:latin typeface="OCR-A BT" pitchFamily="49" charset="0"/>
              </a:rPr>
              <a:t>: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statement31	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……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else </a:t>
            </a:r>
            <a:r>
              <a:rPr lang="en-US" altLang="ko-KR" sz="2000" b="1" dirty="0" smtClean="0">
                <a:solidFill>
                  <a:schemeClr val="tx1"/>
                </a:solidFill>
                <a:latin typeface="OCR-A BT" pitchFamily="49" charset="0"/>
              </a:rPr>
              <a:t>:</a:t>
            </a:r>
            <a:r>
              <a:rPr lang="en-US" altLang="ko-KR" sz="2000" dirty="0" smtClean="0">
                <a:solidFill>
                  <a:schemeClr val="tx1"/>
                </a:solidFill>
                <a:latin typeface="OCR-A BT" pitchFamily="49" charset="0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statement41	……</a:t>
            </a:r>
          </a:p>
          <a:p>
            <a:pPr algn="ctr"/>
            <a:endParaRPr lang="ko-KR" altLang="en-US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644008" y="2996952"/>
            <a:ext cx="4248472" cy="1872208"/>
          </a:xfrm>
          <a:prstGeom prst="borderCallout2">
            <a:avLst>
              <a:gd name="adj1" fmla="val 52729"/>
              <a:gd name="adj2" fmla="val 996"/>
              <a:gd name="adj3" fmla="val 49698"/>
              <a:gd name="adj4" fmla="val -17951"/>
              <a:gd name="adj5" fmla="val 34333"/>
              <a:gd name="adj6" fmla="val -309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OCR-A BT" pitchFamily="49" charset="0"/>
                <a:cs typeface="Verdana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OCR-A BT" pitchFamily="49" charset="0"/>
                <a:cs typeface="Verdana" pitchFamily="34" charset="0"/>
              </a:rPr>
              <a:t>elif</a:t>
            </a:r>
            <a:r>
              <a:rPr lang="en-US" altLang="ko-KR" sz="1600" b="1" dirty="0" smtClean="0">
                <a:solidFill>
                  <a:schemeClr val="tx1"/>
                </a:solidFill>
                <a:latin typeface="OCR-A BT" pitchFamily="49" charset="0"/>
                <a:cs typeface="Verdana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clause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combines two </a:t>
            </a:r>
            <a:r>
              <a:rPr lang="en-US" altLang="ko-KR" sz="1600" b="1" dirty="0" smtClean="0">
                <a:solidFill>
                  <a:schemeClr val="tx1"/>
                </a:solidFill>
                <a:latin typeface="OCR-A BT" pitchFamily="49" charset="0"/>
                <a:cs typeface="Verdana" pitchFamily="34" charset="0"/>
              </a:rPr>
              <a:t>if else – if else</a:t>
            </a:r>
            <a:endParaRPr lang="en-US" altLang="ko-KR" sz="1600" dirty="0" smtClean="0">
              <a:solidFill>
                <a:schemeClr val="tx1"/>
              </a:solidFill>
              <a:latin typeface="Verdana" pitchFamily="34" charset="0"/>
              <a:ea typeface="HY강M" pitchFamily="18" charset="-127"/>
              <a:cs typeface="Verdana" pitchFamily="34" charset="0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HY강M" pitchFamily="18" charset="-127"/>
                <a:cs typeface="Verdana" pitchFamily="34" charset="0"/>
              </a:rPr>
              <a:t>     makes the program easier and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Verdana" pitchFamily="34" charset="0"/>
                <a:ea typeface="HY강M" pitchFamily="18" charset="-127"/>
                <a:cs typeface="Verdana" pitchFamily="34" charset="0"/>
              </a:rPr>
              <a:t>     reduce the amount of indentation</a:t>
            </a:r>
            <a:endParaRPr lang="ko-KR" altLang="en-US" sz="1600" dirty="0">
              <a:solidFill>
                <a:schemeClr val="tx1"/>
              </a:solidFill>
              <a:latin typeface="Verdana" pitchFamily="34" charset="0"/>
              <a:ea typeface="HY강M" pitchFamily="18" charset="-127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if</a:t>
            </a:r>
            <a:r>
              <a:rPr lang="en-US" altLang="ko-KR" dirty="0" smtClean="0">
                <a:latin typeface="OCR-A BT" pitchFamily="49" charset="0"/>
              </a:rPr>
              <a:t> </a:t>
            </a:r>
            <a:r>
              <a:rPr lang="en-US" altLang="ko-KR" dirty="0" smtClean="0"/>
              <a:t>statement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7"/>
            <a:ext cx="5760640" cy="434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6444208" y="1916832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740352" y="1916832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6283" y="1556792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      guess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933056"/>
            <a:ext cx="4464496" cy="1147614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2708920"/>
            <a:ext cx="4464496" cy="1164651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5301208"/>
            <a:ext cx="4248472" cy="1271919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7740352" y="1916832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40352" y="1916832"/>
            <a:ext cx="864096" cy="5760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028" idx="1"/>
          </p:cNvCxnSpPr>
          <p:nvPr/>
        </p:nvCxnSpPr>
        <p:spPr>
          <a:xfrm flipH="1">
            <a:off x="1259632" y="4506863"/>
            <a:ext cx="2880320" cy="6503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29" idx="1"/>
          </p:cNvCxnSpPr>
          <p:nvPr/>
        </p:nvCxnSpPr>
        <p:spPr>
          <a:xfrm flipH="1">
            <a:off x="2771800" y="3291246"/>
            <a:ext cx="1368152" cy="107385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30" idx="1"/>
          </p:cNvCxnSpPr>
          <p:nvPr/>
        </p:nvCxnSpPr>
        <p:spPr>
          <a:xfrm flipH="1" flipV="1">
            <a:off x="2771800" y="3284984"/>
            <a:ext cx="1368152" cy="265218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설명선 2 21"/>
          <p:cNvSpPr/>
          <p:nvPr/>
        </p:nvSpPr>
        <p:spPr>
          <a:xfrm>
            <a:off x="467544" y="476672"/>
            <a:ext cx="4896544" cy="1800200"/>
          </a:xfrm>
          <a:prstGeom prst="borderCallout2">
            <a:avLst>
              <a:gd name="adj1" fmla="val 101669"/>
              <a:gd name="adj2" fmla="val 48498"/>
              <a:gd name="adj3" fmla="val 114234"/>
              <a:gd name="adj4" fmla="val 39851"/>
              <a:gd name="adj5" fmla="val 123291"/>
              <a:gd name="adj6" fmla="val 3422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input(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str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) </a:t>
            </a:r>
            <a:r>
              <a:rPr lang="ko-KR" altLang="en-US" sz="1400" b="1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function</a:t>
            </a:r>
          </a:p>
          <a:p>
            <a:pPr marL="176213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prints </a:t>
            </a:r>
            <a:r>
              <a:rPr lang="en-US" altLang="ko-KR" sz="1400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str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 to the screen</a:t>
            </a:r>
          </a:p>
          <a:p>
            <a:pPr marL="176213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waits for input from user</a:t>
            </a:r>
          </a:p>
          <a:p>
            <a:pPr marL="176213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If user enter something and enter key</a:t>
            </a:r>
          </a:p>
          <a:p>
            <a:pPr marL="176213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returns what user entered, as a string</a:t>
            </a:r>
          </a:p>
          <a:p>
            <a:pPr marL="176213" indent="-176213"/>
            <a:r>
              <a:rPr lang="en-US" altLang="ko-KR" sz="1400" b="1" dirty="0" err="1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int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( )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function</a:t>
            </a:r>
          </a:p>
          <a:p>
            <a:pPr marL="176213"/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convert string to an integer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Finally the integer is stored in the variable </a:t>
            </a:r>
            <a:r>
              <a:rPr lang="en-US" altLang="ko-KR" sz="1400" b="1" dirty="0" smtClean="0">
                <a:solidFill>
                  <a:schemeClr val="tx1"/>
                </a:solidFill>
                <a:latin typeface="Verdana" pitchFamily="34" charset="0"/>
                <a:cs typeface="Verdana" pitchFamily="34" charset="0"/>
              </a:rPr>
              <a:t>guess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  <p:bldP spid="7" grpId="1" animBg="1"/>
      <p:bldP spid="8" grpId="0"/>
      <p:bldP spid="8" grpId="1"/>
      <p:bldP spid="8" grpId="2"/>
      <p:bldP spid="8" grpId="3"/>
      <p:bldP spid="8" grpId="4"/>
      <p:bldP spid="8" grpId="5"/>
      <p:bldP spid="12" grpId="2" animBg="1"/>
      <p:bldP spid="12" grpId="3" animBg="1"/>
      <p:bldP spid="13" grpId="0" animBg="1"/>
      <p:bldP spid="13" grpId="1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while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repeatedly execute a block as long as a condition is true.</a:t>
            </a:r>
          </a:p>
          <a:p>
            <a:pPr lvl="1"/>
            <a:r>
              <a:rPr lang="en-US" altLang="ko-KR" dirty="0" smtClean="0"/>
              <a:t>can have an optional </a:t>
            </a:r>
            <a:r>
              <a:rPr lang="en-US" altLang="ko-KR" b="1" dirty="0" smtClean="0">
                <a:latin typeface="OCR-A BT" pitchFamily="49" charset="0"/>
                <a:ea typeface="HY강M" pitchFamily="18" charset="-127"/>
              </a:rPr>
              <a:t>else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15816" y="2636912"/>
            <a:ext cx="3456384" cy="3024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while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 expression </a:t>
            </a: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statement11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statement12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pPr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OCR-A BT" pitchFamily="49" charset="0"/>
              </a:rPr>
              <a:t>else :</a:t>
            </a: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		statement21	statement22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statemsnt23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OCR-A BT" pitchFamily="49" charset="0"/>
              </a:rPr>
              <a:t>	……</a:t>
            </a:r>
          </a:p>
          <a:p>
            <a:pPr algn="ctr"/>
            <a:endParaRPr lang="ko-KR" altLang="en-US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5" name="설명선 2 4"/>
          <p:cNvSpPr/>
          <p:nvPr/>
        </p:nvSpPr>
        <p:spPr>
          <a:xfrm>
            <a:off x="179512" y="5013176"/>
            <a:ext cx="3096344" cy="1152128"/>
          </a:xfrm>
          <a:prstGeom prst="borderCallout2">
            <a:avLst>
              <a:gd name="adj1" fmla="val 47770"/>
              <a:gd name="adj2" fmla="val 99995"/>
              <a:gd name="adj3" fmla="val 2032"/>
              <a:gd name="adj4" fmla="val 115942"/>
              <a:gd name="adj5" fmla="val -22205"/>
              <a:gd name="adj6" fmla="val 12472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block is executed when the condition becomes </a:t>
            </a:r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False.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block is not</a:t>
            </a:r>
            <a:r>
              <a:rPr lang="ko-KR" altLang="en-US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executed when you break out of the loop with a </a:t>
            </a:r>
            <a:r>
              <a:rPr lang="en-US" altLang="ko-KR" sz="1400" b="1" dirty="0" smtClean="0">
                <a:solidFill>
                  <a:schemeClr val="tx1"/>
                </a:solidFill>
                <a:latin typeface="OCR-A BT" pitchFamily="49" charset="0"/>
                <a:ea typeface="Verdana" pitchFamily="34" charset="0"/>
                <a:cs typeface="Verdana" pitchFamily="34" charset="0"/>
              </a:rPr>
              <a:t>break </a:t>
            </a: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statement</a:t>
            </a:r>
            <a:endParaRPr lang="ko-KR" altLang="en-US" sz="1400" b="1" dirty="0">
              <a:solidFill>
                <a:schemeClr val="tx1"/>
              </a:solidFill>
              <a:latin typeface="OCR-A BT" pitchFamily="49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9912" y="3212976"/>
            <a:ext cx="2160240" cy="10081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63888" y="1628800"/>
            <a:ext cx="792088" cy="360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5936" y="2852936"/>
            <a:ext cx="1656184" cy="2880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40152" y="1628800"/>
            <a:ext cx="1296144" cy="360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while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repeatedly execute a block as long as a condition is true.</a:t>
            </a:r>
          </a:p>
          <a:p>
            <a:pPr lvl="1"/>
            <a:r>
              <a:rPr lang="en-US" altLang="ko-KR" dirty="0" smtClean="0"/>
              <a:t>can have an optional </a:t>
            </a:r>
            <a:r>
              <a:rPr lang="en-US" altLang="ko-KR" b="1" dirty="0" smtClean="0">
                <a:latin typeface="OCR-A BT" pitchFamily="49" charset="0"/>
                <a:ea typeface="HY강M" pitchFamily="18" charset="-127"/>
              </a:rPr>
              <a:t>else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92896"/>
            <a:ext cx="515849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132856"/>
            <a:ext cx="3883379" cy="208823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55576" y="3789040"/>
            <a:ext cx="4680520" cy="187220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63888" y="1628800"/>
            <a:ext cx="792088" cy="360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1628800"/>
            <a:ext cx="1296144" cy="360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3573016"/>
            <a:ext cx="720080" cy="2880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475656" y="2636912"/>
            <a:ext cx="5112568" cy="273630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771800" y="2996952"/>
            <a:ext cx="3888432" cy="201622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2627784" y="3429000"/>
            <a:ext cx="3960440" cy="86409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187624" y="4725144"/>
            <a:ext cx="1440160" cy="2160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043608" y="3861048"/>
            <a:ext cx="5256584" cy="187220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OCR-A BT" pitchFamily="49" charset="0"/>
              </a:rPr>
              <a:t>while</a:t>
            </a:r>
            <a:r>
              <a:rPr lang="en-US" altLang="ko-KR" dirty="0" smtClean="0"/>
              <a:t> statement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639" y="1916832"/>
            <a:ext cx="515849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700808"/>
            <a:ext cx="3883379" cy="2088232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23" name="직선 화살표 연결선 22"/>
          <p:cNvCxnSpPr/>
          <p:nvPr/>
        </p:nvCxnSpPr>
        <p:spPr>
          <a:xfrm>
            <a:off x="323528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355976" y="22048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20080" y="33569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83568" y="36450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83568" y="44371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83568" y="479715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1043608" y="49411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92488" y="235726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528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20080" y="33569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4392488" y="256490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48072" y="36450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83568" y="443711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008112" y="458112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21064" y="2766640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23528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683568" y="335699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427984" y="2924944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83568" y="3645024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1043608" y="386104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427984" y="314096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1043608" y="422108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323528" y="314096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288032" y="509947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48072" y="5301208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427984" y="3356992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323528" y="5877272"/>
            <a:ext cx="4675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427984" y="3501008"/>
            <a:ext cx="46754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13196</TotalTime>
  <Words>453</Words>
  <Application>Microsoft Office PowerPoint</Application>
  <PresentationFormat>화면 슬라이드 쇼(4:3)</PresentationFormat>
  <Paragraphs>153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HY강M</vt:lpstr>
      <vt:lpstr>맑은 고딕</vt:lpstr>
      <vt:lpstr>Arial</vt:lpstr>
      <vt:lpstr>OCR-A BT</vt:lpstr>
      <vt:lpstr>Verdana</vt:lpstr>
      <vt:lpstr>Office 테마</vt:lpstr>
      <vt:lpstr>Python 강의자료03</vt:lpstr>
      <vt:lpstr>PowerPoint 프레젠테이션</vt:lpstr>
      <vt:lpstr>Control Flow</vt:lpstr>
      <vt:lpstr>if statement</vt:lpstr>
      <vt:lpstr>if statement</vt:lpstr>
      <vt:lpstr>if statement</vt:lpstr>
      <vt:lpstr>while statement</vt:lpstr>
      <vt:lpstr>while statement</vt:lpstr>
      <vt:lpstr>while statement</vt:lpstr>
      <vt:lpstr>while statement</vt:lpstr>
      <vt:lpstr>for..in statement</vt:lpstr>
      <vt:lpstr>for..in statement</vt:lpstr>
      <vt:lpstr>break  statement</vt:lpstr>
      <vt:lpstr>break  statement</vt:lpstr>
      <vt:lpstr>continue  statement</vt:lpstr>
      <vt:lpstr>continue  statement</vt:lpstr>
      <vt:lpstr>exceptions</vt:lpstr>
      <vt:lpstr>exceptions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김은진</dc:creator>
  <cp:lastModifiedBy>user</cp:lastModifiedBy>
  <cp:revision>231</cp:revision>
  <dcterms:created xsi:type="dcterms:W3CDTF">2015-01-22T08:45:52Z</dcterms:created>
  <dcterms:modified xsi:type="dcterms:W3CDTF">2016-07-26T06:34:25Z</dcterms:modified>
</cp:coreProperties>
</file>