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325" r:id="rId3"/>
    <p:sldId id="298" r:id="rId4"/>
    <p:sldId id="299" r:id="rId5"/>
    <p:sldId id="300" r:id="rId6"/>
    <p:sldId id="301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29" r:id="rId16"/>
    <p:sldId id="323" r:id="rId17"/>
    <p:sldId id="324" r:id="rId18"/>
    <p:sldId id="311" r:id="rId19"/>
    <p:sldId id="312" r:id="rId20"/>
    <p:sldId id="313" r:id="rId21"/>
    <p:sldId id="314" r:id="rId22"/>
    <p:sldId id="316" r:id="rId23"/>
    <p:sldId id="327" r:id="rId24"/>
    <p:sldId id="317" r:id="rId25"/>
    <p:sldId id="318" r:id="rId26"/>
    <p:sldId id="319" r:id="rId27"/>
    <p:sldId id="320" r:id="rId28"/>
    <p:sldId id="321" r:id="rId29"/>
    <p:sldId id="322" r:id="rId30"/>
    <p:sldId id="328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864" autoAdjust="0"/>
  </p:normalViewPr>
  <p:slideViewPr>
    <p:cSldViewPr>
      <p:cViewPr varScale="1">
        <p:scale>
          <a:sx n="51" d="100"/>
          <a:sy n="51" d="100"/>
        </p:scale>
        <p:origin x="90" y="7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23B1B-E640-4187-878A-E3DF8D6C4B42}" type="datetimeFigureOut">
              <a:rPr lang="ko-KR" altLang="en-US" smtClean="0"/>
              <a:pPr/>
              <a:t>2016-08-05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B7E616-4075-445E-83C5-9EEE22B659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801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7E616-4075-445E-83C5-9EEE22B659D9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175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7E616-4075-445E-83C5-9EEE22B659D9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882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7E616-4075-445E-83C5-9EEE22B659D9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4563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7E616-4075-445E-83C5-9EEE22B659D9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7045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7E616-4075-445E-83C5-9EEE22B659D9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2046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7E616-4075-445E-83C5-9EEE22B659D9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1196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7E616-4075-445E-83C5-9EEE22B659D9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140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7E616-4075-445E-83C5-9EEE22B659D9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436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7E616-4075-445E-83C5-9EEE22B659D9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088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7E616-4075-445E-83C5-9EEE22B659D9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166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7E616-4075-445E-83C5-9EEE22B659D9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140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7E616-4075-445E-83C5-9EEE22B659D9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816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다음 장에서 </a:t>
            </a:r>
            <a:r>
              <a:rPr lang="en-US" altLang="ko-KR" baseline="0" dirty="0" err="1"/>
              <a:t>tuple</a:t>
            </a:r>
            <a:r>
              <a:rPr lang="en-US" altLang="ko-KR" baseline="0" dirty="0"/>
              <a:t>, dictionary </a:t>
            </a:r>
            <a:r>
              <a:rPr lang="ko-KR" altLang="en-US" baseline="0" dirty="0"/>
              <a:t>배운 후에 </a:t>
            </a:r>
            <a:r>
              <a:rPr lang="ko-KR" altLang="en-US" baseline="0"/>
              <a:t>설명 이해할 수 있음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7E616-4075-445E-83C5-9EEE22B659D9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411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7E616-4075-445E-83C5-9EEE22B659D9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4681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7E616-4075-445E-83C5-9EEE22B659D9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445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>
                <a:latin typeface="Verdana" pitchFamily="34" charset="0"/>
                <a:cs typeface="Verdana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  <a:latin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2016-08-05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2016-08-05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467544" y="1412776"/>
            <a:ext cx="6408712" cy="0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2016-08-05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2016-08-05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2016-08-05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2016-08-05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2016-08-05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2016-08-05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2016-08-05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26" name="Picture 2" descr="C:\Program Files\Microsoft Office\MEDIA\CAGCAT10\j0302953.jp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696470" y="6296304"/>
            <a:ext cx="340026" cy="47667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2800" kern="1200" baseline="0">
          <a:solidFill>
            <a:schemeClr val="tx1"/>
          </a:solidFill>
          <a:latin typeface="Verdana" pitchFamily="34" charset="0"/>
          <a:ea typeface="HY강M" pitchFamily="18" charset="-127"/>
          <a:cs typeface="Verdana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 baseline="0">
          <a:solidFill>
            <a:schemeClr val="tx1"/>
          </a:solidFill>
          <a:latin typeface="Verdana" pitchFamily="34" charset="0"/>
          <a:ea typeface="HY강M" pitchFamily="18" charset="-127"/>
          <a:cs typeface="Verdana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kern="1200" baseline="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 baseline="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 baseline="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600" kern="1200" baseline="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Python</a:t>
            </a:r>
            <a:r>
              <a:rPr lang="ko-KR" altLang="en-US" sz="3600" dirty="0"/>
              <a:t> 강의자료</a:t>
            </a:r>
            <a:r>
              <a:rPr lang="en-US" altLang="ko-KR" sz="3600" dirty="0"/>
              <a:t>04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공학정보처리 </a:t>
            </a:r>
            <a:r>
              <a:rPr lang="en-US" altLang="ko-KR" sz="2800" dirty="0"/>
              <a:t>ENG1108</a:t>
            </a:r>
          </a:p>
          <a:p>
            <a:r>
              <a:rPr lang="ko-KR" altLang="en-US" dirty="0"/>
              <a:t>김 은 진</a:t>
            </a:r>
            <a:endParaRPr lang="ko-KR" alt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Default argument values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Make some parameters optional</a:t>
            </a:r>
          </a:p>
          <a:p>
            <a:pPr lvl="1"/>
            <a:r>
              <a:rPr lang="en-US" altLang="ko-KR" dirty="0"/>
              <a:t>Use default values ( = )</a:t>
            </a:r>
          </a:p>
          <a:p>
            <a:pPr lvl="1"/>
            <a:r>
              <a:rPr lang="en-US" altLang="ko-KR" dirty="0"/>
              <a:t>Only parameters at the end of parameter list</a:t>
            </a:r>
          </a:p>
          <a:p>
            <a:pPr lvl="1">
              <a:buNone/>
            </a:pPr>
            <a:r>
              <a:rPr lang="en-US" altLang="ko-KR" dirty="0"/>
              <a:t>	 invalid example: </a:t>
            </a:r>
            <a:r>
              <a:rPr lang="en-US" altLang="ko-KR" dirty="0">
                <a:latin typeface="OCR-A BT" pitchFamily="49" charset="0"/>
                <a:cs typeface="Consolas" pitchFamily="49" charset="0"/>
              </a:rPr>
              <a:t>def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func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 ( a = 1, b) 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140968"/>
            <a:ext cx="5158191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4869160"/>
            <a:ext cx="4231581" cy="144016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sp>
        <p:nvSpPr>
          <p:cNvPr id="6" name="포인트가 5개인 별 5"/>
          <p:cNvSpPr/>
          <p:nvPr/>
        </p:nvSpPr>
        <p:spPr>
          <a:xfrm>
            <a:off x="4283968" y="3861048"/>
            <a:ext cx="288032" cy="288032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Keyword arguments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give values of only some parameters by naming them</a:t>
            </a:r>
          </a:p>
          <a:p>
            <a:pPr lvl="1"/>
            <a:r>
              <a:rPr lang="en-US" altLang="ko-KR" dirty="0"/>
              <a:t>Use name instead of the position</a:t>
            </a:r>
          </a:p>
          <a:p>
            <a:pPr lvl="1"/>
            <a:r>
              <a:rPr lang="en-US" altLang="ko-KR" dirty="0"/>
              <a:t>Not worry about the order of the arguments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852936"/>
            <a:ext cx="4893135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3968" y="4293096"/>
            <a:ext cx="4562956" cy="1656184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cxnSp>
        <p:nvCxnSpPr>
          <p:cNvPr id="6" name="직선 화살표 연결선 5"/>
          <p:cNvCxnSpPr/>
          <p:nvPr/>
        </p:nvCxnSpPr>
        <p:spPr>
          <a:xfrm>
            <a:off x="2339752" y="4725144"/>
            <a:ext cx="2160240" cy="288032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3059832" y="5013176"/>
            <a:ext cx="1440160" cy="288032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3635896" y="5301208"/>
            <a:ext cx="864096" cy="288032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VarArgs</a:t>
            </a:r>
            <a:r>
              <a:rPr lang="en-US" altLang="ko-KR" dirty="0"/>
              <a:t> arguments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variable number of arguments </a:t>
            </a:r>
          </a:p>
          <a:p>
            <a:pPr lvl="1"/>
            <a:r>
              <a:rPr lang="en-US" altLang="ko-KR" dirty="0"/>
              <a:t>any number of parameters</a:t>
            </a:r>
          </a:p>
          <a:p>
            <a:pPr lvl="1"/>
            <a:r>
              <a:rPr lang="en-US" altLang="ko-KR" dirty="0"/>
              <a:t>use *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924944"/>
            <a:ext cx="6934186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68344" y="3429000"/>
            <a:ext cx="1152128" cy="1082302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sp>
        <p:nvSpPr>
          <p:cNvPr id="6" name="설명선 2 5"/>
          <p:cNvSpPr/>
          <p:nvPr/>
        </p:nvSpPr>
        <p:spPr>
          <a:xfrm>
            <a:off x="5076056" y="1412776"/>
            <a:ext cx="2088232" cy="531440"/>
          </a:xfrm>
          <a:prstGeom prst="borderCallout2">
            <a:avLst>
              <a:gd name="adj1" fmla="val 51610"/>
              <a:gd name="adj2" fmla="val -984"/>
              <a:gd name="adj3" fmla="val 158253"/>
              <a:gd name="adj4" fmla="val -34922"/>
              <a:gd name="adj5" fmla="val 428097"/>
              <a:gd name="adj6" fmla="val -5555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 </a:t>
            </a:r>
            <a:r>
              <a:rPr lang="en-US" altLang="ko-KR" sz="14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tuple</a:t>
            </a:r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parameter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takes (1, 2, 3)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2555776" y="3861048"/>
            <a:ext cx="72008" cy="1728192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설명선 2 10"/>
          <p:cNvSpPr/>
          <p:nvPr/>
        </p:nvSpPr>
        <p:spPr>
          <a:xfrm>
            <a:off x="5580112" y="1988840"/>
            <a:ext cx="3096344" cy="936104"/>
          </a:xfrm>
          <a:prstGeom prst="borderCallout2">
            <a:avLst>
              <a:gd name="adj1" fmla="val 51610"/>
              <a:gd name="adj2" fmla="val -984"/>
              <a:gd name="adj3" fmla="val 104339"/>
              <a:gd name="adj4" fmla="val -10497"/>
              <a:gd name="adj5" fmla="val 178956"/>
              <a:gd name="adj6" fmla="val -19118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** keywords give all keyword arguments except for those corresponding to a formal parameter as a dictionary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H="1" flipV="1">
            <a:off x="1979712" y="4869160"/>
            <a:ext cx="2520280" cy="72008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3995936" y="5589240"/>
            <a:ext cx="122413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 flipH="1" flipV="1">
            <a:off x="2123728" y="4797152"/>
            <a:ext cx="4032448" cy="792088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750632" y="5589240"/>
            <a:ext cx="79208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 flipH="1" flipV="1">
            <a:off x="3635896" y="5013176"/>
            <a:ext cx="1872208" cy="576064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5337584" y="5589240"/>
            <a:ext cx="24252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>
            <a:stCxn id="23" idx="0"/>
          </p:cNvCxnSpPr>
          <p:nvPr/>
        </p:nvCxnSpPr>
        <p:spPr>
          <a:xfrm flipH="1" flipV="1">
            <a:off x="3635896" y="5013176"/>
            <a:ext cx="3204356" cy="576064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6660232" y="5589240"/>
            <a:ext cx="36004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1" grpId="0" animBg="1"/>
      <p:bldP spid="16" grpId="0" animBg="1"/>
      <p:bldP spid="16" grpId="1" animBg="1"/>
      <p:bldP spid="19" grpId="0" animBg="1"/>
      <p:bldP spid="19" grpId="1" animBg="1"/>
      <p:bldP spid="21" grpId="0" animBg="1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OCR-A BT" pitchFamily="49" charset="0"/>
              </a:rPr>
              <a:t>return</a:t>
            </a:r>
            <a:r>
              <a:rPr lang="en-US" altLang="ko-KR" dirty="0"/>
              <a:t> statement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break out of the function with a value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060848"/>
            <a:ext cx="5081128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5" y="4509120"/>
            <a:ext cx="3356275" cy="1512168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OCR-A BT" pitchFamily="49" charset="0"/>
              </a:rPr>
              <a:t>return</a:t>
            </a:r>
            <a:r>
              <a:rPr lang="en-US" altLang="ko-KR" dirty="0"/>
              <a:t> statement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latin typeface="OCR-A BT" pitchFamily="49" charset="0"/>
              </a:rPr>
              <a:t>return</a:t>
            </a:r>
            <a:r>
              <a:rPr lang="en-US" altLang="ko-KR" dirty="0"/>
              <a:t>    is </a:t>
            </a:r>
            <a:r>
              <a:rPr lang="en-US" altLang="ko-KR" dirty="0">
                <a:ea typeface="Verdana" pitchFamily="34" charset="0"/>
              </a:rPr>
              <a:t>equal to  </a:t>
            </a:r>
            <a:r>
              <a:rPr lang="en-US" altLang="ko-KR" b="1" dirty="0">
                <a:latin typeface="OCR-A BT" pitchFamily="49" charset="0"/>
              </a:rPr>
              <a:t>return None</a:t>
            </a:r>
          </a:p>
          <a:p>
            <a:pPr lvl="1"/>
            <a:r>
              <a:rPr lang="en-US" altLang="ko-KR" b="1" dirty="0">
                <a:latin typeface="OCR-A BT" pitchFamily="49" charset="0"/>
              </a:rPr>
              <a:t>None</a:t>
            </a:r>
            <a:r>
              <a:rPr lang="en-US" altLang="ko-KR" dirty="0"/>
              <a:t> represents nothing. 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b="1" dirty="0">
                <a:latin typeface="Consolas" pitchFamily="49" charset="0"/>
                <a:cs typeface="Consolas" pitchFamily="49" charset="0"/>
              </a:rPr>
              <a:t>a = </a:t>
            </a:r>
            <a:r>
              <a:rPr lang="en-US" altLang="ko-KR" b="1" dirty="0">
                <a:latin typeface="OCR-A BT" pitchFamily="49" charset="0"/>
              </a:rPr>
              <a:t>None</a:t>
            </a:r>
            <a:r>
              <a:rPr lang="en-US" altLang="ko-KR" dirty="0"/>
              <a:t>  means </a:t>
            </a:r>
            <a:r>
              <a:rPr lang="en-US" altLang="ko-KR" b="1" dirty="0"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ko-KR" dirty="0"/>
              <a:t> has no value</a:t>
            </a:r>
          </a:p>
          <a:p>
            <a:r>
              <a:rPr lang="en-US" altLang="ko-KR" dirty="0"/>
              <a:t>Function without </a:t>
            </a:r>
            <a:r>
              <a:rPr lang="en-US" altLang="ko-KR" b="1" dirty="0">
                <a:latin typeface="OCR-A BT" pitchFamily="49" charset="0"/>
              </a:rPr>
              <a:t>return</a:t>
            </a:r>
            <a:r>
              <a:rPr lang="en-US" altLang="ko-KR" dirty="0"/>
              <a:t> statements</a:t>
            </a:r>
          </a:p>
          <a:p>
            <a:pPr lvl="1"/>
            <a:r>
              <a:rPr lang="en-US" altLang="ko-KR" b="1" dirty="0">
                <a:latin typeface="OCR-A BT" pitchFamily="49" charset="0"/>
              </a:rPr>
              <a:t>return None </a:t>
            </a:r>
            <a:r>
              <a:rPr lang="en-US" altLang="ko-KR" dirty="0"/>
              <a:t>at the end of function</a:t>
            </a:r>
            <a:endParaRPr lang="ko-KR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5013176"/>
            <a:ext cx="3826550" cy="1368152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3501008"/>
            <a:ext cx="6100678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Recursive 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function refers(calls) itself.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18" y="4115618"/>
            <a:ext cx="6513050" cy="172819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004048" y="1628800"/>
            <a:ext cx="237626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compute_sum3( 7,  0  )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004048" y="2132856"/>
            <a:ext cx="31683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return 0 + </a:t>
            </a:r>
            <a:r>
              <a:rPr lang="en-US" altLang="ko-KR" sz="14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compute_sume</a:t>
            </a:r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( 7, 2 )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004048" y="2708920"/>
            <a:ext cx="31683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return 2 + </a:t>
            </a:r>
            <a:r>
              <a:rPr lang="en-US" altLang="ko-KR" sz="14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compute_sume</a:t>
            </a:r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( 7, 4 )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004048" y="3284984"/>
            <a:ext cx="31683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return 4 + </a:t>
            </a:r>
            <a:r>
              <a:rPr lang="en-US" altLang="ko-KR" sz="14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compute_sume</a:t>
            </a:r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( 7, 6 )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004048" y="3789040"/>
            <a:ext cx="31683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return 6 + </a:t>
            </a:r>
            <a:r>
              <a:rPr lang="en-US" altLang="ko-KR" sz="14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compute_sume</a:t>
            </a:r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( 7, 8 )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004048" y="4293096"/>
            <a:ext cx="31683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if  7 &lt;= 8 : return 0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5796136" y="1844824"/>
            <a:ext cx="1152128" cy="360040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5796136" y="2348880"/>
            <a:ext cx="2016224" cy="432048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5839116" y="2924944"/>
            <a:ext cx="2016224" cy="432048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5796136" y="3501008"/>
            <a:ext cx="2016224" cy="432048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6012160" y="4019578"/>
            <a:ext cx="1872208" cy="417534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6804248" y="4005064"/>
            <a:ext cx="0" cy="36004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6804248" y="3458028"/>
            <a:ext cx="0" cy="331012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04248" y="4005064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  <a:endParaRPr lang="ko-KR" altLang="en-US" sz="1600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49778" y="3501008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6</a:t>
            </a:r>
            <a:endParaRPr lang="ko-KR" altLang="en-US" sz="1600" dirty="0"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6804248" y="2924944"/>
            <a:ext cx="0" cy="36004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849778" y="2967924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10</a:t>
            </a:r>
            <a:endParaRPr lang="ko-KR" altLang="en-US" sz="1600" dirty="0"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6804248" y="2348880"/>
            <a:ext cx="0" cy="36004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849778" y="2391860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12</a:t>
            </a:r>
            <a:endParaRPr lang="ko-KR" altLang="en-US" sz="1600" dirty="0"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6818422" y="1772816"/>
            <a:ext cx="0" cy="36004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863952" y="1815796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12</a:t>
            </a:r>
            <a:endParaRPr lang="ko-KR" altLang="en-US" sz="1600" dirty="0">
              <a:latin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90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8" grpId="0"/>
      <p:bldP spid="19" grpId="0"/>
      <p:bldP spid="21" grpId="0"/>
      <p:bldP spid="23" grpId="0"/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Lambda Forms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To create new function objects</a:t>
            </a:r>
          </a:p>
          <a:p>
            <a:r>
              <a:rPr lang="en-US" altLang="ko-KR" dirty="0"/>
              <a:t>Takes a parameter followed by a single expression (the body of function) </a:t>
            </a:r>
          </a:p>
          <a:p>
            <a:r>
              <a:rPr lang="en-US" altLang="ko-KR" dirty="0"/>
              <a:t>The value of this expression is returned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5013176"/>
            <a:ext cx="5374256" cy="1269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설명선 2 4"/>
          <p:cNvSpPr/>
          <p:nvPr/>
        </p:nvSpPr>
        <p:spPr>
          <a:xfrm>
            <a:off x="5436096" y="3861048"/>
            <a:ext cx="3347864" cy="1152128"/>
          </a:xfrm>
          <a:prstGeom prst="borderCallout2">
            <a:avLst>
              <a:gd name="adj1" fmla="val 100511"/>
              <a:gd name="adj2" fmla="val 46447"/>
              <a:gd name="adj3" fmla="val 179702"/>
              <a:gd name="adj4" fmla="val 24273"/>
              <a:gd name="adj5" fmla="val 158315"/>
              <a:gd name="adj6" fmla="val -56392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key</a:t>
            </a:r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parameter of function sort() determines how the list is sorted.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We use a lambda expression to create a new function.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3068960"/>
            <a:ext cx="3960440" cy="1798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Functions as parameters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628800"/>
            <a:ext cx="5400600" cy="3416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72200" y="1700808"/>
            <a:ext cx="1800200" cy="151595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2051720" y="2996952"/>
            <a:ext cx="50405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907704" y="3212976"/>
            <a:ext cx="50405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723144" y="3645024"/>
            <a:ext cx="704840" cy="2575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723144" y="4323576"/>
            <a:ext cx="1568936" cy="2312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707904" y="3888864"/>
            <a:ext cx="504056" cy="1882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411760" y="4797152"/>
            <a:ext cx="180020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83568" y="4565888"/>
            <a:ext cx="4896544" cy="2312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3" grpId="0" animBg="1"/>
      <p:bldP spid="13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DocStrings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/>
          <a:lstStyle/>
          <a:p>
            <a:r>
              <a:rPr lang="en-US" altLang="ko-KR" dirty="0"/>
              <a:t>Documentation String</a:t>
            </a:r>
          </a:p>
          <a:p>
            <a:pPr lvl="1"/>
            <a:r>
              <a:rPr lang="en-US" altLang="ko-KR" dirty="0"/>
              <a:t>helps to document the program better</a:t>
            </a:r>
          </a:p>
          <a:p>
            <a:pPr lvl="1"/>
            <a:r>
              <a:rPr lang="en-US" altLang="ko-KR" dirty="0"/>
              <a:t>makes it easier to understand</a:t>
            </a:r>
          </a:p>
          <a:p>
            <a:pPr lvl="1"/>
            <a:r>
              <a:rPr lang="en-US" altLang="ko-KR" dirty="0">
                <a:ea typeface="Verdana" pitchFamily="34" charset="0"/>
              </a:rPr>
              <a:t>String on the first logical line (function, module, class)</a:t>
            </a:r>
            <a:endParaRPr lang="ko-KR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996952"/>
            <a:ext cx="4608512" cy="3697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8024" y="4581128"/>
            <a:ext cx="4097910" cy="144016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971600" y="3861048"/>
            <a:ext cx="4032448" cy="64807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설명선 2 7"/>
          <p:cNvSpPr/>
          <p:nvPr/>
        </p:nvSpPr>
        <p:spPr>
          <a:xfrm>
            <a:off x="5796136" y="3068960"/>
            <a:ext cx="3347864" cy="1152128"/>
          </a:xfrm>
          <a:prstGeom prst="borderCallout2">
            <a:avLst>
              <a:gd name="adj1" fmla="val 51610"/>
              <a:gd name="adj2" fmla="val -984"/>
              <a:gd name="adj3" fmla="val 78839"/>
              <a:gd name="adj4" fmla="val -14092"/>
              <a:gd name="adj5" fmla="val 99405"/>
              <a:gd name="adj6" fmla="val -25313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First line starts with a capital letter, 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  ends with a dot.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Second line is blank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From third line, 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  detailed explanation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483768" y="6309320"/>
            <a:ext cx="864096" cy="36004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설명선 2 9"/>
          <p:cNvSpPr/>
          <p:nvPr/>
        </p:nvSpPr>
        <p:spPr>
          <a:xfrm>
            <a:off x="4427984" y="6093296"/>
            <a:ext cx="3024336" cy="531440"/>
          </a:xfrm>
          <a:prstGeom prst="borderCallout2">
            <a:avLst>
              <a:gd name="adj1" fmla="val 51610"/>
              <a:gd name="adj2" fmla="val -984"/>
              <a:gd name="adj3" fmla="val 63495"/>
              <a:gd name="adj4" fmla="val -14176"/>
              <a:gd name="adj5" fmla="val 83975"/>
              <a:gd name="adj6" fmla="val -3665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Access the </a:t>
            </a:r>
            <a:r>
              <a:rPr lang="en-US" altLang="ko-KR" sz="14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docstring</a:t>
            </a:r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using </a:t>
            </a:r>
            <a:r>
              <a:rPr lang="en-US" altLang="ko-KR" sz="14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__doc__ </a:t>
            </a:r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attribute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DocStrings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/>
          <a:lstStyle/>
          <a:p>
            <a:r>
              <a:rPr lang="en-US" altLang="ko-KR" b="1" dirty="0"/>
              <a:t>help() </a:t>
            </a:r>
            <a:r>
              <a:rPr lang="en-US" altLang="ko-KR" dirty="0"/>
              <a:t>fetch the </a:t>
            </a:r>
            <a:r>
              <a:rPr lang="en-US" altLang="ko-KR" b="1" dirty="0"/>
              <a:t>__doc__ </a:t>
            </a:r>
            <a:r>
              <a:rPr lang="en-US" altLang="ko-KR" dirty="0"/>
              <a:t>attribute of the function and displays it</a:t>
            </a:r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2420888"/>
            <a:ext cx="6372215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Functions</a:t>
            </a:r>
          </a:p>
          <a:p>
            <a:pPr lvl="1"/>
            <a:r>
              <a:rPr lang="en-US" altLang="ko-KR" dirty="0"/>
              <a:t>Control flow with functions</a:t>
            </a:r>
          </a:p>
          <a:p>
            <a:pPr lvl="1"/>
            <a:r>
              <a:rPr lang="en-US" altLang="ko-KR" dirty="0"/>
              <a:t>Function definition</a:t>
            </a:r>
          </a:p>
          <a:p>
            <a:pPr lvl="1"/>
            <a:r>
              <a:rPr lang="en-US" altLang="ko-KR" dirty="0"/>
              <a:t>Function parameters</a:t>
            </a:r>
          </a:p>
          <a:p>
            <a:pPr lvl="1"/>
            <a:r>
              <a:rPr lang="en-US" altLang="ko-KR" dirty="0"/>
              <a:t>Local variables and global variables</a:t>
            </a:r>
          </a:p>
          <a:p>
            <a:pPr lvl="1"/>
            <a:r>
              <a:rPr lang="en-US" altLang="ko-KR" dirty="0"/>
              <a:t>Lambda form</a:t>
            </a:r>
          </a:p>
          <a:p>
            <a:pPr lvl="1"/>
            <a:r>
              <a:rPr lang="en-US" altLang="ko-KR" dirty="0" err="1"/>
              <a:t>DocStrings</a:t>
            </a:r>
            <a:endParaRPr lang="en-US" altLang="ko-KR" dirty="0"/>
          </a:p>
          <a:p>
            <a:r>
              <a:rPr lang="en-US" altLang="ko-KR" dirty="0"/>
              <a:t>Modules</a:t>
            </a:r>
          </a:p>
          <a:p>
            <a:r>
              <a:rPr lang="en-US" altLang="ko-KR" dirty="0"/>
              <a:t>Packages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Modules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To reuse a number of functions in other programs</a:t>
            </a:r>
          </a:p>
          <a:p>
            <a:r>
              <a:rPr lang="en-US" altLang="ko-KR" dirty="0"/>
              <a:t>Methods of writing modules</a:t>
            </a:r>
          </a:p>
          <a:p>
            <a:pPr lvl="1"/>
            <a:r>
              <a:rPr lang="en-US" altLang="ko-KR" dirty="0"/>
              <a:t>Write file with</a:t>
            </a:r>
            <a:r>
              <a:rPr lang="en-US" altLang="ko-KR" b="1" dirty="0"/>
              <a:t>.py </a:t>
            </a:r>
            <a:r>
              <a:rPr lang="en-US" altLang="ko-KR" dirty="0"/>
              <a:t>that contains functions and variables</a:t>
            </a:r>
          </a:p>
          <a:p>
            <a:pPr lvl="1"/>
            <a:r>
              <a:rPr lang="en-US" altLang="ko-KR" dirty="0"/>
              <a:t>Write and compile the modules in the language in which the Python interpreter itself written. </a:t>
            </a:r>
          </a:p>
          <a:p>
            <a:pPr lvl="1"/>
            <a:r>
              <a:rPr lang="en-US" altLang="ko-KR" dirty="0"/>
              <a:t>Import the module like using Python standard library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use standard library modules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ko-KR" dirty="0"/>
              <a:t>Access to the library functions, variables and constants by importing modules</a:t>
            </a:r>
          </a:p>
          <a:p>
            <a:pPr lvl="1"/>
            <a:r>
              <a:rPr lang="en-US" altLang="ko-KR" b="1" dirty="0">
                <a:latin typeface="OCR-A BT" pitchFamily="49" charset="0"/>
              </a:rPr>
              <a:t>import </a:t>
            </a:r>
            <a:r>
              <a:rPr lang="en-US" altLang="ko-KR" dirty="0" err="1">
                <a:ea typeface="Verdana" panose="020B0604030504040204" pitchFamily="34" charset="0"/>
              </a:rPr>
              <a:t>library_name</a:t>
            </a:r>
            <a:endParaRPr lang="en-US" altLang="ko-KR" dirty="0">
              <a:ea typeface="Verdana" panose="020B0604030504040204" pitchFamily="34" charset="0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814817"/>
            <a:ext cx="7954702" cy="1656184"/>
          </a:xfrm>
          <a:prstGeom prst="rect">
            <a:avLst/>
          </a:prstGeom>
        </p:spPr>
      </p:pic>
      <p:sp>
        <p:nvSpPr>
          <p:cNvPr id="26" name="설명선 2 6"/>
          <p:cNvSpPr/>
          <p:nvPr/>
        </p:nvSpPr>
        <p:spPr>
          <a:xfrm>
            <a:off x="2699792" y="2767627"/>
            <a:ext cx="6228184" cy="784056"/>
          </a:xfrm>
          <a:prstGeom prst="borderCallout2">
            <a:avLst>
              <a:gd name="adj1" fmla="val 51610"/>
              <a:gd name="adj2" fmla="val -984"/>
              <a:gd name="adj3" fmla="val 59041"/>
              <a:gd name="adj4" fmla="val -8279"/>
              <a:gd name="adj5" fmla="val 135162"/>
              <a:gd name="adj6" fmla="val -11811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Find &amp; use </a:t>
            </a:r>
            <a:r>
              <a:rPr lang="en-US" altLang="ko-KR" sz="14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math</a:t>
            </a:r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module: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one of the standard library modules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related to floating point math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4082130" y="4149080"/>
            <a:ext cx="2362077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324723" y="4737190"/>
            <a:ext cx="1343621" cy="3895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uiExpand="1" build="allAtOnce" animBg="1"/>
      <p:bldP spid="26" grpId="1" uiExpand="1" build="allAtOnce" animBg="1"/>
      <p:bldP spid="28" grpId="0" animBg="1"/>
      <p:bldP spid="28" grpId="1" animBg="1"/>
      <p:bldP spid="29" grpId="0" animBg="1"/>
      <p:bldP spid="29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 </a:t>
            </a:r>
            <a:r>
              <a:rPr lang="en-US" altLang="ko-KR" b="1" dirty="0">
                <a:latin typeface="OCR-A BT" pitchFamily="49" charset="0"/>
              </a:rPr>
              <a:t>from …</a:t>
            </a:r>
            <a:r>
              <a:rPr lang="en-US" altLang="ko-KR" b="1" dirty="0"/>
              <a:t> </a:t>
            </a:r>
            <a:r>
              <a:rPr lang="en-US" altLang="ko-KR" b="1" dirty="0">
                <a:latin typeface="OCR-A BT" pitchFamily="49" charset="0"/>
              </a:rPr>
              <a:t>import</a:t>
            </a:r>
            <a:r>
              <a:rPr lang="en-US" altLang="ko-KR" b="1" dirty="0"/>
              <a:t>  </a:t>
            </a:r>
            <a:r>
              <a:rPr lang="en-US" altLang="ko-KR" dirty="0"/>
              <a:t>statement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To directly import the </a:t>
            </a:r>
            <a:r>
              <a:rPr lang="en-US" altLang="ko-KR" b="1" dirty="0" err="1">
                <a:latin typeface="OCR-A BT"/>
              </a:rPr>
              <a:t>sqrt</a:t>
            </a:r>
            <a:r>
              <a:rPr lang="en-US" altLang="ko-KR" dirty="0"/>
              <a:t> function into your program</a:t>
            </a:r>
          </a:p>
          <a:p>
            <a:pPr lvl="1"/>
            <a:r>
              <a:rPr lang="en-US" altLang="ko-KR" b="1" dirty="0">
                <a:latin typeface="OCR-A BT" pitchFamily="49" charset="0"/>
              </a:rPr>
              <a:t>from math import </a:t>
            </a:r>
            <a:r>
              <a:rPr lang="en-US" altLang="ko-KR" b="1" dirty="0" err="1">
                <a:latin typeface="OCR-A BT" pitchFamily="49" charset="0"/>
              </a:rPr>
              <a:t>sqrt</a:t>
            </a:r>
            <a:endParaRPr lang="en-US" altLang="ko-KR" b="1" dirty="0">
              <a:latin typeface="OCR-A BT" pitchFamily="49" charset="0"/>
            </a:endParaRPr>
          </a:p>
          <a:p>
            <a:pPr lvl="1"/>
            <a:r>
              <a:rPr lang="en-US" altLang="ko-KR" b="1" dirty="0">
                <a:latin typeface="OCR-A BT" pitchFamily="49" charset="0"/>
              </a:rPr>
              <a:t>import  math</a:t>
            </a:r>
            <a:r>
              <a:rPr lang="en-US" altLang="ko-KR" dirty="0"/>
              <a:t>  statement avoids name clashes and be more readable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068960"/>
            <a:ext cx="6262514" cy="2016224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4" y="5157192"/>
            <a:ext cx="6171685" cy="792088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Delete  a module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7" y="1628800"/>
            <a:ext cx="8133077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설명선 2 4"/>
          <p:cNvSpPr/>
          <p:nvPr/>
        </p:nvSpPr>
        <p:spPr>
          <a:xfrm>
            <a:off x="5220072" y="1124744"/>
            <a:ext cx="3528392" cy="504056"/>
          </a:xfrm>
          <a:prstGeom prst="borderCallout2">
            <a:avLst>
              <a:gd name="adj1" fmla="val 50507"/>
              <a:gd name="adj2" fmla="val 193"/>
              <a:gd name="adj3" fmla="val 42458"/>
              <a:gd name="adj4" fmla="val -12867"/>
              <a:gd name="adj5" fmla="val 451919"/>
              <a:gd name="adj6" fmla="val -5158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Delete the references to the module ‘math’</a:t>
            </a:r>
            <a:endParaRPr lang="ko-KR" altLang="en-US" sz="1400" b="1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15616" y="3356992"/>
            <a:ext cx="244827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187624" y="5301208"/>
            <a:ext cx="93610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  <p:bldP spid="5" grpId="1" build="allAtOnce" animBg="1"/>
      <p:bldP spid="6" grpId="0" animBg="1"/>
      <p:bldP spid="6" grpId="1" animBg="1"/>
      <p:bldP spid="7" grpId="0" animBg="1"/>
      <p:bldP spid="7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module’s name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Use the name attribute( </a:t>
            </a:r>
            <a:r>
              <a:rPr lang="en-US" altLang="ko-KR" b="1" dirty="0">
                <a:latin typeface="OCR-A BT" pitchFamily="49" charset="0"/>
              </a:rPr>
              <a:t>__name__ </a:t>
            </a:r>
            <a:r>
              <a:rPr lang="en-US" altLang="ko-KR" dirty="0"/>
              <a:t>) of the module  to figure out whether the module is being run standalone or being imported.</a:t>
            </a:r>
          </a:p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924944"/>
            <a:ext cx="5933573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99792" y="4581128"/>
            <a:ext cx="5011169" cy="144016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sp>
        <p:nvSpPr>
          <p:cNvPr id="6" name="설명선 2 5"/>
          <p:cNvSpPr/>
          <p:nvPr/>
        </p:nvSpPr>
        <p:spPr>
          <a:xfrm>
            <a:off x="4716016" y="2996952"/>
            <a:ext cx="3600400" cy="648072"/>
          </a:xfrm>
          <a:prstGeom prst="borderCallout2">
            <a:avLst>
              <a:gd name="adj1" fmla="val 50507"/>
              <a:gd name="adj2" fmla="val 193"/>
              <a:gd name="adj3" fmla="val 47409"/>
              <a:gd name="adj4" fmla="val -32472"/>
              <a:gd name="adj5" fmla="val 101160"/>
              <a:gd name="adj6" fmla="val -70231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 module is being run standalone by the user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  <p:bldP spid="6" grpId="1" uiExpand="1" build="allAtOnce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Making your own modules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Every Python program( .</a:t>
            </a:r>
            <a:r>
              <a:rPr lang="en-US" altLang="ko-KR" dirty="0" err="1"/>
              <a:t>py</a:t>
            </a:r>
            <a:r>
              <a:rPr lang="en-US" altLang="ko-KR" dirty="0"/>
              <a:t>) is also a module.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132856"/>
            <a:ext cx="5367230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4509120"/>
            <a:ext cx="4648449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11960" y="3429000"/>
            <a:ext cx="4528241" cy="1008112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sp>
        <p:nvSpPr>
          <p:cNvPr id="6" name="설명선 2 5"/>
          <p:cNvSpPr/>
          <p:nvPr/>
        </p:nvSpPr>
        <p:spPr>
          <a:xfrm>
            <a:off x="4283968" y="5085184"/>
            <a:ext cx="3600400" cy="648072"/>
          </a:xfrm>
          <a:prstGeom prst="borderCallout2">
            <a:avLst>
              <a:gd name="adj1" fmla="val 50507"/>
              <a:gd name="adj2" fmla="val 193"/>
              <a:gd name="adj3" fmla="val 47409"/>
              <a:gd name="adj4" fmla="val -32472"/>
              <a:gd name="adj5" fmla="val 101160"/>
              <a:gd name="adj6" fmla="val -79142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 (dotted notation)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to access members of the module   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87624" y="5229200"/>
            <a:ext cx="1008112" cy="216024"/>
          </a:xfrm>
          <a:prstGeom prst="rect">
            <a:avLst/>
          </a:prstGeom>
          <a:noFill/>
          <a:ln w="222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99592" y="2172780"/>
            <a:ext cx="1152128" cy="288032"/>
          </a:xfrm>
          <a:prstGeom prst="rect">
            <a:avLst/>
          </a:prstGeom>
          <a:noFill/>
          <a:ln w="222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  <p:bldP spid="6" grpId="1" build="allAtOnce" animBg="1"/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628799"/>
            <a:ext cx="6059298" cy="2088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Making your own modules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563888" y="2492896"/>
            <a:ext cx="2736304" cy="360040"/>
          </a:xfrm>
          <a:prstGeom prst="rect">
            <a:avLst/>
          </a:prstGeom>
          <a:noFill/>
          <a:ln w="222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71800" y="3933056"/>
            <a:ext cx="5523568" cy="1296144"/>
          </a:xfrm>
          <a:prstGeom prst="rect">
            <a:avLst/>
          </a:prstGeom>
          <a:noFill/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13" name="설명선 2 12"/>
          <p:cNvSpPr/>
          <p:nvPr/>
        </p:nvSpPr>
        <p:spPr>
          <a:xfrm>
            <a:off x="5220072" y="476672"/>
            <a:ext cx="3528392" cy="1296144"/>
          </a:xfrm>
          <a:prstGeom prst="borderCallout2">
            <a:avLst>
              <a:gd name="adj1" fmla="val 50507"/>
              <a:gd name="adj2" fmla="val 193"/>
              <a:gd name="adj3" fmla="val 42458"/>
              <a:gd name="adj4" fmla="val -12867"/>
              <a:gd name="adj5" fmla="val 155618"/>
              <a:gd name="adj6" fmla="val -25674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To prefer the import statement even though it might make your program a little longer</a:t>
            </a:r>
          </a:p>
          <a:p>
            <a:endParaRPr lang="en-US" altLang="ko-KR" sz="14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4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Explicit is better than implicit</a:t>
            </a:r>
            <a:endParaRPr lang="ko-KR" altLang="en-US" sz="1400" b="1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4" name="설명선 2 13"/>
          <p:cNvSpPr/>
          <p:nvPr/>
        </p:nvSpPr>
        <p:spPr>
          <a:xfrm>
            <a:off x="683568" y="5373216"/>
            <a:ext cx="4464496" cy="792088"/>
          </a:xfrm>
          <a:prstGeom prst="borderCallout2">
            <a:avLst>
              <a:gd name="adj1" fmla="val -733"/>
              <a:gd name="adj2" fmla="val 42967"/>
              <a:gd name="adj3" fmla="val -142451"/>
              <a:gd name="adj4" fmla="val 45056"/>
              <a:gd name="adj5" fmla="val -326605"/>
              <a:gd name="adj6" fmla="val 49353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chemeClr val="tx1"/>
                </a:solidFill>
                <a:latin typeface="OCR-A BT" pitchFamily="49" charset="0"/>
                <a:ea typeface="Verdana" pitchFamily="34" charset="0"/>
                <a:cs typeface="Verdana" pitchFamily="34" charset="0"/>
              </a:rPr>
              <a:t>from </a:t>
            </a:r>
            <a:r>
              <a:rPr lang="en-US" altLang="ko-KR" sz="1600" b="1" dirty="0" err="1">
                <a:solidFill>
                  <a:schemeClr val="tx1"/>
                </a:solidFill>
                <a:latin typeface="OCR-A BT" pitchFamily="49" charset="0"/>
                <a:ea typeface="Verdana" pitchFamily="34" charset="0"/>
                <a:cs typeface="Verdana" pitchFamily="34" charset="0"/>
              </a:rPr>
              <a:t>mymodule</a:t>
            </a:r>
            <a:r>
              <a:rPr lang="en-US" altLang="ko-KR" sz="1600" b="1" dirty="0">
                <a:solidFill>
                  <a:schemeClr val="tx1"/>
                </a:solidFill>
                <a:latin typeface="OCR-A BT" pitchFamily="49" charset="0"/>
                <a:ea typeface="Verdana" pitchFamily="34" charset="0"/>
                <a:cs typeface="Verdana" pitchFamily="34" charset="0"/>
              </a:rPr>
              <a:t> import *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Import all public names(</a:t>
            </a:r>
            <a:r>
              <a:rPr lang="en-US" altLang="ko-KR" sz="14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say_hi</a:t>
            </a:r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), but not import names stated with __ (__version__)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3" grpId="0" build="allAtOnce" animBg="1"/>
      <p:bldP spid="13" grpId="1" build="allAtOnce" animBg="1"/>
      <p:bldP spid="14" grpId="0" build="allAtOnce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OCR-A BT" pitchFamily="49" charset="0"/>
              </a:rPr>
              <a:t>dir</a:t>
            </a:r>
            <a:r>
              <a:rPr lang="en-US" altLang="ko-KR" dirty="0"/>
              <a:t>  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built-in </a:t>
            </a:r>
            <a:r>
              <a:rPr lang="en-US" altLang="ko-KR" b="1" dirty="0"/>
              <a:t>dir </a:t>
            </a:r>
            <a:r>
              <a:rPr lang="en-US" altLang="ko-KR" dirty="0"/>
              <a:t>function list the identifiers that an object defines.</a:t>
            </a:r>
          </a:p>
          <a:p>
            <a:pPr lvl="1"/>
            <a:r>
              <a:rPr lang="en-US" altLang="ko-KR" dirty="0"/>
              <a:t>Functions, classes, variables defined in that module</a:t>
            </a:r>
            <a:endParaRPr lang="ko-KR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420888"/>
            <a:ext cx="8343432" cy="3456384"/>
          </a:xfrm>
          <a:prstGeom prst="rect">
            <a:avLst/>
          </a:prstGeom>
          <a:noFill/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509267"/>
            <a:ext cx="8418903" cy="2287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OCR-A BT" pitchFamily="49" charset="0"/>
              </a:rPr>
              <a:t>dir</a:t>
            </a:r>
            <a:r>
              <a:rPr lang="en-US" altLang="ko-KR" dirty="0"/>
              <a:t>  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latin typeface="OCR-A BT" pitchFamily="49" charset="0"/>
              </a:rPr>
              <a:t>dir( ) </a:t>
            </a:r>
            <a:r>
              <a:rPr lang="en-US" altLang="ko-KR" dirty="0"/>
              <a:t>returns the list of the names defined in the current module.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27584" y="2492896"/>
            <a:ext cx="64807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27584" y="3140968"/>
            <a:ext cx="64807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72802" y="3765158"/>
            <a:ext cx="343998" cy="2399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27602" y="4612629"/>
            <a:ext cx="343998" cy="2399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27584" y="3933056"/>
            <a:ext cx="64807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10" grpId="0" animBg="1"/>
      <p:bldP spid="10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Packages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variables in function, </a:t>
            </a:r>
          </a:p>
          <a:p>
            <a:pPr>
              <a:buNone/>
            </a:pPr>
            <a:r>
              <a:rPr lang="en-US" altLang="ko-KR" dirty="0"/>
              <a:t>		functions and global variables in module</a:t>
            </a:r>
          </a:p>
          <a:p>
            <a:pPr>
              <a:buNone/>
            </a:pPr>
            <a:r>
              <a:rPr lang="en-US" altLang="ko-KR" dirty="0"/>
              <a:t>			modules in package</a:t>
            </a:r>
          </a:p>
          <a:p>
            <a:r>
              <a:rPr lang="en-US" altLang="ko-KR" dirty="0"/>
              <a:t>Package</a:t>
            </a:r>
          </a:p>
          <a:p>
            <a:pPr lvl="1"/>
            <a:r>
              <a:rPr lang="en-US" altLang="ko-KR" dirty="0"/>
              <a:t>Folder of modules with a special __</a:t>
            </a:r>
            <a:r>
              <a:rPr lang="en-US" altLang="ko-KR" b="1" dirty="0" err="1"/>
              <a:t>init__.py</a:t>
            </a:r>
            <a:r>
              <a:rPr lang="en-US" altLang="ko-KR" dirty="0"/>
              <a:t> file that indicates to Python that this folder contains Python modules</a:t>
            </a:r>
          </a:p>
          <a:p>
            <a:pPr lvl="1"/>
            <a:r>
              <a:rPr lang="en-US" altLang="ko-KR" dirty="0"/>
              <a:t>just a convenience to hierarchically organize modules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4005064"/>
            <a:ext cx="260985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Functions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/>
          <a:lstStyle/>
          <a:p>
            <a:r>
              <a:rPr lang="en-US" altLang="ko-KR" dirty="0"/>
              <a:t>Reusable pieces of programs</a:t>
            </a:r>
          </a:p>
          <a:p>
            <a:pPr lvl="1"/>
            <a:r>
              <a:rPr lang="en-US" altLang="ko-KR" dirty="0"/>
              <a:t>give a name to a block of statements</a:t>
            </a:r>
          </a:p>
          <a:p>
            <a:r>
              <a:rPr lang="en-US" altLang="ko-KR" dirty="0"/>
              <a:t>Calling a function</a:t>
            </a:r>
          </a:p>
          <a:p>
            <a:pPr lvl="1"/>
            <a:r>
              <a:rPr lang="en-US" altLang="ko-KR" dirty="0"/>
              <a:t>Run that block using the name </a:t>
            </a:r>
            <a:r>
              <a:rPr lang="en-US" altLang="ko-KR" b="1" dirty="0"/>
              <a:t>anywhere </a:t>
            </a:r>
            <a:r>
              <a:rPr lang="en-US" altLang="ko-KR" dirty="0"/>
              <a:t>in the program, </a:t>
            </a:r>
            <a:r>
              <a:rPr lang="en-US" altLang="ko-KR" b="1" dirty="0"/>
              <a:t>any number of times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3717032"/>
            <a:ext cx="6038300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설명선 2 7"/>
          <p:cNvSpPr/>
          <p:nvPr/>
        </p:nvSpPr>
        <p:spPr>
          <a:xfrm>
            <a:off x="2555776" y="2996952"/>
            <a:ext cx="1800200" cy="432048"/>
          </a:xfrm>
          <a:prstGeom prst="borderCallout2">
            <a:avLst>
              <a:gd name="adj1" fmla="val 51610"/>
              <a:gd name="adj2" fmla="val -984"/>
              <a:gd name="adj3" fmla="val 71158"/>
              <a:gd name="adj4" fmla="val -8376"/>
              <a:gd name="adj5" fmla="val 175357"/>
              <a:gd name="adj6" fmla="val -4395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function </a:t>
            </a:r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name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9" name="설명선 2 8"/>
          <p:cNvSpPr/>
          <p:nvPr/>
        </p:nvSpPr>
        <p:spPr>
          <a:xfrm>
            <a:off x="3563888" y="3429000"/>
            <a:ext cx="1728192" cy="432048"/>
          </a:xfrm>
          <a:prstGeom prst="borderCallout2">
            <a:avLst>
              <a:gd name="adj1" fmla="val 51610"/>
              <a:gd name="adj2" fmla="val -984"/>
              <a:gd name="adj3" fmla="val 40436"/>
              <a:gd name="adj4" fmla="val -33125"/>
              <a:gd name="adj5" fmla="val 74087"/>
              <a:gd name="adj6" fmla="val -7669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argument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0" name="설명선 2 9"/>
          <p:cNvSpPr/>
          <p:nvPr/>
        </p:nvSpPr>
        <p:spPr>
          <a:xfrm>
            <a:off x="3347864" y="4149080"/>
            <a:ext cx="2880320" cy="432048"/>
          </a:xfrm>
          <a:prstGeom prst="borderCallout2">
            <a:avLst>
              <a:gd name="adj1" fmla="val 51610"/>
              <a:gd name="adj2" fmla="val -984"/>
              <a:gd name="adj3" fmla="val 60918"/>
              <a:gd name="adj4" fmla="val -18447"/>
              <a:gd name="adj5" fmla="val 63846"/>
              <a:gd name="adj6" fmla="val -62021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Function result(return value)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580112" y="5733256"/>
            <a:ext cx="3168352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type(), </a:t>
            </a:r>
            <a:r>
              <a:rPr lang="en-US" altLang="ko-KR" sz="1400" dirty="0" err="1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(), float(), </a:t>
            </a:r>
            <a:r>
              <a:rPr lang="en-US" altLang="ko-KR" sz="1400" dirty="0" err="1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str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() are built-in functions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  <a:latin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Page 12</a:t>
            </a:r>
            <a:r>
              <a:rPr lang="ko-KR" altLang="en-US" dirty="0"/>
              <a:t>의 </a:t>
            </a:r>
            <a:r>
              <a:rPr lang="en-US" altLang="ko-KR" dirty="0"/>
              <a:t>keyword arguments </a:t>
            </a:r>
            <a:r>
              <a:rPr lang="ko-KR" altLang="en-US" dirty="0"/>
              <a:t>설명은 </a:t>
            </a:r>
            <a:r>
              <a:rPr lang="en-US" altLang="ko-KR" dirty="0"/>
              <a:t>dictionary </a:t>
            </a:r>
            <a:r>
              <a:rPr lang="ko-KR" altLang="en-US" dirty="0"/>
              <a:t>배운 후에 다시 할 것</a:t>
            </a:r>
            <a:endParaRPr lang="en-US" altLang="ko-KR" dirty="0"/>
          </a:p>
          <a:p>
            <a:r>
              <a:rPr lang="en-US" altLang="ko-KR" dirty="0"/>
              <a:t>Page</a:t>
            </a:r>
            <a:r>
              <a:rPr lang="ko-KR" altLang="en-US" dirty="0"/>
              <a:t> </a:t>
            </a:r>
            <a:r>
              <a:rPr lang="en-US" altLang="ko-KR" dirty="0"/>
              <a:t>16</a:t>
            </a:r>
            <a:r>
              <a:rPr lang="ko-KR" altLang="en-US" dirty="0"/>
              <a:t>의 예제 중 </a:t>
            </a:r>
            <a:r>
              <a:rPr lang="en-US" altLang="ko-KR" dirty="0"/>
              <a:t>dictionary </a:t>
            </a:r>
            <a:r>
              <a:rPr lang="ko-KR" altLang="en-US" dirty="0"/>
              <a:t>포함 된 것 나중에 다시 설명</a:t>
            </a:r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Functions – flow of control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772816"/>
            <a:ext cx="5757348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72200" y="2564904"/>
            <a:ext cx="2520280" cy="1566174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</p:pic>
      <p:cxnSp>
        <p:nvCxnSpPr>
          <p:cNvPr id="6" name="직선 화살표 연결선 5"/>
          <p:cNvCxnSpPr/>
          <p:nvPr/>
        </p:nvCxnSpPr>
        <p:spPr>
          <a:xfrm flipV="1">
            <a:off x="4355976" y="3356992"/>
            <a:ext cx="2304256" cy="72008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4283968" y="3573016"/>
            <a:ext cx="2376264" cy="72008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68144" y="5301208"/>
            <a:ext cx="2995144" cy="648072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07504" y="4109010"/>
            <a:ext cx="413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  <a:sym typeface="Wingdings"/>
              </a:rPr>
              <a:t>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36512" y="2636912"/>
            <a:ext cx="688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  <a:latin typeface="Verdana" pitchFamily="34" charset="0"/>
                <a:cs typeface="Verdana" pitchFamily="34" charset="0"/>
                <a:sym typeface="Wingdings"/>
              </a:rPr>
              <a:t></a:t>
            </a:r>
            <a:r>
              <a:rPr lang="en-US" altLang="ko-KR" b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-1</a:t>
            </a:r>
            <a:endParaRPr lang="ko-KR" altLang="en-US" sz="2000" b="1" dirty="0">
              <a:solidFill>
                <a:srgbClr val="FF0000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36512" y="3172906"/>
            <a:ext cx="688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  <a:latin typeface="Verdana" pitchFamily="34" charset="0"/>
                <a:cs typeface="Verdana" pitchFamily="34" charset="0"/>
                <a:sym typeface="Wingdings"/>
              </a:rPr>
              <a:t></a:t>
            </a:r>
            <a:r>
              <a:rPr lang="en-US" altLang="ko-KR" b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-2</a:t>
            </a:r>
            <a:endParaRPr lang="ko-KR" altLang="en-US" sz="2000" b="1" dirty="0">
              <a:solidFill>
                <a:srgbClr val="FF0000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504" y="4397042"/>
            <a:ext cx="413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  <a:sym typeface="Wingdings"/>
              </a:rPr>
              <a:t>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36512" y="2708920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  <a:sym typeface="Wingdings"/>
              </a:rPr>
              <a:t></a:t>
            </a:r>
            <a:r>
              <a:rPr lang="en-US" altLang="ko-KR" b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-1</a:t>
            </a:r>
            <a:endParaRPr lang="ko-KR" altLang="en-US" sz="2000" b="1" dirty="0">
              <a:solidFill>
                <a:srgbClr val="FF0000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36512" y="3212976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  <a:sym typeface="Wingdings"/>
              </a:rPr>
              <a:t></a:t>
            </a:r>
            <a:r>
              <a:rPr lang="en-US" altLang="ko-KR" b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-2</a:t>
            </a:r>
            <a:endParaRPr lang="ko-KR" altLang="en-US" sz="2000" b="1" dirty="0">
              <a:solidFill>
                <a:srgbClr val="FF0000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83568" y="2708920"/>
            <a:ext cx="5328592" cy="115212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설명선 2 20"/>
          <p:cNvSpPr/>
          <p:nvPr/>
        </p:nvSpPr>
        <p:spPr>
          <a:xfrm>
            <a:off x="6156176" y="1412776"/>
            <a:ext cx="2448272" cy="864096"/>
          </a:xfrm>
          <a:prstGeom prst="borderCallout2">
            <a:avLst>
              <a:gd name="adj1" fmla="val 51610"/>
              <a:gd name="adj2" fmla="val -984"/>
              <a:gd name="adj3" fmla="val 69318"/>
              <a:gd name="adj4" fmla="val -33816"/>
              <a:gd name="adj5" fmla="val 156953"/>
              <a:gd name="adj6" fmla="val -5262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function definition 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function is not executed until the function is called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1" grpId="0"/>
      <p:bldP spid="11" grpId="1"/>
      <p:bldP spid="12" grpId="0"/>
      <p:bldP spid="12" grpId="1"/>
      <p:bldP spid="14" grpId="0"/>
      <p:bldP spid="14" grpId="1"/>
      <p:bldP spid="15" grpId="0"/>
      <p:bldP spid="15" grpId="1"/>
      <p:bldP spid="16" grpId="0"/>
      <p:bldP spid="16" grpId="1"/>
      <p:bldP spid="20" grpId="0" animBg="1"/>
      <p:bldP spid="20" grpId="1" animBg="1"/>
      <p:bldP spid="21" grpId="1" animBg="1"/>
      <p:bldP spid="21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Function definition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Parameters</a:t>
            </a:r>
          </a:p>
          <a:p>
            <a:pPr lvl="1"/>
            <a:r>
              <a:rPr lang="en-US" altLang="ko-KR" dirty="0"/>
              <a:t>The names given in the function definition</a:t>
            </a:r>
          </a:p>
          <a:p>
            <a:r>
              <a:rPr lang="en-US" altLang="ko-KR" dirty="0"/>
              <a:t>Arguments</a:t>
            </a:r>
          </a:p>
          <a:p>
            <a:pPr lvl="1"/>
            <a:r>
              <a:rPr lang="en-US" altLang="ko-KR" dirty="0"/>
              <a:t>The values supplied in the function call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1115616" y="2348880"/>
            <a:ext cx="5040560" cy="20162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en-US" altLang="ko-KR" b="1" dirty="0">
                <a:solidFill>
                  <a:schemeClr val="tx1"/>
                </a:solidFill>
                <a:latin typeface="OCR-A BT" pitchFamily="49" charset="0"/>
              </a:rPr>
              <a:t>def </a:t>
            </a:r>
            <a:r>
              <a:rPr lang="en-US" altLang="ko-KR" dirty="0">
                <a:solidFill>
                  <a:schemeClr val="tx1"/>
                </a:solidFill>
                <a:latin typeface="OCR-A BT" pitchFamily="49" charset="0"/>
              </a:rPr>
              <a:t> identifier(parameters … ) </a:t>
            </a:r>
            <a:r>
              <a:rPr lang="en-US" altLang="ko-KR" b="1" dirty="0">
                <a:solidFill>
                  <a:schemeClr val="tx1"/>
                </a:solidFill>
                <a:latin typeface="OCR-A BT" pitchFamily="49" charset="0"/>
              </a:rPr>
              <a:t>: </a:t>
            </a:r>
            <a:r>
              <a:rPr lang="en-US" altLang="ko-KR" dirty="0">
                <a:solidFill>
                  <a:schemeClr val="tx1"/>
                </a:solidFill>
                <a:latin typeface="OCR-A BT" pitchFamily="49" charset="0"/>
              </a:rPr>
              <a:t>	statement1</a:t>
            </a:r>
          </a:p>
          <a:p>
            <a:pPr>
              <a:buNone/>
            </a:pPr>
            <a:r>
              <a:rPr lang="en-US" altLang="ko-KR" dirty="0">
                <a:solidFill>
                  <a:schemeClr val="tx1"/>
                </a:solidFill>
                <a:latin typeface="OCR-A BT" pitchFamily="49" charset="0"/>
              </a:rPr>
              <a:t>	statement2</a:t>
            </a:r>
          </a:p>
          <a:p>
            <a:pPr>
              <a:buNone/>
            </a:pPr>
            <a:r>
              <a:rPr lang="en-US" altLang="ko-KR" dirty="0">
                <a:solidFill>
                  <a:schemeClr val="tx1"/>
                </a:solidFill>
                <a:latin typeface="OCR-A BT" pitchFamily="49" charset="0"/>
              </a:rPr>
              <a:t>	statement3</a:t>
            </a:r>
          </a:p>
          <a:p>
            <a:pPr>
              <a:buNone/>
            </a:pPr>
            <a:r>
              <a:rPr lang="en-US" altLang="ko-KR" dirty="0">
                <a:solidFill>
                  <a:schemeClr val="tx1"/>
                </a:solidFill>
                <a:latin typeface="OCR-A BT" pitchFamily="49" charset="0"/>
              </a:rPr>
              <a:t>	……</a:t>
            </a:r>
            <a:endParaRPr lang="ko-KR" altLang="en-US" b="1" dirty="0">
              <a:solidFill>
                <a:schemeClr val="tx1"/>
              </a:solidFill>
              <a:latin typeface="OCR-A BT" pitchFamily="49" charset="0"/>
              <a:cs typeface="Verdana" pitchFamily="34" charset="0"/>
            </a:endParaRPr>
          </a:p>
        </p:txBody>
      </p:sp>
      <p:sp>
        <p:nvSpPr>
          <p:cNvPr id="5" name="설명선 2 4"/>
          <p:cNvSpPr/>
          <p:nvPr/>
        </p:nvSpPr>
        <p:spPr>
          <a:xfrm>
            <a:off x="3563888" y="1772816"/>
            <a:ext cx="1800200" cy="432048"/>
          </a:xfrm>
          <a:prstGeom prst="borderCallout2">
            <a:avLst>
              <a:gd name="adj1" fmla="val 51610"/>
              <a:gd name="adj2" fmla="val -984"/>
              <a:gd name="adj3" fmla="val 71158"/>
              <a:gd name="adj4" fmla="val -8376"/>
              <a:gd name="adj5" fmla="val 175357"/>
              <a:gd name="adj6" fmla="val -4395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function </a:t>
            </a:r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name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6" name="설명선 2 5"/>
          <p:cNvSpPr/>
          <p:nvPr/>
        </p:nvSpPr>
        <p:spPr>
          <a:xfrm>
            <a:off x="5652120" y="1556792"/>
            <a:ext cx="2376264" cy="648072"/>
          </a:xfrm>
          <a:prstGeom prst="borderCallout2">
            <a:avLst>
              <a:gd name="adj1" fmla="val 51610"/>
              <a:gd name="adj2" fmla="val -984"/>
              <a:gd name="adj3" fmla="val 71158"/>
              <a:gd name="adj4" fmla="val -8376"/>
              <a:gd name="adj5" fmla="val 154908"/>
              <a:gd name="adj6" fmla="val -45632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input to the function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separated by comma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7" name="설명선 2 6"/>
          <p:cNvSpPr/>
          <p:nvPr/>
        </p:nvSpPr>
        <p:spPr>
          <a:xfrm>
            <a:off x="179512" y="3140968"/>
            <a:ext cx="1224136" cy="1008112"/>
          </a:xfrm>
          <a:prstGeom prst="borderCallout2">
            <a:avLst>
              <a:gd name="adj1" fmla="val 59975"/>
              <a:gd name="adj2" fmla="val 100237"/>
              <a:gd name="adj3" fmla="val 56818"/>
              <a:gd name="adj4" fmla="val 119417"/>
              <a:gd name="adj5" fmla="val 11263"/>
              <a:gd name="adj6" fmla="val 15489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Block: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Statements must be indented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23728" y="2799928"/>
            <a:ext cx="1728192" cy="1224136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Function parameters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628800"/>
            <a:ext cx="4680520" cy="481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0112" y="2492896"/>
            <a:ext cx="2160240" cy="1422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자유형 13"/>
          <p:cNvSpPr/>
          <p:nvPr/>
        </p:nvSpPr>
        <p:spPr>
          <a:xfrm>
            <a:off x="1835696" y="2236135"/>
            <a:ext cx="479801" cy="2344993"/>
          </a:xfrm>
          <a:custGeom>
            <a:avLst/>
            <a:gdLst>
              <a:gd name="connsiteX0" fmla="*/ 427703 w 427703"/>
              <a:gd name="connsiteY0" fmla="*/ 206477 h 2344993"/>
              <a:gd name="connsiteX1" fmla="*/ 427703 w 427703"/>
              <a:gd name="connsiteY1" fmla="*/ 0 h 2344993"/>
              <a:gd name="connsiteX2" fmla="*/ 0 w 427703"/>
              <a:gd name="connsiteY2" fmla="*/ 14748 h 2344993"/>
              <a:gd name="connsiteX3" fmla="*/ 29496 w 427703"/>
              <a:gd name="connsiteY3" fmla="*/ 2344993 h 2344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7703" h="2344993">
                <a:moveTo>
                  <a:pt x="427703" y="206477"/>
                </a:moveTo>
                <a:lnTo>
                  <a:pt x="427703" y="0"/>
                </a:lnTo>
                <a:lnTo>
                  <a:pt x="0" y="14748"/>
                </a:lnTo>
                <a:lnTo>
                  <a:pt x="29496" y="2344993"/>
                </a:lnTo>
              </a:path>
            </a:pathLst>
          </a:custGeom>
          <a:ln w="25400"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/>
        </p:nvSpPr>
        <p:spPr>
          <a:xfrm>
            <a:off x="2195736" y="2132856"/>
            <a:ext cx="504055" cy="2448272"/>
          </a:xfrm>
          <a:custGeom>
            <a:avLst/>
            <a:gdLst>
              <a:gd name="connsiteX0" fmla="*/ 427703 w 427703"/>
              <a:gd name="connsiteY0" fmla="*/ 206477 h 2344993"/>
              <a:gd name="connsiteX1" fmla="*/ 427703 w 427703"/>
              <a:gd name="connsiteY1" fmla="*/ 0 h 2344993"/>
              <a:gd name="connsiteX2" fmla="*/ 0 w 427703"/>
              <a:gd name="connsiteY2" fmla="*/ 14748 h 2344993"/>
              <a:gd name="connsiteX3" fmla="*/ 29496 w 427703"/>
              <a:gd name="connsiteY3" fmla="*/ 2344993 h 2344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7703" h="2344993">
                <a:moveTo>
                  <a:pt x="427703" y="206477"/>
                </a:moveTo>
                <a:lnTo>
                  <a:pt x="427703" y="0"/>
                </a:lnTo>
                <a:lnTo>
                  <a:pt x="0" y="14748"/>
                </a:lnTo>
                <a:lnTo>
                  <a:pt x="29496" y="2344993"/>
                </a:lnTo>
              </a:path>
            </a:pathLst>
          </a:custGeom>
          <a:ln w="25400"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1950217" y="2132857"/>
            <a:ext cx="389535" cy="3888432"/>
          </a:xfrm>
          <a:custGeom>
            <a:avLst/>
            <a:gdLst>
              <a:gd name="connsiteX0" fmla="*/ 427703 w 427703"/>
              <a:gd name="connsiteY0" fmla="*/ 206477 h 2344993"/>
              <a:gd name="connsiteX1" fmla="*/ 427703 w 427703"/>
              <a:gd name="connsiteY1" fmla="*/ 0 h 2344993"/>
              <a:gd name="connsiteX2" fmla="*/ 0 w 427703"/>
              <a:gd name="connsiteY2" fmla="*/ 14748 h 2344993"/>
              <a:gd name="connsiteX3" fmla="*/ 29496 w 427703"/>
              <a:gd name="connsiteY3" fmla="*/ 2344993 h 2344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7703" h="2344993">
                <a:moveTo>
                  <a:pt x="427703" y="206477"/>
                </a:moveTo>
                <a:lnTo>
                  <a:pt x="427703" y="0"/>
                </a:lnTo>
                <a:lnTo>
                  <a:pt x="0" y="14748"/>
                </a:lnTo>
                <a:lnTo>
                  <a:pt x="29496" y="2344993"/>
                </a:lnTo>
              </a:path>
            </a:pathLst>
          </a:custGeom>
          <a:ln w="25400"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 16"/>
          <p:cNvSpPr/>
          <p:nvPr/>
        </p:nvSpPr>
        <p:spPr>
          <a:xfrm>
            <a:off x="2310257" y="2060848"/>
            <a:ext cx="389535" cy="3960440"/>
          </a:xfrm>
          <a:custGeom>
            <a:avLst/>
            <a:gdLst>
              <a:gd name="connsiteX0" fmla="*/ 427703 w 427703"/>
              <a:gd name="connsiteY0" fmla="*/ 206477 h 2344993"/>
              <a:gd name="connsiteX1" fmla="*/ 427703 w 427703"/>
              <a:gd name="connsiteY1" fmla="*/ 0 h 2344993"/>
              <a:gd name="connsiteX2" fmla="*/ 0 w 427703"/>
              <a:gd name="connsiteY2" fmla="*/ 14748 h 2344993"/>
              <a:gd name="connsiteX3" fmla="*/ 29496 w 427703"/>
              <a:gd name="connsiteY3" fmla="*/ 2344993 h 2344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7703" h="2344993">
                <a:moveTo>
                  <a:pt x="427703" y="206477"/>
                </a:moveTo>
                <a:lnTo>
                  <a:pt x="427703" y="0"/>
                </a:lnTo>
                <a:lnTo>
                  <a:pt x="0" y="14748"/>
                </a:lnTo>
                <a:lnTo>
                  <a:pt x="29496" y="2344993"/>
                </a:lnTo>
              </a:path>
            </a:pathLst>
          </a:custGeom>
          <a:ln w="25400"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설명선 2 17"/>
          <p:cNvSpPr/>
          <p:nvPr/>
        </p:nvSpPr>
        <p:spPr>
          <a:xfrm>
            <a:off x="3635896" y="4869160"/>
            <a:ext cx="2736304" cy="576064"/>
          </a:xfrm>
          <a:prstGeom prst="borderCallout2">
            <a:avLst>
              <a:gd name="adj1" fmla="val 47531"/>
              <a:gd name="adj2" fmla="val -1515"/>
              <a:gd name="adj3" fmla="val 47930"/>
              <a:gd name="adj4" fmla="val -17235"/>
              <a:gd name="adj5" fmla="val 47122"/>
              <a:gd name="adj6" fmla="val -43786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Value of x assigned to a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Value of y assigned to b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4355976" y="3212976"/>
            <a:ext cx="1368152" cy="792088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6444208" y="4293096"/>
            <a:ext cx="864096" cy="57606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32240" y="392376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028384" y="393305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7740352" y="4293096"/>
            <a:ext cx="864096" cy="57606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444208" y="5661248"/>
            <a:ext cx="864096" cy="57606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32240" y="529191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028384" y="5301208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7740352" y="5661248"/>
            <a:ext cx="864096" cy="57606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 flipV="1">
            <a:off x="7092280" y="4869160"/>
            <a:ext cx="0" cy="792088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V="1">
            <a:off x="8460432" y="4869160"/>
            <a:ext cx="0" cy="792088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6444208" y="4293096"/>
            <a:ext cx="864096" cy="57606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7740352" y="4293096"/>
            <a:ext cx="864096" cy="57606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4355976" y="2996952"/>
            <a:ext cx="1368152" cy="432048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107504" y="4725144"/>
            <a:ext cx="46754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107504" y="2492896"/>
            <a:ext cx="46754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539552" y="2708920"/>
            <a:ext cx="46754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539552" y="3212976"/>
            <a:ext cx="46754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539552" y="3717032"/>
            <a:ext cx="46754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899592" y="4005064"/>
            <a:ext cx="46754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107504" y="5157192"/>
            <a:ext cx="46754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107504" y="5445224"/>
            <a:ext cx="46754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107504" y="6165304"/>
            <a:ext cx="46754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107504" y="2492896"/>
            <a:ext cx="46754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539552" y="2708920"/>
            <a:ext cx="46754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936104" y="2996952"/>
            <a:ext cx="46754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8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4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8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4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5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3" grpId="0" animBg="1"/>
      <p:bldP spid="19" grpId="0"/>
      <p:bldP spid="20" grpId="0"/>
      <p:bldP spid="21" grpId="0" animBg="1"/>
      <p:bldP spid="22" grpId="0" animBg="1"/>
      <p:bldP spid="23" grpId="0"/>
      <p:bldP spid="24" grpId="0"/>
      <p:bldP spid="25" grpId="0" animBg="1"/>
      <p:bldP spid="29" grpId="0" animBg="1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Local variables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Variables declared inside a function definition</a:t>
            </a:r>
          </a:p>
          <a:p>
            <a:pPr lvl="1"/>
            <a:r>
              <a:rPr lang="en-US" altLang="ko-KR" b="1" dirty="0"/>
              <a:t>local</a:t>
            </a:r>
            <a:r>
              <a:rPr lang="en-US" altLang="ko-KR" dirty="0"/>
              <a:t> to the function</a:t>
            </a:r>
          </a:p>
          <a:p>
            <a:r>
              <a:rPr lang="en-US" altLang="ko-KR" dirty="0"/>
              <a:t>Scope</a:t>
            </a:r>
          </a:p>
          <a:p>
            <a:pPr lvl="1"/>
            <a:r>
              <a:rPr lang="en-US" altLang="ko-KR" dirty="0"/>
              <a:t>All variables have the scope of the block they are declared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1" y="3140968"/>
            <a:ext cx="4923187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52119" y="3645024"/>
            <a:ext cx="3312369" cy="1584176"/>
          </a:xfrm>
          <a:prstGeom prst="rect">
            <a:avLst/>
          </a:prstGeom>
          <a:noFill/>
          <a:ln w="9525">
            <a:solidFill>
              <a:schemeClr val="accent1">
                <a:shade val="95000"/>
                <a:satMod val="105000"/>
              </a:schemeClr>
            </a:solidFill>
            <a:miter lim="800000"/>
            <a:headEnd/>
            <a:tailEnd/>
          </a:ln>
        </p:spPr>
      </p:pic>
      <p:sp>
        <p:nvSpPr>
          <p:cNvPr id="11" name="자유형 10"/>
          <p:cNvSpPr/>
          <p:nvPr/>
        </p:nvSpPr>
        <p:spPr>
          <a:xfrm>
            <a:off x="353961" y="4144297"/>
            <a:ext cx="1696065" cy="1504335"/>
          </a:xfrm>
          <a:custGeom>
            <a:avLst/>
            <a:gdLst>
              <a:gd name="connsiteX0" fmla="*/ 1179871 w 1696065"/>
              <a:gd name="connsiteY0" fmla="*/ 1504335 h 1504335"/>
              <a:gd name="connsiteX1" fmla="*/ 1179871 w 1696065"/>
              <a:gd name="connsiteY1" fmla="*/ 1297858 h 1504335"/>
              <a:gd name="connsiteX2" fmla="*/ 0 w 1696065"/>
              <a:gd name="connsiteY2" fmla="*/ 1297858 h 1504335"/>
              <a:gd name="connsiteX3" fmla="*/ 0 w 1696065"/>
              <a:gd name="connsiteY3" fmla="*/ 0 h 1504335"/>
              <a:gd name="connsiteX4" fmla="*/ 1696065 w 1696065"/>
              <a:gd name="connsiteY4" fmla="*/ 0 h 1504335"/>
              <a:gd name="connsiteX5" fmla="*/ 1681316 w 1696065"/>
              <a:gd name="connsiteY5" fmla="*/ 221226 h 1504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96065" h="1504335">
                <a:moveTo>
                  <a:pt x="1179871" y="1504335"/>
                </a:moveTo>
                <a:lnTo>
                  <a:pt x="1179871" y="1297858"/>
                </a:lnTo>
                <a:lnTo>
                  <a:pt x="0" y="1297858"/>
                </a:lnTo>
                <a:lnTo>
                  <a:pt x="0" y="0"/>
                </a:lnTo>
                <a:lnTo>
                  <a:pt x="1696065" y="0"/>
                </a:lnTo>
                <a:lnTo>
                  <a:pt x="1681316" y="221226"/>
                </a:lnTo>
              </a:path>
            </a:pathLst>
          </a:cu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475656" y="5373216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</a:rPr>
              <a:t>50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3563888" y="4365104"/>
            <a:ext cx="2376264" cy="432048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3851920" y="4581128"/>
            <a:ext cx="2088232" cy="576064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3851920" y="4869160"/>
            <a:ext cx="2088232" cy="1152128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형 설명선 20"/>
          <p:cNvSpPr/>
          <p:nvPr/>
        </p:nvSpPr>
        <p:spPr>
          <a:xfrm>
            <a:off x="2123728" y="3933056"/>
            <a:ext cx="1872208" cy="360040"/>
          </a:xfrm>
          <a:prstGeom prst="wedgeEllipseCallout">
            <a:avLst>
              <a:gd name="adj1" fmla="val -50749"/>
              <a:gd name="adj2" fmla="val 87079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local to </a:t>
            </a:r>
            <a:r>
              <a:rPr lang="en-US" altLang="ko-KR" sz="1400" b="1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func</a:t>
            </a:r>
            <a:endParaRPr lang="ko-KR" altLang="en-US" sz="1400" b="1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251520" y="4005064"/>
            <a:ext cx="46754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/>
          <p:cNvSpPr/>
          <p:nvPr/>
        </p:nvSpPr>
        <p:spPr>
          <a:xfrm>
            <a:off x="6444208" y="5805264"/>
            <a:ext cx="864096" cy="57606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732240" y="5445224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7740352" y="5805264"/>
            <a:ext cx="864096" cy="57606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596336" y="5445224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  in </a:t>
            </a:r>
            <a:r>
              <a:rPr lang="en-US" altLang="ko-KR" dirty="0" err="1"/>
              <a:t>func</a:t>
            </a:r>
            <a:endParaRPr lang="ko-KR" altLang="en-US" dirty="0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323528" y="5733256"/>
            <a:ext cx="46754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720080" y="4797152"/>
            <a:ext cx="46754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720080" y="5013176"/>
            <a:ext cx="46754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755576" y="5301208"/>
            <a:ext cx="46754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288032" y="6021288"/>
            <a:ext cx="467544" cy="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31"/>
          <p:cNvSpPr/>
          <p:nvPr/>
        </p:nvSpPr>
        <p:spPr>
          <a:xfrm>
            <a:off x="7740352" y="5805264"/>
            <a:ext cx="864096" cy="57606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/>
      <p:bldP spid="12" grpId="1"/>
      <p:bldP spid="21" grpId="0" animBg="1"/>
      <p:bldP spid="23" grpId="0" animBg="1"/>
      <p:bldP spid="24" grpId="0"/>
      <p:bldP spid="25" grpId="0" animBg="1"/>
      <p:bldP spid="25" grpId="1" animBg="1"/>
      <p:bldP spid="26" grpId="0"/>
      <p:bldP spid="26" grpId="1"/>
      <p:bldP spid="32" grpId="0" animBg="1"/>
      <p:bldP spid="3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OCR-A BT" pitchFamily="49" charset="0"/>
              </a:rPr>
              <a:t>global</a:t>
            </a:r>
            <a:r>
              <a:rPr lang="en-US" altLang="ko-KR" dirty="0"/>
              <a:t> statement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assign a value to a variable defined outside a function </a:t>
            </a:r>
          </a:p>
          <a:p>
            <a:r>
              <a:rPr lang="en-US" altLang="ko-KR" dirty="0"/>
              <a:t>make it clear that the variable is defined in an outermost block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852935"/>
            <a:ext cx="4824536" cy="3322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52120" y="3140968"/>
            <a:ext cx="2836679" cy="1440160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1115616" y="4221088"/>
            <a:ext cx="108012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OCR-A BT" pitchFamily="49" charset="0"/>
              </a:rPr>
              <a:t>global</a:t>
            </a:r>
            <a:r>
              <a:rPr lang="en-US" altLang="ko-KR" dirty="0"/>
              <a:t> statement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4525963"/>
          </a:xfrm>
        </p:spPr>
        <p:txBody>
          <a:bodyPr/>
          <a:lstStyle/>
          <a:p>
            <a:r>
              <a:rPr lang="en-US" altLang="ko-KR" dirty="0"/>
              <a:t>without </a:t>
            </a:r>
            <a:r>
              <a:rPr lang="en-US" altLang="ko-KR" dirty="0">
                <a:latin typeface="OCR-A BT" pitchFamily="49" charset="0"/>
              </a:rPr>
              <a:t>global</a:t>
            </a:r>
            <a:r>
              <a:rPr lang="en-US" altLang="ko-KR" dirty="0"/>
              <a:t> statement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988840"/>
            <a:ext cx="4752528" cy="2581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19672" y="4725144"/>
            <a:ext cx="7198634" cy="1728192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sp>
        <p:nvSpPr>
          <p:cNvPr id="9" name="포인트가 5개인 별 8"/>
          <p:cNvSpPr/>
          <p:nvPr/>
        </p:nvSpPr>
        <p:spPr>
          <a:xfrm>
            <a:off x="755576" y="2996952"/>
            <a:ext cx="288032" cy="288032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13917</TotalTime>
  <Words>868</Words>
  <Application>Microsoft Office PowerPoint</Application>
  <PresentationFormat>화면 슬라이드 쇼(4:3)</PresentationFormat>
  <Paragraphs>202</Paragraphs>
  <Slides>30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8" baseType="lpstr">
      <vt:lpstr>HY강M</vt:lpstr>
      <vt:lpstr>OCR-A BT</vt:lpstr>
      <vt:lpstr>맑은 고딕</vt:lpstr>
      <vt:lpstr>Arial</vt:lpstr>
      <vt:lpstr>Consolas</vt:lpstr>
      <vt:lpstr>Verdana</vt:lpstr>
      <vt:lpstr>Wingdings</vt:lpstr>
      <vt:lpstr>Office 테마</vt:lpstr>
      <vt:lpstr>Python 강의자료04</vt:lpstr>
      <vt:lpstr>PowerPoint 프레젠테이션</vt:lpstr>
      <vt:lpstr>Functions</vt:lpstr>
      <vt:lpstr>Functions – flow of control</vt:lpstr>
      <vt:lpstr>Function definition</vt:lpstr>
      <vt:lpstr>Function parameters</vt:lpstr>
      <vt:lpstr>Local variables</vt:lpstr>
      <vt:lpstr>global statement</vt:lpstr>
      <vt:lpstr>global statement</vt:lpstr>
      <vt:lpstr>Default argument values</vt:lpstr>
      <vt:lpstr>Keyword arguments</vt:lpstr>
      <vt:lpstr>VarArgs arguments</vt:lpstr>
      <vt:lpstr>return statement</vt:lpstr>
      <vt:lpstr>return statement</vt:lpstr>
      <vt:lpstr>Recursive function</vt:lpstr>
      <vt:lpstr>Lambda Forms</vt:lpstr>
      <vt:lpstr>Functions as parameters</vt:lpstr>
      <vt:lpstr>DocStrings</vt:lpstr>
      <vt:lpstr>DocStrings</vt:lpstr>
      <vt:lpstr>Modules</vt:lpstr>
      <vt:lpstr>How to use standard library modules</vt:lpstr>
      <vt:lpstr>The  from … import  statement</vt:lpstr>
      <vt:lpstr>Delete  a module</vt:lpstr>
      <vt:lpstr>A module’s name</vt:lpstr>
      <vt:lpstr>Making your own modules</vt:lpstr>
      <vt:lpstr>Making your own modules</vt:lpstr>
      <vt:lpstr>dir  function</vt:lpstr>
      <vt:lpstr>dir  function</vt:lpstr>
      <vt:lpstr>Packages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김은진</dc:creator>
  <cp:lastModifiedBy>김은진</cp:lastModifiedBy>
  <cp:revision>325</cp:revision>
  <dcterms:created xsi:type="dcterms:W3CDTF">2015-01-22T08:45:52Z</dcterms:created>
  <dcterms:modified xsi:type="dcterms:W3CDTF">2016-08-05T07:48:02Z</dcterms:modified>
</cp:coreProperties>
</file>