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73" r:id="rId3"/>
    <p:sldId id="323" r:id="rId4"/>
    <p:sldId id="324" r:id="rId5"/>
    <p:sldId id="325" r:id="rId6"/>
    <p:sldId id="342" r:id="rId7"/>
    <p:sldId id="344" r:id="rId8"/>
    <p:sldId id="345" r:id="rId9"/>
    <p:sldId id="326" r:id="rId10"/>
    <p:sldId id="347" r:id="rId11"/>
    <p:sldId id="370" r:id="rId12"/>
    <p:sldId id="343" r:id="rId13"/>
    <p:sldId id="371" r:id="rId14"/>
    <p:sldId id="346" r:id="rId15"/>
    <p:sldId id="327" r:id="rId16"/>
    <p:sldId id="353" r:id="rId17"/>
    <p:sldId id="349" r:id="rId18"/>
    <p:sldId id="350" r:id="rId19"/>
    <p:sldId id="356" r:id="rId20"/>
    <p:sldId id="351" r:id="rId21"/>
    <p:sldId id="352" r:id="rId22"/>
    <p:sldId id="328" r:id="rId23"/>
    <p:sldId id="354" r:id="rId24"/>
    <p:sldId id="355" r:id="rId25"/>
    <p:sldId id="374" r:id="rId26"/>
    <p:sldId id="330" r:id="rId27"/>
    <p:sldId id="359" r:id="rId28"/>
    <p:sldId id="357" r:id="rId29"/>
    <p:sldId id="331" r:id="rId30"/>
    <p:sldId id="358" r:id="rId31"/>
    <p:sldId id="332" r:id="rId32"/>
    <p:sldId id="360" r:id="rId33"/>
    <p:sldId id="361" r:id="rId34"/>
    <p:sldId id="362" r:id="rId35"/>
    <p:sldId id="363" r:id="rId36"/>
    <p:sldId id="366" r:id="rId37"/>
    <p:sldId id="333" r:id="rId38"/>
    <p:sldId id="367" r:id="rId39"/>
    <p:sldId id="334" r:id="rId40"/>
    <p:sldId id="335" r:id="rId41"/>
    <p:sldId id="336" r:id="rId42"/>
    <p:sldId id="368" r:id="rId43"/>
    <p:sldId id="337" r:id="rId44"/>
    <p:sldId id="338" r:id="rId45"/>
    <p:sldId id="339" r:id="rId46"/>
    <p:sldId id="340" r:id="rId47"/>
    <p:sldId id="369" r:id="rId48"/>
    <p:sldId id="364" r:id="rId49"/>
    <p:sldId id="365" r:id="rId50"/>
    <p:sldId id="341" r:id="rId51"/>
    <p:sldId id="348" r:id="rId52"/>
    <p:sldId id="372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4" autoAdjust="0"/>
  </p:normalViewPr>
  <p:slideViewPr>
    <p:cSldViewPr>
      <p:cViewPr varScale="1">
        <p:scale>
          <a:sx n="70" d="100"/>
          <a:sy n="70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z="3600" dirty="0" smtClean="0"/>
              <a:t>06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276872"/>
            <a:ext cx="3744416" cy="42240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arguments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When you pass a list to a function, the function gets a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reference </a:t>
            </a:r>
            <a:r>
              <a:rPr lang="en-US" altLang="ko-KR" sz="1800" dirty="0" smtClean="0"/>
              <a:t>to the list.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3612752" cy="42484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3131840" y="2564904"/>
            <a:ext cx="3312368" cy="648072"/>
          </a:xfrm>
          <a:prstGeom prst="borderCallout2">
            <a:avLst>
              <a:gd name="adj1" fmla="val 50507"/>
              <a:gd name="adj2" fmla="val 193"/>
              <a:gd name="adj3" fmla="val 133693"/>
              <a:gd name="adj4" fmla="val -15761"/>
              <a:gd name="adj5" fmla="val 246587"/>
              <a:gd name="adj6" fmla="val -371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If the function modifies a list parameter, the caller sees the change.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67544" y="3429000"/>
            <a:ext cx="3312368" cy="792088"/>
          </a:xfrm>
          <a:prstGeom prst="borderCallout2">
            <a:avLst>
              <a:gd name="adj1" fmla="val 102043"/>
              <a:gd name="adj2" fmla="val 83010"/>
              <a:gd name="adj3" fmla="val 199660"/>
              <a:gd name="adj4" fmla="val 96633"/>
              <a:gd name="adj5" fmla="val 248649"/>
              <a:gd name="adj6" fmla="val 698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append</a:t>
            </a:r>
            <a:r>
              <a:rPr lang="en-US" altLang="ko-KR" sz="1400" dirty="0" smtClean="0">
                <a:solidFill>
                  <a:schemeClr val="tx1"/>
                </a:solidFill>
              </a:rPr>
              <a:t>( ) method modifies the list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+</a:t>
            </a:r>
            <a:r>
              <a:rPr lang="en-US" altLang="ko-KR" sz="1400" dirty="0" smtClean="0">
                <a:solidFill>
                  <a:schemeClr val="tx1"/>
                </a:solidFill>
              </a:rPr>
              <a:t> does not modify the list, but create a new 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5796136" y="1844824"/>
            <a:ext cx="2520280" cy="360040"/>
          </a:xfrm>
          <a:prstGeom prst="borderCallout2">
            <a:avLst>
              <a:gd name="adj1" fmla="val 105937"/>
              <a:gd name="adj2" fmla="val 48010"/>
              <a:gd name="adj3" fmla="val 141499"/>
              <a:gd name="adj4" fmla="val 40309"/>
              <a:gd name="adj5" fmla="val 204977"/>
              <a:gd name="adj6" fmla="val 4080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tail ( )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returns a new 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508104" y="3212976"/>
            <a:ext cx="1440160" cy="360040"/>
          </a:xfrm>
          <a:prstGeom prst="borderCallout2">
            <a:avLst>
              <a:gd name="adj1" fmla="val 74192"/>
              <a:gd name="adj2" fmla="val 102432"/>
              <a:gd name="adj3" fmla="val 199202"/>
              <a:gd name="adj4" fmla="val 117238"/>
              <a:gd name="adj5" fmla="val 291436"/>
              <a:gd name="adj6" fmla="val 431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Parameter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4572000" y="3573016"/>
            <a:ext cx="2088232" cy="360040"/>
          </a:xfrm>
          <a:prstGeom prst="borderCallout2">
            <a:avLst>
              <a:gd name="adj1" fmla="val 105937"/>
              <a:gd name="adj2" fmla="val 48010"/>
              <a:gd name="adj3" fmla="val 149315"/>
              <a:gd name="adj4" fmla="val 18598"/>
              <a:gd name="adj5" fmla="val 214337"/>
              <a:gd name="adj6" fmla="val 408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A new local variable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24128" y="4437112"/>
            <a:ext cx="504056" cy="72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796136" y="4725144"/>
            <a:ext cx="360040" cy="11521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built-in function on lists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2956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1" y="1628800"/>
            <a:ext cx="390721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907704" y="1844825"/>
            <a:ext cx="2592288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4128" y="1814344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derive a new list from an existing list, doing iterative operations on the list.</a:t>
            </a:r>
          </a:p>
          <a:p>
            <a:pPr lvl="1">
              <a:buNone/>
            </a:pPr>
            <a:r>
              <a:rPr lang="en-US" altLang="ko-KR" dirty="0" smtClean="0"/>
              <a:t>      [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for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dirty="0" smtClean="0"/>
              <a:t> list   </a:t>
            </a:r>
            <a:r>
              <a:rPr lang="en-US" altLang="ko-KR" i="1" dirty="0" smtClean="0"/>
              <a:t>filtering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709147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7" y="4941168"/>
            <a:ext cx="4289619" cy="1296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Nested list comprehension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799722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Lists and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list of characters </a:t>
            </a:r>
            <a:r>
              <a:rPr lang="en-US" altLang="ko-KR" b="1" dirty="0" smtClean="0"/>
              <a:t>is not the same </a:t>
            </a:r>
            <a:r>
              <a:rPr lang="en-US" altLang="ko-KR" dirty="0" smtClean="0"/>
              <a:t>as a string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565" y="2060848"/>
            <a:ext cx="5640627" cy="2160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308807"/>
            <a:ext cx="5472608" cy="22885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hold together multiple objects</a:t>
            </a:r>
          </a:p>
          <a:p>
            <a:pPr lvl="1"/>
            <a:r>
              <a:rPr lang="en-US" altLang="ko-KR" dirty="0" smtClean="0"/>
              <a:t>Similar to lists, but without extensive functionality of list class</a:t>
            </a:r>
          </a:p>
          <a:p>
            <a:r>
              <a:rPr lang="en-US" altLang="ko-KR" dirty="0" err="1" smtClean="0"/>
              <a:t>Tuples</a:t>
            </a:r>
            <a:r>
              <a:rPr lang="en-US" altLang="ko-KR" dirty="0" smtClean="0"/>
              <a:t> are immutable, not modifiable.</a:t>
            </a:r>
          </a:p>
          <a:p>
            <a:pPr lvl="1"/>
            <a:r>
              <a:rPr lang="en-US" altLang="ko-KR" dirty="0" smtClean="0"/>
              <a:t>Like strings</a:t>
            </a:r>
          </a:p>
          <a:p>
            <a:r>
              <a:rPr lang="en-US" altLang="ko-KR" dirty="0" smtClean="0"/>
              <a:t>To create 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of items using ( )</a:t>
            </a:r>
          </a:p>
          <a:p>
            <a:pPr lvl="1"/>
            <a:r>
              <a:rPr lang="en-US" altLang="ko-KR" dirty="0" smtClean="0"/>
              <a:t>Items are </a:t>
            </a:r>
            <a:r>
              <a:rPr lang="en-US" altLang="ko-KR" dirty="0" err="1" smtClean="0"/>
              <a:t>seperated</a:t>
            </a:r>
            <a:r>
              <a:rPr lang="en-US" altLang="ko-KR" dirty="0" smtClean="0"/>
              <a:t> by , (comma)</a:t>
            </a:r>
          </a:p>
          <a:p>
            <a:pPr lvl="1"/>
            <a:r>
              <a:rPr lang="en-US" altLang="ko-KR" dirty="0" smtClean="0"/>
              <a:t>( ) is </a:t>
            </a:r>
            <a:r>
              <a:rPr lang="en-US" altLang="ko-KR" b="1" dirty="0" smtClean="0"/>
              <a:t>optional</a:t>
            </a:r>
          </a:p>
          <a:p>
            <a:r>
              <a:rPr lang="en-US" altLang="ko-KR" dirty="0" err="1" smtClean="0"/>
              <a:t>Tuples</a:t>
            </a:r>
            <a:r>
              <a:rPr lang="en-US" altLang="ko-KR" dirty="0" smtClean="0"/>
              <a:t> are used in cases where</a:t>
            </a:r>
          </a:p>
          <a:p>
            <a:pPr lvl="1"/>
            <a:r>
              <a:rPr lang="en-US" altLang="ko-KR" dirty="0" smtClean="0"/>
              <a:t>A statement or a </a:t>
            </a:r>
            <a:r>
              <a:rPr lang="en-US" altLang="ko-KR" dirty="0" err="1" smtClean="0"/>
              <a:t>usre</a:t>
            </a:r>
            <a:r>
              <a:rPr lang="en-US" altLang="ko-KR" dirty="0" smtClean="0"/>
              <a:t>-defined function can assume that the collection of values which will not change.</a:t>
            </a:r>
          </a:p>
          <a:p>
            <a:r>
              <a:rPr lang="en-US" altLang="ko-KR" dirty="0" smtClean="0"/>
              <a:t>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is a sequence</a:t>
            </a:r>
          </a:p>
          <a:p>
            <a:r>
              <a:rPr lang="en-US" altLang="ko-KR" b="1" dirty="0" smtClean="0">
                <a:latin typeface="OCR-A BT" pitchFamily="49" charset="0"/>
              </a:rPr>
              <a:t>help(</a:t>
            </a:r>
            <a:r>
              <a:rPr lang="en-US" altLang="ko-KR" b="1" dirty="0" err="1" smtClean="0">
                <a:latin typeface="OCR-A BT" pitchFamily="49" charset="0"/>
              </a:rPr>
              <a:t>tuple</a:t>
            </a:r>
            <a:r>
              <a:rPr lang="en-US" altLang="ko-KR" b="1" dirty="0" smtClean="0">
                <a:latin typeface="OCR-A BT" pitchFamily="49" charset="0"/>
              </a:rPr>
              <a:t>) </a:t>
            </a:r>
            <a:r>
              <a:rPr lang="en-US" altLang="ko-KR" dirty="0" smtClean="0"/>
              <a:t>shows all the methods defined by the list object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Tuple</a:t>
            </a:r>
            <a:r>
              <a:rPr lang="en-US" altLang="ko-KR" dirty="0" smtClean="0"/>
              <a:t> with 0 or 1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empty </a:t>
            </a:r>
            <a:r>
              <a:rPr lang="en-US" altLang="ko-KR" dirty="0" err="1" smtClean="0"/>
              <a:t>tuple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with 0 item</a:t>
            </a:r>
          </a:p>
          <a:p>
            <a:pPr lvl="1"/>
            <a:r>
              <a:rPr lang="en-US" altLang="ko-KR" dirty="0" smtClean="0"/>
              <a:t>Ex)   </a:t>
            </a:r>
            <a:r>
              <a:rPr lang="en-US" altLang="ko-KR" dirty="0" err="1" smtClean="0">
                <a:ea typeface="Verdana" pitchFamily="34" charset="0"/>
              </a:rPr>
              <a:t>myempty</a:t>
            </a:r>
            <a:r>
              <a:rPr lang="en-US" altLang="ko-KR" dirty="0" smtClean="0">
                <a:ea typeface="Verdana" pitchFamily="34" charset="0"/>
              </a:rPr>
              <a:t> = ( )</a:t>
            </a:r>
          </a:p>
          <a:p>
            <a:r>
              <a:rPr lang="en-US" altLang="ko-KR" dirty="0" smtClean="0"/>
              <a:t>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with a single item</a:t>
            </a:r>
          </a:p>
          <a:p>
            <a:pPr lvl="1"/>
            <a:r>
              <a:rPr lang="en-US" altLang="ko-KR" dirty="0" smtClean="0"/>
              <a:t>Using a comma following the only item, Python differentiate between 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and a pair of parentheses surrounding the object in an expression</a:t>
            </a:r>
          </a:p>
          <a:p>
            <a:pPr lvl="1"/>
            <a:r>
              <a:rPr lang="en-US" altLang="ko-KR" dirty="0" smtClean="0"/>
              <a:t>Ex)  </a:t>
            </a:r>
            <a:r>
              <a:rPr lang="en-US" altLang="ko-KR" dirty="0" smtClean="0">
                <a:ea typeface="Verdana" pitchFamily="34" charset="0"/>
              </a:rPr>
              <a:t>singleton = ( 2, )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717031"/>
            <a:ext cx="2232248" cy="2932881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 of </a:t>
            </a:r>
            <a:r>
              <a:rPr lang="en-US" altLang="ko-KR" dirty="0" err="1" smtClean="0"/>
              <a:t>tuple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623847" cy="4032448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4211960" y="2564904"/>
            <a:ext cx="2376264" cy="432048"/>
          </a:xfrm>
          <a:prstGeom prst="borderCallout2">
            <a:avLst>
              <a:gd name="adj1" fmla="val 50507"/>
              <a:gd name="adj2" fmla="val 193"/>
              <a:gd name="adj3" fmla="val 99679"/>
              <a:gd name="adj4" fmla="val -30191"/>
              <a:gd name="adj5" fmla="val 34944"/>
              <a:gd name="adj6" fmla="val -714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 ]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Indexing an element 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4644008" y="3356992"/>
            <a:ext cx="2520280" cy="360040"/>
          </a:xfrm>
          <a:prstGeom prst="borderCallout2">
            <a:avLst>
              <a:gd name="adj1" fmla="val 50507"/>
              <a:gd name="adj2" fmla="val 193"/>
              <a:gd name="adj3" fmla="val 69444"/>
              <a:gd name="adj4" fmla="val -30191"/>
              <a:gd name="adj5" fmla="val 95413"/>
              <a:gd name="adj6" fmla="val -775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Connot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modify the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Tuple</a:t>
            </a:r>
            <a:r>
              <a:rPr lang="en-US" altLang="ko-KR" dirty="0" smtClean="0"/>
              <a:t> assignment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536504" cy="5000992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4067944" y="1628800"/>
            <a:ext cx="1872208" cy="360040"/>
          </a:xfrm>
          <a:prstGeom prst="borderCallout2">
            <a:avLst>
              <a:gd name="adj1" fmla="val 50507"/>
              <a:gd name="adj2" fmla="val 193"/>
              <a:gd name="adj3" fmla="val 109824"/>
              <a:gd name="adj4" fmla="val -60872"/>
              <a:gd name="adj5" fmla="val 269952"/>
              <a:gd name="adj6" fmla="val -12569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variables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581233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2 6"/>
          <p:cNvSpPr/>
          <p:nvPr/>
        </p:nvSpPr>
        <p:spPr>
          <a:xfrm>
            <a:off x="5004048" y="2060848"/>
            <a:ext cx="2376264" cy="360040"/>
          </a:xfrm>
          <a:prstGeom prst="borderCallout2">
            <a:avLst>
              <a:gd name="adj1" fmla="val 50507"/>
              <a:gd name="adj2" fmla="val 193"/>
              <a:gd name="adj3" fmla="val 109824"/>
              <a:gd name="adj4" fmla="val -60872"/>
              <a:gd name="adj5" fmla="val 161107"/>
              <a:gd name="adj6" fmla="val -983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expressions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7704" y="2581233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 8"/>
          <p:cNvSpPr/>
          <p:nvPr/>
        </p:nvSpPr>
        <p:spPr>
          <a:xfrm>
            <a:off x="5220072" y="2564904"/>
            <a:ext cx="3528392" cy="288032"/>
          </a:xfrm>
          <a:prstGeom prst="borderCallout2">
            <a:avLst>
              <a:gd name="adj1" fmla="val 50507"/>
              <a:gd name="adj2" fmla="val 193"/>
              <a:gd name="adj3" fmla="val 109824"/>
              <a:gd name="adj4" fmla="val -60872"/>
              <a:gd name="adj5" fmla="val 84008"/>
              <a:gd name="adj6" fmla="val -941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Swap the values of two variables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932040" y="3717032"/>
            <a:ext cx="2880320" cy="288032"/>
          </a:xfrm>
          <a:prstGeom prst="borderCallout2">
            <a:avLst>
              <a:gd name="adj1" fmla="val 50507"/>
              <a:gd name="adj2" fmla="val 193"/>
              <a:gd name="adj3" fmla="val -43239"/>
              <a:gd name="adj4" fmla="val -59738"/>
              <a:gd name="adj5" fmla="val 37523"/>
              <a:gd name="adj6" fmla="val -971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Items of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can be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580112" y="4581128"/>
            <a:ext cx="2880320" cy="432048"/>
          </a:xfrm>
          <a:prstGeom prst="borderCallout2">
            <a:avLst>
              <a:gd name="adj1" fmla="val 50507"/>
              <a:gd name="adj2" fmla="val 193"/>
              <a:gd name="adj3" fmla="val 98486"/>
              <a:gd name="adj4" fmla="val -24590"/>
              <a:gd name="adj5" fmla="val 169800"/>
              <a:gd name="adj6" fmla="val -4950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value of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a list of strings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</a:t>
            </a:r>
            <a:r>
              <a:rPr lang="en-US" altLang="ko-KR" dirty="0" err="1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Relational operators work with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and other sequences.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3685910" cy="93610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004048" y="1844824"/>
            <a:ext cx="3672408" cy="1080120"/>
          </a:xfrm>
          <a:prstGeom prst="borderCallout2">
            <a:avLst>
              <a:gd name="adj1" fmla="val 50507"/>
              <a:gd name="adj2" fmla="val 193"/>
              <a:gd name="adj3" fmla="val 37261"/>
              <a:gd name="adj4" fmla="val -16477"/>
              <a:gd name="adj5" fmla="val 47727"/>
              <a:gd name="adj6" fmla="val -34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</a:rPr>
              <a:t>Comparing the first element from each sequence. If they are equal, it goes on to the next element, and so on,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until it finds elements that differ.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12975"/>
            <a:ext cx="4536504" cy="33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설명선 2 7"/>
          <p:cNvSpPr/>
          <p:nvPr/>
        </p:nvSpPr>
        <p:spPr>
          <a:xfrm>
            <a:off x="5292080" y="3212976"/>
            <a:ext cx="3456384" cy="576064"/>
          </a:xfrm>
          <a:prstGeom prst="borderCallout2">
            <a:avLst>
              <a:gd name="adj1" fmla="val 50507"/>
              <a:gd name="adj2" fmla="val 193"/>
              <a:gd name="adj3" fmla="val 135336"/>
              <a:gd name="adj4" fmla="val -38098"/>
              <a:gd name="adj5" fmla="val 185484"/>
              <a:gd name="adj6" fmla="val -6192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</a:rPr>
              <a:t>t =[ (3, ‘kin’), (7,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kimseung</a:t>
            </a:r>
            <a:r>
              <a:rPr lang="en-US" altLang="ko-KR" sz="1400" dirty="0" smtClean="0">
                <a:solidFill>
                  <a:schemeClr val="tx1"/>
                </a:solidFill>
              </a:rPr>
              <a:t>’), (4,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hwan</a:t>
            </a:r>
            <a:r>
              <a:rPr lang="en-US" altLang="ko-KR" sz="1400" dirty="0" smtClean="0">
                <a:solidFill>
                  <a:schemeClr val="tx1"/>
                </a:solidFill>
              </a:rPr>
              <a:t>’), (6,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bumsoo</a:t>
            </a:r>
            <a:r>
              <a:rPr lang="en-US" altLang="ko-KR" sz="1400" dirty="0" smtClean="0">
                <a:solidFill>
                  <a:schemeClr val="tx1"/>
                </a:solidFill>
              </a:rPr>
              <a:t>’) 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220072" y="4005064"/>
            <a:ext cx="3096344" cy="576064"/>
          </a:xfrm>
          <a:prstGeom prst="borderCallout2">
            <a:avLst>
              <a:gd name="adj1" fmla="val 50507"/>
              <a:gd name="adj2" fmla="val 193"/>
              <a:gd name="adj3" fmla="val 92819"/>
              <a:gd name="adj4" fmla="val -42042"/>
              <a:gd name="adj5" fmla="val 97614"/>
              <a:gd name="adj6" fmla="val -6389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</a:rPr>
              <a:t>t =[ (7,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kimseung</a:t>
            </a:r>
            <a:r>
              <a:rPr lang="en-US" altLang="ko-KR" sz="1400" dirty="0" smtClean="0">
                <a:solidFill>
                  <a:schemeClr val="tx1"/>
                </a:solidFill>
              </a:rPr>
              <a:t>’), (6,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bumsoo</a:t>
            </a:r>
            <a:r>
              <a:rPr lang="en-US" altLang="ko-KR" sz="1400" dirty="0" smtClean="0">
                <a:solidFill>
                  <a:schemeClr val="tx1"/>
                </a:solidFill>
              </a:rPr>
              <a:t>’) , (4,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hwan</a:t>
            </a:r>
            <a:r>
              <a:rPr lang="en-US" altLang="ko-KR" sz="1400" dirty="0" smtClean="0">
                <a:solidFill>
                  <a:schemeClr val="tx1"/>
                </a:solidFill>
              </a:rPr>
              <a:t>’), (3, ‘kin’) ]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5220072" y="4869160"/>
            <a:ext cx="3312368" cy="576064"/>
          </a:xfrm>
          <a:prstGeom prst="borderCallout2">
            <a:avLst>
              <a:gd name="adj1" fmla="val 50507"/>
              <a:gd name="adj2" fmla="val 193"/>
              <a:gd name="adj3" fmla="val 92819"/>
              <a:gd name="adj4" fmla="val -42042"/>
              <a:gd name="adj5" fmla="val 97614"/>
              <a:gd name="adj6" fmla="val -6389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1400" dirty="0" smtClean="0">
                <a:solidFill>
                  <a:schemeClr val="tx1"/>
                </a:solidFill>
              </a:rPr>
              <a:t>res =[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kimseung</a:t>
            </a:r>
            <a:r>
              <a:rPr lang="en-US" altLang="ko-KR" sz="1400" dirty="0" smtClean="0">
                <a:solidFill>
                  <a:schemeClr val="tx1"/>
                </a:solidFill>
              </a:rPr>
              <a:t>’,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bumsoo</a:t>
            </a:r>
            <a:r>
              <a:rPr lang="en-US" altLang="ko-KR" sz="1400" dirty="0" smtClean="0">
                <a:solidFill>
                  <a:schemeClr val="tx1"/>
                </a:solidFill>
              </a:rPr>
              <a:t>’,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hwan</a:t>
            </a:r>
            <a:r>
              <a:rPr lang="en-US" altLang="ko-KR" sz="1400" dirty="0" smtClean="0">
                <a:solidFill>
                  <a:schemeClr val="tx1"/>
                </a:solidFill>
              </a:rPr>
              <a:t>’,  ‘kin’ ]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5805264"/>
            <a:ext cx="3851043" cy="64807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OCR-A BT" pitchFamily="49" charset="0"/>
              </a:rPr>
              <a:t>list</a:t>
            </a:r>
          </a:p>
          <a:p>
            <a:r>
              <a:rPr lang="en-US" altLang="ko-KR" dirty="0" err="1" smtClean="0">
                <a:latin typeface="OCR-A BT" pitchFamily="49" charset="0"/>
              </a:rPr>
              <a:t>tuple</a:t>
            </a:r>
            <a:endParaRPr lang="en-US" altLang="ko-KR" dirty="0" smtClean="0">
              <a:latin typeface="OCR-A BT" pitchFamily="49" charset="0"/>
            </a:endParaRPr>
          </a:p>
          <a:p>
            <a:r>
              <a:rPr lang="en-US" altLang="ko-KR" dirty="0" err="1" smtClean="0">
                <a:latin typeface="OCR-A BT" pitchFamily="49" charset="0"/>
              </a:rPr>
              <a:t>dict</a:t>
            </a:r>
            <a:r>
              <a:rPr lang="en-US" altLang="ko-KR" dirty="0" smtClean="0"/>
              <a:t> (Dictionaries)</a:t>
            </a:r>
          </a:p>
          <a:p>
            <a:r>
              <a:rPr lang="en-US" altLang="ko-KR" dirty="0" smtClean="0">
                <a:latin typeface="OCR-A BT" pitchFamily="49" charset="0"/>
              </a:rPr>
              <a:t>set</a:t>
            </a:r>
          </a:p>
          <a:p>
            <a:r>
              <a:rPr lang="en-US" altLang="ko-KR" dirty="0" err="1" smtClean="0">
                <a:latin typeface="OCR-A BT" pitchFamily="49" charset="0"/>
              </a:rPr>
              <a:t>str</a:t>
            </a:r>
            <a:r>
              <a:rPr lang="en-US" altLang="ko-KR" dirty="0" smtClean="0"/>
              <a:t> (Strings) </a:t>
            </a:r>
          </a:p>
          <a:p>
            <a:r>
              <a:rPr lang="en-US" altLang="ko-KR" dirty="0" smtClean="0"/>
              <a:t>Sequences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Tuples</a:t>
            </a:r>
            <a:r>
              <a:rPr lang="en-US" altLang="ko-KR" dirty="0" smtClean="0"/>
              <a:t> as return values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628800"/>
            <a:ext cx="5357395" cy="3888432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12" name="설명선 2 11"/>
          <p:cNvSpPr/>
          <p:nvPr/>
        </p:nvSpPr>
        <p:spPr>
          <a:xfrm>
            <a:off x="5940152" y="2492896"/>
            <a:ext cx="1872209" cy="360040"/>
          </a:xfrm>
          <a:prstGeom prst="borderCallout2">
            <a:avLst>
              <a:gd name="adj1" fmla="val 50507"/>
              <a:gd name="adj2" fmla="val 193"/>
              <a:gd name="adj3" fmla="val 114359"/>
              <a:gd name="adj4" fmla="val -104480"/>
              <a:gd name="adj5" fmla="val 65867"/>
              <a:gd name="adj6" fmla="val -1789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variables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2509224"/>
            <a:ext cx="1368152" cy="271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2 13"/>
          <p:cNvSpPr/>
          <p:nvPr/>
        </p:nvSpPr>
        <p:spPr>
          <a:xfrm>
            <a:off x="5076056" y="1700808"/>
            <a:ext cx="3096344" cy="576064"/>
          </a:xfrm>
          <a:prstGeom prst="borderCallout2">
            <a:avLst>
              <a:gd name="adj1" fmla="val 50507"/>
              <a:gd name="adj2" fmla="val 193"/>
              <a:gd name="adj3" fmla="val 66173"/>
              <a:gd name="adj4" fmla="val -32760"/>
              <a:gd name="adj5" fmla="val 43191"/>
              <a:gd name="adj6" fmla="val -6499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divmod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returns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quotient and remainder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5724128" y="4149080"/>
            <a:ext cx="1944216" cy="288032"/>
          </a:xfrm>
          <a:prstGeom prst="borderCallout2">
            <a:avLst>
              <a:gd name="adj1" fmla="val 50507"/>
              <a:gd name="adj2" fmla="val 193"/>
              <a:gd name="adj3" fmla="val 129666"/>
              <a:gd name="adj4" fmla="val -36883"/>
              <a:gd name="adj5" fmla="val 97614"/>
              <a:gd name="adj6" fmla="val -104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Variable-length argument </a:t>
            </a:r>
            <a:r>
              <a:rPr lang="en-US" altLang="ko-KR" dirty="0" err="1" smtClean="0"/>
              <a:t>tuples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6191095" cy="3672408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A parameter name that </a:t>
            </a:r>
            <a:r>
              <a:rPr lang="en-US" altLang="ko-KR" b="1" dirty="0" smtClean="0"/>
              <a:t>begins with * </a:t>
            </a:r>
            <a:r>
              <a:rPr lang="en-US" altLang="ko-KR" dirty="0" smtClean="0"/>
              <a:t>gathers arguments into a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설명선 2 5"/>
          <p:cNvSpPr/>
          <p:nvPr/>
        </p:nvSpPr>
        <p:spPr>
          <a:xfrm>
            <a:off x="5220072" y="2132856"/>
            <a:ext cx="3096344" cy="576064"/>
          </a:xfrm>
          <a:prstGeom prst="borderCallout2">
            <a:avLst>
              <a:gd name="adj1" fmla="val 50507"/>
              <a:gd name="adj2" fmla="val 193"/>
              <a:gd name="adj3" fmla="val 26490"/>
              <a:gd name="adj4" fmla="val -25377"/>
              <a:gd name="adj5" fmla="val 65867"/>
              <a:gd name="adj6" fmla="val -5497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printall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takes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 number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arguments.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4932040" y="3501008"/>
            <a:ext cx="3096344" cy="576064"/>
          </a:xfrm>
          <a:prstGeom prst="borderCallout2">
            <a:avLst>
              <a:gd name="adj1" fmla="val 50507"/>
              <a:gd name="adj2" fmla="val 193"/>
              <a:gd name="adj3" fmla="val 71842"/>
              <a:gd name="adj4" fmla="val -26959"/>
              <a:gd name="adj5" fmla="val 142399"/>
              <a:gd name="adj6" fmla="val -781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divmod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take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as parameter.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788024" y="5733256"/>
            <a:ext cx="3096344" cy="576064"/>
          </a:xfrm>
          <a:prstGeom prst="borderCallout2">
            <a:avLst>
              <a:gd name="adj1" fmla="val 50507"/>
              <a:gd name="adj2" fmla="val 193"/>
              <a:gd name="adj3" fmla="val 71842"/>
              <a:gd name="adj4" fmla="val -26959"/>
              <a:gd name="adj5" fmla="val 12012"/>
              <a:gd name="adj6" fmla="val -702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scatters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into many values.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Tuple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702" y="1484784"/>
            <a:ext cx="650558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5301208"/>
            <a:ext cx="7352427" cy="136815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1131658" y="567729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88032" y="306896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67562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23528" y="378904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2 9"/>
          <p:cNvSpPr/>
          <p:nvPr/>
        </p:nvSpPr>
        <p:spPr>
          <a:xfrm>
            <a:off x="5868144" y="2060848"/>
            <a:ext cx="2376264" cy="432048"/>
          </a:xfrm>
          <a:prstGeom prst="borderCallout2">
            <a:avLst>
              <a:gd name="adj1" fmla="val 50507"/>
              <a:gd name="adj2" fmla="val 193"/>
              <a:gd name="adj3" fmla="val 133693"/>
              <a:gd name="adj4" fmla="val -15761"/>
              <a:gd name="adj5" fmla="val 246587"/>
              <a:gd name="adj6" fmla="val -371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zoo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6300192" y="3140968"/>
            <a:ext cx="2664296" cy="720080"/>
          </a:xfrm>
          <a:prstGeom prst="borderCallout2">
            <a:avLst>
              <a:gd name="adj1" fmla="val 50507"/>
              <a:gd name="adj2" fmla="val 193"/>
              <a:gd name="adj3" fmla="val 72799"/>
              <a:gd name="adj4" fmla="val -41779"/>
              <a:gd name="adj5" fmla="val 89897"/>
              <a:gd name="adj6" fmla="val -702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new_zoo</a:t>
            </a:r>
            <a:endParaRPr lang="en-US" altLang="ko-KR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without ()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within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47700" y="586177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39570" y="39735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155722" y="607834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31550" y="41900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147700" y="625335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23528" y="44050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 2 17"/>
          <p:cNvSpPr/>
          <p:nvPr/>
        </p:nvSpPr>
        <p:spPr>
          <a:xfrm>
            <a:off x="6948264" y="4005064"/>
            <a:ext cx="1980728" cy="360040"/>
          </a:xfrm>
          <a:prstGeom prst="borderCallout2">
            <a:avLst>
              <a:gd name="adj1" fmla="val 50507"/>
              <a:gd name="adj2" fmla="val 193"/>
              <a:gd name="adj3" fmla="val 53491"/>
              <a:gd name="adj4" fmla="val -14141"/>
              <a:gd name="adj5" fmla="val 86184"/>
              <a:gd name="adj6" fmla="val -306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Indexing operator[]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47700" y="64212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39570" y="460501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 2 20"/>
          <p:cNvSpPr/>
          <p:nvPr/>
        </p:nvSpPr>
        <p:spPr>
          <a:xfrm>
            <a:off x="7092280" y="4509120"/>
            <a:ext cx="2051720" cy="648072"/>
          </a:xfrm>
          <a:prstGeom prst="borderCallout2">
            <a:avLst>
              <a:gd name="adj1" fmla="val 50507"/>
              <a:gd name="adj2" fmla="val 193"/>
              <a:gd name="adj3" fmla="val 53491"/>
              <a:gd name="adj4" fmla="val -14141"/>
              <a:gd name="adj5" fmla="val 35262"/>
              <a:gd name="adj6" fmla="val -230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[][] Indexing a item of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47700" y="65973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3528" y="482103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Iterator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zip(), a built-in function, takes two or more sequences and “zips” them into an </a:t>
            </a:r>
            <a:r>
              <a:rPr lang="en-US" altLang="ko-KR" sz="1800" dirty="0" err="1" smtClean="0"/>
              <a:t>iterator</a:t>
            </a:r>
            <a:r>
              <a:rPr lang="en-US" altLang="ko-KR" sz="1800" dirty="0" smtClean="0"/>
              <a:t> of </a:t>
            </a:r>
            <a:r>
              <a:rPr lang="en-US" altLang="ko-KR" sz="1800" dirty="0" err="1" smtClean="0"/>
              <a:t>tuples</a:t>
            </a:r>
            <a:r>
              <a:rPr lang="en-US" altLang="ko-KR" sz="1800" dirty="0" smtClean="0"/>
              <a:t> where each </a:t>
            </a:r>
            <a:r>
              <a:rPr lang="en-US" altLang="ko-KR" sz="1800" dirty="0" err="1" smtClean="0"/>
              <a:t>tuple</a:t>
            </a:r>
            <a:r>
              <a:rPr lang="en-US" altLang="ko-KR" sz="1800" dirty="0" smtClean="0"/>
              <a:t> contains one element from each sequence.</a:t>
            </a:r>
            <a:endParaRPr lang="ko-KR" alt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2808312" cy="4320480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4932040" y="3140968"/>
            <a:ext cx="2808312" cy="1368152"/>
          </a:xfrm>
          <a:prstGeom prst="borderCallout2">
            <a:avLst>
              <a:gd name="adj1" fmla="val 50507"/>
              <a:gd name="adj2" fmla="val 193"/>
              <a:gd name="adj3" fmla="val 116514"/>
              <a:gd name="adj4" fmla="val -15286"/>
              <a:gd name="adj5" fmla="val 213586"/>
              <a:gd name="adj6" fmla="val -11369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If the sequences are not the same length, the result has the length of the shorter one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(‘A’, ‘E’)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(‘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n’,’l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’)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(‘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d’,’k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Iterator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enumerate() </a:t>
            </a:r>
            <a:r>
              <a:rPr lang="en-US" altLang="ko-KR" sz="1800" dirty="0" smtClean="0"/>
              <a:t>traverse the elements of a sequence and their indices</a:t>
            </a:r>
            <a:endParaRPr lang="ko-KR" alt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5558748" cy="4320480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436096" y="2492896"/>
            <a:ext cx="3456384" cy="936104"/>
          </a:xfrm>
          <a:prstGeom prst="borderCallout2">
            <a:avLst>
              <a:gd name="adj1" fmla="val 50507"/>
              <a:gd name="adj2" fmla="val 193"/>
              <a:gd name="adj3" fmla="val 61614"/>
              <a:gd name="adj4" fmla="val -15867"/>
              <a:gd name="adj5" fmla="val 38145"/>
              <a:gd name="adj6" fmla="val -7648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has-match() </a:t>
            </a:r>
            <a:r>
              <a:rPr lang="en-US" altLang="ko-KR" sz="1400" dirty="0" smtClean="0">
                <a:solidFill>
                  <a:schemeClr val="tx1"/>
                </a:solidFill>
              </a:rPr>
              <a:t>takes two sequences, and returns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True</a:t>
            </a:r>
            <a:r>
              <a:rPr lang="en-US" altLang="ko-KR" sz="1400" dirty="0" smtClean="0">
                <a:solidFill>
                  <a:schemeClr val="tx1"/>
                </a:solidFill>
              </a:rPr>
              <a:t> if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there is an index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such that t1[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 == t2[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  <a:endParaRPr lang="en-US" altLang="ko-KR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3096344" cy="391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367609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Iterator of tuples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HY강M" pitchFamily="18" charset="-127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 Dictionary associates keys(name) with values(details)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Like an address-book where you can find the address or contact details of a person by only his/her name</a:t>
            </a:r>
          </a:p>
          <a:p>
            <a:r>
              <a:rPr lang="en-US" altLang="ko-KR" dirty="0" smtClean="0"/>
              <a:t>Keys </a:t>
            </a:r>
          </a:p>
          <a:p>
            <a:pPr lvl="1"/>
            <a:r>
              <a:rPr lang="en-US" altLang="ko-KR" dirty="0" smtClean="0"/>
              <a:t>must be unique</a:t>
            </a:r>
          </a:p>
          <a:p>
            <a:pPr lvl="1"/>
            <a:r>
              <a:rPr lang="en-US" altLang="ko-KR" dirty="0" smtClean="0"/>
              <a:t>must be immutable objects(like strings)</a:t>
            </a:r>
          </a:p>
          <a:p>
            <a:pPr lvl="1"/>
            <a:r>
              <a:rPr lang="en-US" altLang="ko-KR" dirty="0" smtClean="0"/>
              <a:t>must be simple objects </a:t>
            </a:r>
          </a:p>
          <a:p>
            <a:r>
              <a:rPr lang="en-US" altLang="ko-KR" dirty="0" smtClean="0"/>
              <a:t>Values</a:t>
            </a:r>
          </a:p>
          <a:p>
            <a:pPr lvl="1"/>
            <a:r>
              <a:rPr lang="en-US" altLang="ko-KR" dirty="0" smtClean="0"/>
              <a:t>can either immutable or mutable objects</a:t>
            </a:r>
          </a:p>
          <a:p>
            <a:r>
              <a:rPr lang="en-US" altLang="ko-KR" dirty="0" smtClean="0"/>
              <a:t>Pairs of keys and values are specified by using the notation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key1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value1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key2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value2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dirty="0" smtClean="0"/>
              <a:t>Key-value pairs(items) are not ordered in any manner.</a:t>
            </a:r>
          </a:p>
          <a:p>
            <a:r>
              <a:rPr lang="en-US" altLang="ko-KR" dirty="0" smtClean="0"/>
              <a:t>A dictionary is an objects of the </a:t>
            </a:r>
            <a:r>
              <a:rPr lang="en-US" altLang="ko-KR" b="1" dirty="0" err="1" smtClean="0">
                <a:latin typeface="OCR-A BT" pitchFamily="49" charset="0"/>
              </a:rPr>
              <a:t>dict</a:t>
            </a:r>
            <a:r>
              <a:rPr lang="en-US" altLang="ko-KR" dirty="0" smtClean="0"/>
              <a:t> class.</a:t>
            </a:r>
          </a:p>
          <a:p>
            <a:pPr lvl="1"/>
            <a:r>
              <a:rPr lang="en-US" altLang="ko-KR" dirty="0" smtClean="0">
                <a:latin typeface="OCR-A BT" pitchFamily="49" charset="0"/>
              </a:rPr>
              <a:t>help(</a:t>
            </a:r>
            <a:r>
              <a:rPr lang="en-US" altLang="ko-KR" dirty="0" err="1" smtClean="0">
                <a:latin typeface="OCR-A BT" pitchFamily="49" charset="0"/>
              </a:rPr>
              <a:t>dict</a:t>
            </a:r>
            <a:r>
              <a:rPr lang="en-US" altLang="ko-KR" dirty="0" smtClean="0">
                <a:latin typeface="OCR-A BT" pitchFamily="49" charset="0"/>
              </a:rPr>
              <a:t>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28800"/>
            <a:ext cx="3943235" cy="122413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flipH="1">
            <a:off x="3707904" y="2636912"/>
            <a:ext cx="792088" cy="50405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1628800"/>
            <a:ext cx="7211389" cy="432048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설명선 2 8"/>
          <p:cNvSpPr/>
          <p:nvPr/>
        </p:nvSpPr>
        <p:spPr>
          <a:xfrm>
            <a:off x="5292080" y="4005064"/>
            <a:ext cx="3528392" cy="1080120"/>
          </a:xfrm>
          <a:prstGeom prst="borderCallout2">
            <a:avLst>
              <a:gd name="adj1" fmla="val 50507"/>
              <a:gd name="adj2" fmla="val 193"/>
              <a:gd name="adj3" fmla="val 67584"/>
              <a:gd name="adj4" fmla="val -26257"/>
              <a:gd name="adj5" fmla="val 112717"/>
              <a:gd name="adj6" fmla="val -449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method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values()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dictionaries returns values as a list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method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keys()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dictionaries returns keys as a list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Dictionaries and </a:t>
            </a:r>
            <a:r>
              <a:rPr lang="en-US" altLang="ko-KR" dirty="0" err="1" smtClean="0"/>
              <a:t>tuples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00808"/>
            <a:ext cx="5638550" cy="446449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5148064" y="1196752"/>
            <a:ext cx="3528392" cy="648072"/>
          </a:xfrm>
          <a:prstGeom prst="borderCallout2">
            <a:avLst>
              <a:gd name="adj1" fmla="val 50507"/>
              <a:gd name="adj2" fmla="val 193"/>
              <a:gd name="adj3" fmla="val 105978"/>
              <a:gd name="adj4" fmla="val -18538"/>
              <a:gd name="adj5" fmla="val 192350"/>
              <a:gd name="adj6" fmla="val -5760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method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items()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dictionaries returns a list of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5615608" y="2924944"/>
            <a:ext cx="3276872" cy="576064"/>
          </a:xfrm>
          <a:prstGeom prst="borderCallout2">
            <a:avLst>
              <a:gd name="adj1" fmla="val 50507"/>
              <a:gd name="adj2" fmla="val 193"/>
              <a:gd name="adj3" fmla="val 43619"/>
              <a:gd name="adj4" fmla="val -17541"/>
              <a:gd name="adj5" fmla="val 36452"/>
              <a:gd name="adj6" fmla="val -904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initializes a dictionary with a list of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tuples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5652120" y="3861048"/>
            <a:ext cx="3276872" cy="576064"/>
          </a:xfrm>
          <a:prstGeom prst="borderCallout2">
            <a:avLst>
              <a:gd name="adj1" fmla="val 50507"/>
              <a:gd name="adj2" fmla="val 193"/>
              <a:gd name="adj3" fmla="val 43619"/>
              <a:gd name="adj4" fmla="val -17541"/>
              <a:gd name="adj5" fmla="val 22280"/>
              <a:gd name="adj6" fmla="val -9198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initializes a dictionary with zip.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 example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74564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2207" y="4293096"/>
            <a:ext cx="4552281" cy="223224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4067944" y="47971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5966" y="18448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2008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설명선 2 11"/>
          <p:cNvSpPr/>
          <p:nvPr/>
        </p:nvSpPr>
        <p:spPr>
          <a:xfrm>
            <a:off x="6516216" y="980728"/>
            <a:ext cx="2376264" cy="432048"/>
          </a:xfrm>
          <a:prstGeom prst="borderCallout2">
            <a:avLst>
              <a:gd name="adj1" fmla="val 50507"/>
              <a:gd name="adj2" fmla="val 193"/>
              <a:gd name="adj3" fmla="val 133693"/>
              <a:gd name="adj4" fmla="val -15761"/>
              <a:gd name="adj5" fmla="val 250300"/>
              <a:gd name="adj6" fmla="val -566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dictionary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538" y="348442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설명선 2 13"/>
          <p:cNvSpPr/>
          <p:nvPr/>
        </p:nvSpPr>
        <p:spPr>
          <a:xfrm>
            <a:off x="6084168" y="1844824"/>
            <a:ext cx="2880320" cy="360040"/>
          </a:xfrm>
          <a:prstGeom prst="borderCallout2">
            <a:avLst>
              <a:gd name="adj1" fmla="val 50507"/>
              <a:gd name="adj2" fmla="val 193"/>
              <a:gd name="adj3" fmla="val 442618"/>
              <a:gd name="adj4" fmla="val -26847"/>
              <a:gd name="adj5" fmla="val 464171"/>
              <a:gd name="adj6" fmla="val -13052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a key as an index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04456" y="522920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538" y="366890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538" y="386104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 2 17"/>
          <p:cNvSpPr/>
          <p:nvPr/>
        </p:nvSpPr>
        <p:spPr>
          <a:xfrm>
            <a:off x="6228184" y="2348880"/>
            <a:ext cx="2664296" cy="1296144"/>
          </a:xfrm>
          <a:prstGeom prst="borderCallout2">
            <a:avLst>
              <a:gd name="adj1" fmla="val 50507"/>
              <a:gd name="adj2" fmla="val 193"/>
              <a:gd name="adj3" fmla="val 124039"/>
              <a:gd name="adj4" fmla="val -39371"/>
              <a:gd name="adj5" fmla="val 124707"/>
              <a:gd name="adj6" fmla="val -846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items()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returns a list of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tuples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pairs of items-the key followed by the value.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key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name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 value 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address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32048" y="41169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 1(강조선) 20"/>
          <p:cNvSpPr/>
          <p:nvPr/>
        </p:nvSpPr>
        <p:spPr>
          <a:xfrm>
            <a:off x="4572000" y="5517232"/>
            <a:ext cx="360040" cy="648072"/>
          </a:xfrm>
          <a:prstGeom prst="accentCallout1">
            <a:avLst>
              <a:gd name="adj1" fmla="val 18750"/>
              <a:gd name="adj2" fmla="val -8333"/>
              <a:gd name="adj3" fmla="val 18436"/>
              <a:gd name="adj4" fmla="val -1274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5496" y="470855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088414" y="645333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5496" y="489304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설명선 2 24"/>
          <p:cNvSpPr/>
          <p:nvPr/>
        </p:nvSpPr>
        <p:spPr>
          <a:xfrm>
            <a:off x="827584" y="5733256"/>
            <a:ext cx="2664296" cy="864096"/>
          </a:xfrm>
          <a:prstGeom prst="borderCallout2">
            <a:avLst>
              <a:gd name="adj1" fmla="val -1442"/>
              <a:gd name="adj2" fmla="val 45746"/>
              <a:gd name="adj3" fmla="val -23539"/>
              <a:gd name="adj4" fmla="val 36775"/>
              <a:gd name="adj5" fmla="val -107358"/>
              <a:gd name="adj6" fmla="val 375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Adding new pair by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 using 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append()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  but using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 new key 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672" y="4797152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to store a collection of related data</a:t>
            </a:r>
          </a:p>
          <a:p>
            <a:pPr lvl="1"/>
            <a:r>
              <a:rPr lang="en-US" altLang="ko-KR" dirty="0" smtClean="0"/>
              <a:t>Which can hold some data together</a:t>
            </a:r>
          </a:p>
          <a:p>
            <a:r>
              <a:rPr lang="en-US" altLang="ko-KR" dirty="0" smtClean="0"/>
              <a:t>List, 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, dictionary and set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index of dictionary by </a:t>
            </a:r>
            <a:r>
              <a:rPr lang="en-US" altLang="ko-KR" dirty="0" err="1" smtClean="0"/>
              <a:t>tuple</a:t>
            </a:r>
            <a:endParaRPr lang="ko-KR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318806" cy="388843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설명선 2 9"/>
          <p:cNvSpPr/>
          <p:nvPr/>
        </p:nvSpPr>
        <p:spPr>
          <a:xfrm>
            <a:off x="5148064" y="3212976"/>
            <a:ext cx="3312368" cy="432048"/>
          </a:xfrm>
          <a:prstGeom prst="borderCallout2">
            <a:avLst>
              <a:gd name="adj1" fmla="val 50507"/>
              <a:gd name="adj2" fmla="val 193"/>
              <a:gd name="adj3" fmla="val 54327"/>
              <a:gd name="adj4" fmla="val -28817"/>
              <a:gd name="adj5" fmla="val 15981"/>
              <a:gd name="adj6" fmla="val -558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Making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tuples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indexing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4499992" y="1412776"/>
            <a:ext cx="3384376" cy="576064"/>
          </a:xfrm>
          <a:prstGeom prst="borderCallout2">
            <a:avLst>
              <a:gd name="adj1" fmla="val 50507"/>
              <a:gd name="adj2" fmla="val 193"/>
              <a:gd name="adj3" fmla="val 54327"/>
              <a:gd name="adj4" fmla="val -28817"/>
              <a:gd name="adj5" fmla="val 67002"/>
              <a:gd name="adj6" fmla="val -656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Making an empty dictionary</a:t>
            </a:r>
          </a:p>
          <a:p>
            <a:r>
              <a:rPr lang="en-US" altLang="ko-KR" sz="1400" b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Dictoinary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arguments and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Verdana" pitchFamily="34" charset="0"/>
              </a:rPr>
              <a:t>Keyword arguments in functions are the key-value pairs in the parameter list of the function definition.</a:t>
            </a:r>
          </a:p>
          <a:p>
            <a:r>
              <a:rPr lang="en-US" altLang="ko-KR" dirty="0" smtClean="0">
                <a:ea typeface="Verdana" pitchFamily="34" charset="0"/>
              </a:rPr>
              <a:t>If you access variables with in the function, it is a key access of a dictionary(the symbol table)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 as a set of counters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If you want to count how many times each letter appears,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You could create a dictionary with characters as keys and counters as the corresponding values. The first time you see a character, you would add an item to the dictionary. After that you would increment the value of an existing item.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2520280" cy="23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229200"/>
            <a:ext cx="6485221" cy="79208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and dictionaries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988840"/>
            <a:ext cx="367937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3" y="3284984"/>
            <a:ext cx="5256017" cy="216024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설명선 2 8"/>
          <p:cNvSpPr/>
          <p:nvPr/>
        </p:nvSpPr>
        <p:spPr>
          <a:xfrm>
            <a:off x="5004048" y="1772816"/>
            <a:ext cx="3384376" cy="576064"/>
          </a:xfrm>
          <a:prstGeom prst="borderCallout2">
            <a:avLst>
              <a:gd name="adj1" fmla="val 50507"/>
              <a:gd name="adj2" fmla="val 193"/>
              <a:gd name="adj3" fmla="val 79838"/>
              <a:gd name="adj4" fmla="val -20133"/>
              <a:gd name="adj5" fmla="val 109519"/>
              <a:gd name="adj6" fmla="val -3046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function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print_hist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the module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histogram.py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467544" y="3645024"/>
            <a:ext cx="2016224" cy="1008112"/>
          </a:xfrm>
          <a:prstGeom prst="borderCallout2">
            <a:avLst>
              <a:gd name="adj1" fmla="val 2321"/>
              <a:gd name="adj2" fmla="val 35413"/>
              <a:gd name="adj3" fmla="val -67556"/>
              <a:gd name="adj4" fmla="val 34869"/>
              <a:gd name="adj5" fmla="val -109710"/>
              <a:gd name="adj6" fmla="val 468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dictionary 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key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h[c]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value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lookup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lookup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71823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645024"/>
            <a:ext cx="5198078" cy="158417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설명선 2 10"/>
          <p:cNvSpPr/>
          <p:nvPr/>
        </p:nvSpPr>
        <p:spPr>
          <a:xfrm>
            <a:off x="5004048" y="1772816"/>
            <a:ext cx="3384376" cy="576064"/>
          </a:xfrm>
          <a:prstGeom prst="borderCallout2">
            <a:avLst>
              <a:gd name="adj1" fmla="val 50507"/>
              <a:gd name="adj2" fmla="val 193"/>
              <a:gd name="adj3" fmla="val 79838"/>
              <a:gd name="adj4" fmla="val -20133"/>
              <a:gd name="adj5" fmla="val 109519"/>
              <a:gd name="adj6" fmla="val -3046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function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reverse_lookup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the module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histogram.py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Dictionaries and lists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If you want to create a dictionary that maps from frequencies to letters. Since there might be several letters with the same frequency, each value in the inverted dictionary should be a list of letters.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373400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4509120"/>
            <a:ext cx="4444459" cy="151216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설명선 2 8"/>
          <p:cNvSpPr/>
          <p:nvPr/>
        </p:nvSpPr>
        <p:spPr>
          <a:xfrm>
            <a:off x="5004048" y="2708920"/>
            <a:ext cx="3384376" cy="576064"/>
          </a:xfrm>
          <a:prstGeom prst="borderCallout2">
            <a:avLst>
              <a:gd name="adj1" fmla="val 50507"/>
              <a:gd name="adj2" fmla="val 193"/>
              <a:gd name="adj3" fmla="val 79838"/>
              <a:gd name="adj4" fmla="val -20133"/>
              <a:gd name="adj5" fmla="val 109519"/>
              <a:gd name="adj6" fmla="val -3046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function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invert_dict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the module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histogram.py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19251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 as argument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** to get argument names and their values as a dictionary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4896544" cy="298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Lists,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and strings are examples of sequences</a:t>
            </a:r>
          </a:p>
          <a:p>
            <a:r>
              <a:rPr lang="en-US" altLang="ko-KR" dirty="0" smtClean="0"/>
              <a:t>Membership test </a:t>
            </a:r>
          </a:p>
          <a:p>
            <a:pPr lvl="1"/>
            <a:r>
              <a:rPr lang="en-US" altLang="ko-KR" b="1" dirty="0" smtClean="0">
                <a:latin typeface="OCR-A BT" pitchFamily="49" charset="0"/>
              </a:rPr>
              <a:t>in </a:t>
            </a:r>
            <a:r>
              <a:rPr lang="en-US" altLang="ko-KR" dirty="0" smtClean="0"/>
              <a:t>and  </a:t>
            </a:r>
            <a:r>
              <a:rPr lang="en-US" altLang="ko-KR" b="1" dirty="0" smtClean="0">
                <a:latin typeface="OCR-A BT" pitchFamily="49" charset="0"/>
              </a:rPr>
              <a:t>not in </a:t>
            </a:r>
            <a:r>
              <a:rPr lang="en-US" altLang="ko-KR" dirty="0" smtClean="0"/>
              <a:t>expressions</a:t>
            </a:r>
          </a:p>
          <a:p>
            <a:r>
              <a:rPr lang="en-US" altLang="ko-KR" dirty="0" smtClean="0"/>
              <a:t>Indexing operations</a:t>
            </a:r>
          </a:p>
          <a:p>
            <a:pPr lvl="1"/>
            <a:r>
              <a:rPr lang="en-US" altLang="ko-KR" dirty="0" smtClean="0"/>
              <a:t>to fetch a particular item in the sequence</a:t>
            </a:r>
          </a:p>
          <a:p>
            <a:r>
              <a:rPr lang="en-US" altLang="ko-KR" dirty="0" smtClean="0"/>
              <a:t>Slicing operation</a:t>
            </a:r>
          </a:p>
          <a:p>
            <a:pPr lvl="1"/>
            <a:r>
              <a:rPr lang="en-US" altLang="ko-KR" dirty="0" smtClean="0"/>
              <a:t>to retrieve a slice of the sequence(a part of the sequence)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 for sequences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1043608" y="1988840"/>
          <a:ext cx="627504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4480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</a:t>
                      </a:r>
                      <a:r>
                        <a:rPr lang="en-US" altLang="ko-KR" sz="1800" b="0" kern="1200" baseline="0" dirty="0" err="1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</a:t>
                      </a:r>
                      <a:r>
                        <a:rPr lang="en-US" altLang="ko-KR" sz="1800" b="0" kern="1200" baseline="0" dirty="0" err="1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i-th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element of a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a[i:j]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a[i:j] returns elements </a:t>
                      </a:r>
                      <a:r>
                        <a:rPr lang="en-US" altLang="ko-KR" sz="1800" b="0" kern="1200" baseline="0" dirty="0" err="1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up to j -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err="1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len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(a)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number of elements in sequence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min(a)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smallest value in sequence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max(a)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largest value in sequence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 in a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True if x is element in a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+ b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concatenates a and b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 * a 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n copies of sequence a</a:t>
                      </a:r>
                      <a:endParaRPr lang="ko-KR" altLang="en-US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- example</a:t>
            </a:r>
            <a:endParaRPr lang="ko-KR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556792"/>
            <a:ext cx="651211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933056"/>
            <a:ext cx="3024336" cy="226825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4968552" y="458112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4486" y="24928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0528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9512" y="270892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설명선 2 14"/>
          <p:cNvSpPr/>
          <p:nvPr/>
        </p:nvSpPr>
        <p:spPr>
          <a:xfrm>
            <a:off x="6084168" y="1268760"/>
            <a:ext cx="2376264" cy="432048"/>
          </a:xfrm>
          <a:prstGeom prst="borderCallout2">
            <a:avLst>
              <a:gd name="adj1" fmla="val 50507"/>
              <a:gd name="adj2" fmla="val 193"/>
              <a:gd name="adj3" fmla="val 133693"/>
              <a:gd name="adj4" fmla="val -15761"/>
              <a:gd name="adj5" fmla="val 250300"/>
              <a:gd name="adj6" fmla="val -566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list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shoplist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설명선 2 15"/>
          <p:cNvSpPr/>
          <p:nvPr/>
        </p:nvSpPr>
        <p:spPr>
          <a:xfrm>
            <a:off x="6084168" y="2276872"/>
            <a:ext cx="2376264" cy="432048"/>
          </a:xfrm>
          <a:prstGeom prst="borderCallout2">
            <a:avLst>
              <a:gd name="adj1" fmla="val 50507"/>
              <a:gd name="adj2" fmla="val 193"/>
              <a:gd name="adj3" fmla="val 92850"/>
              <a:gd name="adj4" fmla="val -44791"/>
              <a:gd name="adj5" fmla="val 116631"/>
              <a:gd name="adj6" fmla="val -1410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sting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67536" y="486916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9512" y="350100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67536" y="515719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9512" y="378904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67536" y="544522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9512" y="400506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67536" y="573325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79512" y="42930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967536" y="602128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79512" y="45811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설명선 2 26"/>
          <p:cNvSpPr/>
          <p:nvPr/>
        </p:nvSpPr>
        <p:spPr>
          <a:xfrm>
            <a:off x="6444208" y="2924944"/>
            <a:ext cx="1584176" cy="432048"/>
          </a:xfrm>
          <a:prstGeom prst="borderCallout2">
            <a:avLst>
              <a:gd name="adj1" fmla="val 50507"/>
              <a:gd name="adj2" fmla="val 193"/>
              <a:gd name="adj3" fmla="val 77998"/>
              <a:gd name="adj4" fmla="val -29264"/>
              <a:gd name="adj5" fmla="val 79501"/>
              <a:gd name="adj6" fmla="val -1211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 from 0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설명선 2 27"/>
          <p:cNvSpPr/>
          <p:nvPr/>
        </p:nvSpPr>
        <p:spPr>
          <a:xfrm>
            <a:off x="6876256" y="3501008"/>
            <a:ext cx="1584176" cy="432048"/>
          </a:xfrm>
          <a:prstGeom prst="borderCallout2">
            <a:avLst>
              <a:gd name="adj1" fmla="val 50507"/>
              <a:gd name="adj2" fmla="val 193"/>
              <a:gd name="adj3" fmla="val 77998"/>
              <a:gd name="adj4" fmla="val -29264"/>
              <a:gd name="adj5" fmla="val 183466"/>
              <a:gd name="adj6" fmla="val -1322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Last item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data structure that holds an ordered collection of items</a:t>
            </a:r>
          </a:p>
          <a:p>
            <a:pPr lvl="1"/>
            <a:r>
              <a:rPr lang="en-US" altLang="ko-KR" dirty="0" smtClean="0"/>
              <a:t>a sequence of items in a list</a:t>
            </a:r>
          </a:p>
          <a:p>
            <a:r>
              <a:rPr lang="en-US" altLang="ko-KR" dirty="0" smtClean="0"/>
              <a:t>To create list of items using [ ]</a:t>
            </a:r>
          </a:p>
          <a:p>
            <a:pPr lvl="1"/>
            <a:r>
              <a:rPr lang="en-US" altLang="ko-KR" dirty="0" smtClean="0"/>
              <a:t>Items are </a:t>
            </a:r>
            <a:r>
              <a:rPr lang="en-US" altLang="ko-KR" dirty="0" err="1" smtClean="0"/>
              <a:t>seperated</a:t>
            </a:r>
            <a:r>
              <a:rPr lang="en-US" altLang="ko-KR" dirty="0" smtClean="0"/>
              <a:t> by , (comma)</a:t>
            </a:r>
          </a:p>
          <a:p>
            <a:pPr lvl="1"/>
            <a:r>
              <a:rPr lang="en-US" altLang="ko-KR" dirty="0" smtClean="0"/>
              <a:t>An item can be any type including a list</a:t>
            </a:r>
          </a:p>
          <a:p>
            <a:r>
              <a:rPr lang="en-US" altLang="ko-KR" dirty="0" smtClean="0"/>
              <a:t>A list is a mutable data type</a:t>
            </a:r>
          </a:p>
          <a:p>
            <a:pPr lvl="1"/>
            <a:r>
              <a:rPr lang="en-US" altLang="ko-KR" dirty="0" smtClean="0"/>
              <a:t>We can add and remove items</a:t>
            </a:r>
          </a:p>
          <a:p>
            <a:r>
              <a:rPr lang="en-US" altLang="ko-KR" dirty="0" smtClean="0"/>
              <a:t>A list is a sequence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Sequence – example (cont.)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580891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7310987" cy="223224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971600" y="436510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80528" y="162880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908720"/>
            <a:ext cx="5586870" cy="4678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970584" y="458112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79512" y="213285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0584" y="47971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9512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70584" y="508518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79512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70584" y="530120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9512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70584" y="558924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9512" y="33569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70584" y="58052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9512" y="357301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70584" y="603733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79512" y="380508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970584" y="630932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79512" y="407707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설명선 2 26"/>
          <p:cNvSpPr/>
          <p:nvPr/>
        </p:nvSpPr>
        <p:spPr>
          <a:xfrm>
            <a:off x="6444208" y="1484784"/>
            <a:ext cx="2520280" cy="1008112"/>
          </a:xfrm>
          <a:prstGeom prst="borderCallout2">
            <a:avLst>
              <a:gd name="adj1" fmla="val 56342"/>
              <a:gd name="adj2" fmla="val -270"/>
              <a:gd name="adj3" fmla="val 22302"/>
              <a:gd name="adj4" fmla="val -38714"/>
              <a:gd name="adj5" fmla="val 48205"/>
              <a:gd name="adj6" fmla="val -572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Slicing operation with :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start : end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stop slicing </a:t>
            </a:r>
            <a:r>
              <a:rPr lang="en-US" altLang="ko-KR" sz="14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before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설명선 2 27"/>
          <p:cNvSpPr/>
          <p:nvPr/>
        </p:nvSpPr>
        <p:spPr>
          <a:xfrm>
            <a:off x="6660232" y="2564904"/>
            <a:ext cx="1872208" cy="360040"/>
          </a:xfrm>
          <a:prstGeom prst="borderCallout2">
            <a:avLst>
              <a:gd name="adj1" fmla="val 56342"/>
              <a:gd name="adj2" fmla="val -270"/>
              <a:gd name="adj3" fmla="val 22302"/>
              <a:gd name="adj4" fmla="val -38714"/>
              <a:gd name="adj5" fmla="val 48205"/>
              <a:gd name="adj6" fmla="val -572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Whole sequence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– example2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argument for the slice is the step for the slicing</a:t>
            </a:r>
          </a:p>
          <a:p>
            <a:pPr lvl="1"/>
            <a:r>
              <a:rPr lang="en-US" altLang="ko-KR" dirty="0" smtClean="0"/>
              <a:t>Default value is 1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12115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포인트가 5개인 별 6"/>
          <p:cNvSpPr/>
          <p:nvPr/>
        </p:nvSpPr>
        <p:spPr>
          <a:xfrm>
            <a:off x="1475656" y="3933056"/>
            <a:ext cx="288032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1475656" y="4797152"/>
            <a:ext cx="288032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1475656" y="2564904"/>
            <a:ext cx="288032" cy="216024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1475656" y="6165304"/>
            <a:ext cx="288032" cy="216024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1475656" y="5229200"/>
            <a:ext cx="288032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&amp; slicing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564904"/>
            <a:ext cx="8640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2564904"/>
            <a:ext cx="8640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2564904"/>
            <a:ext cx="8640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2564904"/>
            <a:ext cx="8640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2564904"/>
            <a:ext cx="8640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0         1         2         3         4        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 use for indexing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-5        -4       -3        -2        -1         use for indexing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                                                      from the end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284984"/>
            <a:ext cx="7217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0         1         2         3         4        5    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 use for slicing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-5        -4       -3        -2        -1                use for slicing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                                                             from the end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Unordered</a:t>
            </a:r>
            <a:r>
              <a:rPr lang="en-US" altLang="ko-KR" dirty="0" smtClean="0"/>
              <a:t> collections of simple objects</a:t>
            </a:r>
          </a:p>
          <a:p>
            <a:pPr lvl="1"/>
            <a:r>
              <a:rPr lang="en-US" altLang="ko-KR" dirty="0" smtClean="0"/>
              <a:t>Existence of an object in a collection is more important that the order or how many times it occurs</a:t>
            </a:r>
          </a:p>
          <a:p>
            <a:r>
              <a:rPr lang="en-US" altLang="ko-KR" dirty="0" smtClean="0"/>
              <a:t>Using sets</a:t>
            </a:r>
          </a:p>
          <a:p>
            <a:pPr lvl="1"/>
            <a:r>
              <a:rPr lang="en-US" altLang="ko-KR" dirty="0" smtClean="0"/>
              <a:t>Test for membership(Whether it is a subset of another set)</a:t>
            </a:r>
          </a:p>
          <a:p>
            <a:pPr lvl="1"/>
            <a:r>
              <a:rPr lang="en-US" altLang="ko-KR" dirty="0" smtClean="0"/>
              <a:t>Find the intersection between 2 sets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17032"/>
            <a:ext cx="5832648" cy="293916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Binding the name to the object</a:t>
            </a:r>
          </a:p>
          <a:p>
            <a:pPr lvl="1"/>
            <a:r>
              <a:rPr lang="en-US" altLang="ko-KR" dirty="0" smtClean="0"/>
              <a:t>When you assign an object to a variable, the variable only refers to the object.</a:t>
            </a:r>
          </a:p>
          <a:p>
            <a:pPr lvl="1"/>
            <a:r>
              <a:rPr lang="en-US" altLang="ko-KR" dirty="0" smtClean="0"/>
              <a:t>The variable name points to that part of the computer’s memory where the object is stored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4963293"/>
            <a:ext cx="5674843" cy="14900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201" y="1628800"/>
            <a:ext cx="645382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 - example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28192" y="551723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80528" y="238096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79512" y="259698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9512" y="306896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설명선 2 10"/>
          <p:cNvSpPr/>
          <p:nvPr/>
        </p:nvSpPr>
        <p:spPr>
          <a:xfrm>
            <a:off x="5652120" y="1556792"/>
            <a:ext cx="2880320" cy="720080"/>
          </a:xfrm>
          <a:prstGeom prst="borderCallout2">
            <a:avLst>
              <a:gd name="adj1" fmla="val 56342"/>
              <a:gd name="adj2" fmla="val -270"/>
              <a:gd name="adj3" fmla="val 206046"/>
              <a:gd name="adj4" fmla="val -44125"/>
              <a:gd name="adj5" fmla="val 211437"/>
              <a:gd name="adj6" fmla="val -10428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mylist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shoplist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“refer” to the same object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79512" y="371703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744234" y="602128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95554" y="400506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760276" y="630932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1596" y="422108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9512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44234" y="58052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149080"/>
            <a:ext cx="5674660" cy="10801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915" y="1668150"/>
            <a:ext cx="60349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 – example(cont.)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00200" y="426101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80528" y="177281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9512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9512" y="31088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815226" y="47971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95554" y="33569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831268" y="508518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1596" y="36450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799184" y="458112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79512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Copying </a:t>
            </a:r>
            <a:r>
              <a:rPr lang="en-US" altLang="ko-KR" dirty="0" err="1" smtClean="0"/>
              <a:t>obejcts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650" y="1700808"/>
            <a:ext cx="514147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356992"/>
            <a:ext cx="323261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804248" y="1628800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[1, 3, 5, 6, 9]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6136" y="1628800"/>
            <a:ext cx="432048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ko-KR" altLang="en-US" sz="20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96136" y="2132856"/>
            <a:ext cx="432048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ko-KR" altLang="en-US" sz="20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" name="직선 화살표 연결선 9"/>
          <p:cNvCxnSpPr>
            <a:stCxn id="7" idx="6"/>
            <a:endCxn id="6" idx="1"/>
          </p:cNvCxnSpPr>
          <p:nvPr/>
        </p:nvCxnSpPr>
        <p:spPr>
          <a:xfrm>
            <a:off x="6228184" y="1808820"/>
            <a:ext cx="576064" cy="3600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6"/>
            <a:endCxn id="6" idx="1"/>
          </p:cNvCxnSpPr>
          <p:nvPr/>
        </p:nvCxnSpPr>
        <p:spPr>
          <a:xfrm flipV="1">
            <a:off x="6228184" y="1844824"/>
            <a:ext cx="576064" cy="46805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76256" y="2780928"/>
            <a:ext cx="187220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[42, 3, 5, 6, 9]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68144" y="2780928"/>
            <a:ext cx="432048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ko-KR" altLang="en-US" sz="20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직선 화살표 연결선 16"/>
          <p:cNvCxnSpPr>
            <a:stCxn id="16" idx="6"/>
            <a:endCxn id="15" idx="1"/>
          </p:cNvCxnSpPr>
          <p:nvPr/>
        </p:nvCxnSpPr>
        <p:spPr>
          <a:xfrm>
            <a:off x="6300192" y="2960948"/>
            <a:ext cx="576064" cy="3600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7504" y="184482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07504" y="2113401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804248" y="1628800"/>
            <a:ext cx="187220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[42, 3, 5, 6, 9]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79712" y="3481553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76256" y="2780928"/>
            <a:ext cx="187220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[100, 3, 5, 6, 9]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015208" y="4672591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15208" y="566124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868144" y="3789040"/>
            <a:ext cx="432048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endParaRPr lang="ko-KR" altLang="en-US" sz="20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3" name="직선 화살표 연결선 32"/>
          <p:cNvCxnSpPr>
            <a:stCxn id="32" idx="6"/>
          </p:cNvCxnSpPr>
          <p:nvPr/>
        </p:nvCxnSpPr>
        <p:spPr>
          <a:xfrm>
            <a:off x="6300192" y="3969060"/>
            <a:ext cx="576064" cy="3600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876256" y="3789040"/>
            <a:ext cx="187220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[42, 3, 5, 6, 9]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6239" y="4639021"/>
            <a:ext cx="1538089" cy="197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  <p:bldP spid="27" grpId="0" animBg="1"/>
      <p:bldP spid="29" grpId="0" animBg="1"/>
      <p:bldP spid="32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strings are all objects of the class  </a:t>
            </a:r>
            <a:r>
              <a:rPr lang="en-US" altLang="ko-KR" b="1" dirty="0" smtClean="0">
                <a:latin typeface="OCR-A BT" pitchFamily="49" charset="0"/>
              </a:rPr>
              <a:t>str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OCR-A BT" pitchFamily="49" charset="0"/>
              </a:rPr>
              <a:t>help(</a:t>
            </a:r>
            <a:r>
              <a:rPr lang="en-US" altLang="ko-KR" dirty="0" err="1" smtClean="0">
                <a:latin typeface="OCR-A BT" pitchFamily="49" charset="0"/>
              </a:rPr>
              <a:t>str</a:t>
            </a:r>
            <a:r>
              <a:rPr lang="en-US" altLang="ko-KR" dirty="0" smtClean="0">
                <a:latin typeface="OCR-A BT" pitchFamily="49" charset="0"/>
              </a:rPr>
              <a:t>) </a:t>
            </a:r>
            <a:r>
              <a:rPr lang="en-US" altLang="ko-KR" dirty="0" smtClean="0"/>
              <a:t>shows all the methods of </a:t>
            </a:r>
            <a:r>
              <a:rPr lang="en-US" altLang="ko-KR" dirty="0" smtClean="0">
                <a:latin typeface="OCR-A BT" pitchFamily="49" charset="0"/>
              </a:rPr>
              <a:t>str.</a:t>
            </a:r>
          </a:p>
          <a:p>
            <a:r>
              <a:rPr lang="en-US" altLang="ko-KR" dirty="0" smtClean="0">
                <a:ea typeface="Verdana" pitchFamily="34" charset="0"/>
              </a:rPr>
              <a:t>The stings are immutable.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3469886" cy="302433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725144"/>
            <a:ext cx="7049205" cy="144016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1" y="2132856"/>
            <a:ext cx="5067089" cy="403244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strings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3384376" cy="334003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4716016" y="1196752"/>
            <a:ext cx="3456384" cy="360040"/>
          </a:xfrm>
          <a:prstGeom prst="borderCallout2">
            <a:avLst>
              <a:gd name="adj1" fmla="val 56342"/>
              <a:gd name="adj2" fmla="val -270"/>
              <a:gd name="adj3" fmla="val 434875"/>
              <a:gd name="adj4" fmla="val -29804"/>
              <a:gd name="adj5" fmla="val 768990"/>
              <a:gd name="adj6" fmla="val -5036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(string,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start_point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stop_point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 introduction to Objects and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list is an example of usage of objects and classes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  =  5</a:t>
            </a:r>
          </a:p>
          <a:p>
            <a:pPr lvl="1"/>
            <a:r>
              <a:rPr lang="en-US" altLang="ko-KR" dirty="0" smtClean="0">
                <a:ea typeface="Verdana" pitchFamily="34" charset="0"/>
              </a:rPr>
              <a:t>create object (instance)</a:t>
            </a:r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 </a:t>
            </a:r>
            <a:r>
              <a:rPr lang="en-US" altLang="ko-KR" b="1" dirty="0" err="1" smtClean="0">
                <a:latin typeface="OCR-A BT" pitchFamily="49" charset="0"/>
                <a:ea typeface="Verdana" pitchFamily="34" charset="0"/>
              </a:rPr>
              <a:t>i</a:t>
            </a:r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 </a:t>
            </a:r>
            <a:r>
              <a:rPr lang="en-US" altLang="ko-KR" dirty="0" smtClean="0">
                <a:ea typeface="Verdana" pitchFamily="34" charset="0"/>
              </a:rPr>
              <a:t>of class(type)</a:t>
            </a:r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 </a:t>
            </a:r>
            <a:r>
              <a:rPr lang="en-US" altLang="ko-KR" b="1" dirty="0" err="1" smtClean="0">
                <a:latin typeface="OCR-A BT" pitchFamily="49" charset="0"/>
                <a:ea typeface="Verdana" pitchFamily="34" charset="0"/>
              </a:rPr>
              <a:t>int</a:t>
            </a:r>
            <a:endParaRPr lang="en-US" altLang="ko-KR" b="1" dirty="0" smtClean="0">
              <a:latin typeface="OCR-A BT" pitchFamily="49" charset="0"/>
              <a:ea typeface="Verdana" pitchFamily="34" charset="0"/>
            </a:endParaRPr>
          </a:p>
          <a:p>
            <a:r>
              <a:rPr lang="en-US" altLang="ko-KR" dirty="0" smtClean="0"/>
              <a:t>A class can have </a:t>
            </a:r>
            <a:r>
              <a:rPr lang="en-US" altLang="ko-KR" b="1" dirty="0" smtClean="0"/>
              <a:t>methods</a:t>
            </a:r>
          </a:p>
          <a:p>
            <a:pPr lvl="1"/>
            <a:r>
              <a:rPr lang="en-US" altLang="ko-KR" dirty="0" smtClean="0"/>
              <a:t>Functions defined for use with respect to that class only.</a:t>
            </a:r>
          </a:p>
          <a:p>
            <a:pPr lvl="1"/>
            <a:r>
              <a:rPr lang="en-US" altLang="ko-KR" b="1" dirty="0" smtClean="0">
                <a:latin typeface="OCR-A BT" pitchFamily="49" charset="0"/>
              </a:rPr>
              <a:t>append</a:t>
            </a:r>
            <a:r>
              <a:rPr lang="en-US" altLang="ko-KR" dirty="0" smtClean="0"/>
              <a:t> method for the</a:t>
            </a:r>
            <a:r>
              <a:rPr lang="en-US" altLang="ko-KR" b="1" dirty="0" smtClean="0">
                <a:latin typeface="OCR-A BT" pitchFamily="49" charset="0"/>
              </a:rPr>
              <a:t> list </a:t>
            </a:r>
            <a:r>
              <a:rPr lang="en-US" altLang="ko-KR" dirty="0" smtClean="0"/>
              <a:t>class (dotted notation)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mylist.append</a:t>
            </a:r>
            <a:r>
              <a:rPr lang="en-US" altLang="ko-KR" dirty="0" smtClean="0"/>
              <a:t>( ‘an item’ )</a:t>
            </a:r>
          </a:p>
          <a:p>
            <a:r>
              <a:rPr lang="en-US" altLang="ko-KR" dirty="0" smtClean="0"/>
              <a:t>A class can have fields</a:t>
            </a:r>
          </a:p>
          <a:p>
            <a:pPr lvl="1"/>
            <a:r>
              <a:rPr lang="en-US" altLang="ko-KR" dirty="0" smtClean="0"/>
              <a:t>Variables defined for use with respected to that class only.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mylist.field</a:t>
            </a:r>
            <a:endParaRPr lang="en-US" altLang="ko-KR" dirty="0" smtClean="0"/>
          </a:p>
          <a:p>
            <a:r>
              <a:rPr lang="en-US" altLang="ko-KR" b="1" dirty="0" smtClean="0">
                <a:latin typeface="OCR-A BT" pitchFamily="49" charset="0"/>
              </a:rPr>
              <a:t>help(list) </a:t>
            </a:r>
            <a:r>
              <a:rPr lang="en-US" altLang="ko-KR" dirty="0" smtClean="0"/>
              <a:t>shows all the methods and fields defined by the list object</a:t>
            </a:r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strings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293096"/>
            <a:ext cx="4769810" cy="165618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772816"/>
            <a:ext cx="5760640" cy="262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360040" y="220486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59024" y="242088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60440" y="494116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55576" y="26689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528" y="286897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60440" y="522920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5576" y="310104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23528" y="33170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60440" y="551723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55576" y="354913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3528" y="378904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23528" y="400506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60440" y="58052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23528" y="42930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설명선 2 21"/>
          <p:cNvSpPr/>
          <p:nvPr/>
        </p:nvSpPr>
        <p:spPr>
          <a:xfrm>
            <a:off x="6012160" y="1700808"/>
            <a:ext cx="2664296" cy="720080"/>
          </a:xfrm>
          <a:prstGeom prst="borderCallout2">
            <a:avLst>
              <a:gd name="adj1" fmla="val 56342"/>
              <a:gd name="adj2" fmla="val -270"/>
              <a:gd name="adj3" fmla="val 217185"/>
              <a:gd name="adj4" fmla="val -30276"/>
              <a:gd name="adj5" fmla="val 227032"/>
              <a:gd name="adj6" fmla="val -844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 that it is unsuccessful in finding the substring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6300192" y="2708920"/>
            <a:ext cx="2664296" cy="936104"/>
          </a:xfrm>
          <a:prstGeom prst="borderCallout2">
            <a:avLst>
              <a:gd name="adj1" fmla="val 56342"/>
              <a:gd name="adj2" fmla="val -270"/>
              <a:gd name="adj3" fmla="val 158919"/>
              <a:gd name="adj4" fmla="val -41114"/>
              <a:gd name="adj5" fmla="val 163625"/>
              <a:gd name="adj6" fmla="val -789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join()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joins the items of a sequence with the string acting as a </a:t>
            </a:r>
            <a:r>
              <a:rPr lang="en-US" altLang="ko-KR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delimeter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between each item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strings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26810"/>
            <a:ext cx="4104456" cy="52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564904"/>
            <a:ext cx="3391345" cy="1440160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796136" y="1196752"/>
            <a:ext cx="2664296" cy="720080"/>
          </a:xfrm>
          <a:prstGeom prst="borderCallout2">
            <a:avLst>
              <a:gd name="adj1" fmla="val 56342"/>
              <a:gd name="adj2" fmla="val -270"/>
              <a:gd name="adj3" fmla="val 103805"/>
              <a:gd name="adj4" fmla="val -46211"/>
              <a:gd name="adj5" fmla="val 149934"/>
              <a:gd name="adj6" fmla="val -819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capitalize()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does not modify the string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but create a new string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Parsing a string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96713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195736" y="2750448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5736" y="342900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7176" y="413384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39752" y="4797152"/>
            <a:ext cx="28083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1760" y="5676488"/>
            <a:ext cx="53285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of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You can get items by specifying the index of the item</a:t>
            </a:r>
          </a:p>
          <a:p>
            <a:pPr lvl="1"/>
            <a:r>
              <a:rPr lang="en-US" altLang="ko-KR" dirty="0" smtClean="0"/>
              <a:t>Indexing stats with 0</a:t>
            </a:r>
          </a:p>
          <a:p>
            <a:pPr lvl="1"/>
            <a:r>
              <a:rPr lang="en-US" altLang="ko-KR" dirty="0" smtClean="0"/>
              <a:t>Index must be</a:t>
            </a:r>
            <a:r>
              <a:rPr lang="en-US" altLang="ko-KR" b="1" dirty="0" smtClean="0"/>
              <a:t> integer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483638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204864"/>
            <a:ext cx="4834598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5301208"/>
            <a:ext cx="1008112" cy="1348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259632" y="5373216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3968" y="263691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04048" y="3677682"/>
            <a:ext cx="864096" cy="25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393305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+      *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3888432" cy="357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append(), extend(), sort(), pop(),  remove()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4325999" cy="42484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204864"/>
            <a:ext cx="3329114" cy="40324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6804248" y="1484784"/>
            <a:ext cx="1872208" cy="360040"/>
          </a:xfrm>
          <a:prstGeom prst="borderCallout2">
            <a:avLst>
              <a:gd name="adj1" fmla="val 109399"/>
              <a:gd name="adj2" fmla="val 23552"/>
              <a:gd name="adj3" fmla="val 181543"/>
              <a:gd name="adj4" fmla="val 4767"/>
              <a:gd name="adj5" fmla="val 268672"/>
              <a:gd name="adj6" fmla="val 159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number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6948264" y="3140968"/>
            <a:ext cx="1440160" cy="288032"/>
          </a:xfrm>
          <a:prstGeom prst="borderCallout2">
            <a:avLst>
              <a:gd name="adj1" fmla="val 109399"/>
              <a:gd name="adj2" fmla="val 23552"/>
              <a:gd name="adj3" fmla="val 352698"/>
              <a:gd name="adj4" fmla="val -47"/>
              <a:gd name="adj5" fmla="val 412222"/>
              <a:gd name="adj6" fmla="val -132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item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7100664" y="4581128"/>
            <a:ext cx="1440160" cy="288032"/>
          </a:xfrm>
          <a:prstGeom prst="borderCallout2">
            <a:avLst>
              <a:gd name="adj1" fmla="val 109399"/>
              <a:gd name="adj2" fmla="val 23552"/>
              <a:gd name="adj3" fmla="val 343496"/>
              <a:gd name="adj4" fmla="val 35840"/>
              <a:gd name="adj5" fmla="val 380017"/>
              <a:gd name="adj6" fmla="val 975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 value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example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5328592" cy="50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429000"/>
            <a:ext cx="5796136" cy="17757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2987824" y="386104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5496" y="25649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설명선 2 7"/>
          <p:cNvSpPr/>
          <p:nvPr/>
        </p:nvSpPr>
        <p:spPr>
          <a:xfrm>
            <a:off x="6516216" y="1484784"/>
            <a:ext cx="2376264" cy="432048"/>
          </a:xfrm>
          <a:prstGeom prst="borderCallout2">
            <a:avLst>
              <a:gd name="adj1" fmla="val 50507"/>
              <a:gd name="adj2" fmla="val 193"/>
              <a:gd name="adj3" fmla="val 133693"/>
              <a:gd name="adj4" fmla="val -15761"/>
              <a:gd name="adj5" fmla="val 246587"/>
              <a:gd name="adj6" fmla="val -371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list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shoplist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2008" y="292494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92252" y="40050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0" y="41490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설명선 2 11"/>
          <p:cNvSpPr/>
          <p:nvPr/>
        </p:nvSpPr>
        <p:spPr>
          <a:xfrm>
            <a:off x="6300192" y="2276872"/>
            <a:ext cx="2376264" cy="432048"/>
          </a:xfrm>
          <a:prstGeom prst="borderCallout2">
            <a:avLst>
              <a:gd name="adj1" fmla="val 50507"/>
              <a:gd name="adj2" fmla="val 193"/>
              <a:gd name="adj3" fmla="val 200528"/>
              <a:gd name="adj4" fmla="val -29263"/>
              <a:gd name="adj5" fmla="val 250300"/>
              <a:gd name="adj6" fmla="val -101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Print on a same line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설명선 1(강조선) 12"/>
          <p:cNvSpPr/>
          <p:nvPr/>
        </p:nvSpPr>
        <p:spPr>
          <a:xfrm>
            <a:off x="539552" y="3212976"/>
            <a:ext cx="360040" cy="648072"/>
          </a:xfrm>
          <a:prstGeom prst="accentCallout1">
            <a:avLst>
              <a:gd name="adj1" fmla="val 18750"/>
              <a:gd name="adj2" fmla="val -8333"/>
              <a:gd name="adj3" fmla="val 18436"/>
              <a:gd name="adj4" fmla="val -1274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87824" y="414908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496" y="43651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87824" y="430148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5496" y="45175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87824" y="445388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496" y="49411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496" y="51571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987824" y="461321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2008" y="535644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976210" y="476561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1538" y="573325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2008" y="59492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2008" y="61653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6210" y="494116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2008" y="634086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971782" y="510961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580" y="650930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107958" y="321297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364502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설명선 2 33"/>
          <p:cNvSpPr/>
          <p:nvPr/>
        </p:nvSpPr>
        <p:spPr>
          <a:xfrm>
            <a:off x="6767736" y="2852936"/>
            <a:ext cx="2052736" cy="432048"/>
          </a:xfrm>
          <a:prstGeom prst="borderCallout2">
            <a:avLst>
              <a:gd name="adj1" fmla="val 98777"/>
              <a:gd name="adj2" fmla="val 40024"/>
              <a:gd name="adj3" fmla="val 230232"/>
              <a:gd name="adj4" fmla="val 32846"/>
              <a:gd name="adj5" fmla="val 387683"/>
              <a:gd name="adj6" fmla="val 1420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Lists are mutable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15665</TotalTime>
  <Words>1757</Words>
  <Application>Microsoft Office PowerPoint</Application>
  <PresentationFormat>화면 슬라이드 쇼(4:3)</PresentationFormat>
  <Paragraphs>272</Paragraphs>
  <Slides>52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Python 강의자료06</vt:lpstr>
      <vt:lpstr>슬라이드 2</vt:lpstr>
      <vt:lpstr>Data structures</vt:lpstr>
      <vt:lpstr>List</vt:lpstr>
      <vt:lpstr>Quick introduction to Objects and Classes</vt:lpstr>
      <vt:lpstr>Index of list</vt:lpstr>
      <vt:lpstr>List operations</vt:lpstr>
      <vt:lpstr>List methods</vt:lpstr>
      <vt:lpstr>List example</vt:lpstr>
      <vt:lpstr>List arguments</vt:lpstr>
      <vt:lpstr>Using built-in function on lists</vt:lpstr>
      <vt:lpstr>List comprehension</vt:lpstr>
      <vt:lpstr>Nested list comprehension</vt:lpstr>
      <vt:lpstr>Lists and Strings</vt:lpstr>
      <vt:lpstr>Tuple</vt:lpstr>
      <vt:lpstr>Tuple with 0 or 1 item</vt:lpstr>
      <vt:lpstr>Elements of tuple</vt:lpstr>
      <vt:lpstr>Tuple assignment</vt:lpstr>
      <vt:lpstr>Comparing tuples</vt:lpstr>
      <vt:lpstr>Tuples as return values</vt:lpstr>
      <vt:lpstr>Variable-length argument tuples</vt:lpstr>
      <vt:lpstr>Tuple example</vt:lpstr>
      <vt:lpstr>Iterator of tuples</vt:lpstr>
      <vt:lpstr>Iterator of tuples</vt:lpstr>
      <vt:lpstr>슬라이드 25</vt:lpstr>
      <vt:lpstr>Dictionary</vt:lpstr>
      <vt:lpstr>Dictionary</vt:lpstr>
      <vt:lpstr>Dictionaries and tuples</vt:lpstr>
      <vt:lpstr>Dictionary example</vt:lpstr>
      <vt:lpstr>Using index of dictionary by tuple</vt:lpstr>
      <vt:lpstr>Keyword arguments and Dictionary</vt:lpstr>
      <vt:lpstr>Dictionary as a set of counters</vt:lpstr>
      <vt:lpstr>Looping and dictionaries</vt:lpstr>
      <vt:lpstr>Reverse lookup</vt:lpstr>
      <vt:lpstr>Dictionaries and lists</vt:lpstr>
      <vt:lpstr>Dictionary as argument</vt:lpstr>
      <vt:lpstr>Sequence</vt:lpstr>
      <vt:lpstr>Operations for sequences</vt:lpstr>
      <vt:lpstr>Sequence - example</vt:lpstr>
      <vt:lpstr>Sequence – example (cont.)</vt:lpstr>
      <vt:lpstr>Sequence – example2</vt:lpstr>
      <vt:lpstr>Indexing &amp; slicing</vt:lpstr>
      <vt:lpstr>Set</vt:lpstr>
      <vt:lpstr>References</vt:lpstr>
      <vt:lpstr>References - example</vt:lpstr>
      <vt:lpstr>References – example(cont.)</vt:lpstr>
      <vt:lpstr>Copying obejcts</vt:lpstr>
      <vt:lpstr>More about strings</vt:lpstr>
      <vt:lpstr>More about strings</vt:lpstr>
      <vt:lpstr>More about strings</vt:lpstr>
      <vt:lpstr>More about strings</vt:lpstr>
      <vt:lpstr>More about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350</cp:revision>
  <dcterms:created xsi:type="dcterms:W3CDTF">2015-01-22T08:45:52Z</dcterms:created>
  <dcterms:modified xsi:type="dcterms:W3CDTF">2015-10-11T11:36:10Z</dcterms:modified>
</cp:coreProperties>
</file>