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82" r:id="rId3"/>
    <p:sldId id="323" r:id="rId4"/>
    <p:sldId id="366" r:id="rId5"/>
    <p:sldId id="367" r:id="rId6"/>
    <p:sldId id="368" r:id="rId7"/>
    <p:sldId id="369" r:id="rId8"/>
    <p:sldId id="376" r:id="rId9"/>
    <p:sldId id="381" r:id="rId10"/>
    <p:sldId id="383" r:id="rId11"/>
    <p:sldId id="370" r:id="rId12"/>
    <p:sldId id="373" r:id="rId13"/>
    <p:sldId id="371" r:id="rId14"/>
    <p:sldId id="377" r:id="rId15"/>
    <p:sldId id="378" r:id="rId16"/>
    <p:sldId id="379" r:id="rId17"/>
    <p:sldId id="380" r:id="rId18"/>
    <p:sldId id="372" r:id="rId19"/>
    <p:sldId id="375" r:id="rId20"/>
    <p:sldId id="3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4" autoAdjust="0"/>
  </p:normalViewPr>
  <p:slideViewPr>
    <p:cSldViewPr>
      <p:cViewPr varScale="1">
        <p:scale>
          <a:sx n="60" d="100"/>
          <a:sy n="60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9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7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0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교수와 학생에게 새로 출입증 발급해야 하는 경우는 </a:t>
            </a:r>
            <a:r>
              <a:rPr lang="en-US" altLang="ko-KR" dirty="0" err="1" smtClean="0"/>
              <a:t>SchoolMember</a:t>
            </a:r>
            <a:r>
              <a:rPr lang="ko-KR" altLang="en-US" dirty="0" smtClean="0"/>
              <a:t>의 특성만 변경하면 됨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err="1" smtClean="0"/>
              <a:t>SchoolMember</a:t>
            </a:r>
            <a:r>
              <a:rPr lang="ko-KR" altLang="en-US" dirty="0" smtClean="0"/>
              <a:t>의 인원 수를 알고 싶다면 </a:t>
            </a:r>
            <a:r>
              <a:rPr lang="en-US" altLang="ko-KR" dirty="0" smtClean="0"/>
              <a:t>Teacher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</a:t>
            </a:r>
            <a:r>
              <a:rPr lang="en-US" altLang="ko-KR" baseline="0" dirty="0" smtClean="0"/>
              <a:t> object</a:t>
            </a:r>
            <a:r>
              <a:rPr lang="ko-KR" altLang="en-US" baseline="0" dirty="0" smtClean="0"/>
              <a:t>를 </a:t>
            </a:r>
            <a:r>
              <a:rPr lang="en-US" altLang="ko-KR" baseline="0" dirty="0" err="1" smtClean="0"/>
              <a:t>SchoolMember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object</a:t>
            </a:r>
            <a:r>
              <a:rPr lang="ko-KR" altLang="en-US" baseline="0" dirty="0" smtClean="0"/>
              <a:t>로 간주하여 사용할 수 있어 유용함 </a:t>
            </a:r>
            <a:r>
              <a:rPr lang="en-US" altLang="ko-KR" baseline="0" dirty="0" smtClean="0">
                <a:sym typeface="Wingdings" pitchFamily="2" charset="2"/>
              </a:rPr>
              <a:t> polymorphism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9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4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z="3600" dirty="0" smtClean="0"/>
              <a:t>07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Special methods - 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52768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47675"/>
            <a:ext cx="6143625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2775" y="190500"/>
            <a:ext cx="5991225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Class variables and Object variable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Name spaces</a:t>
            </a:r>
          </a:p>
          <a:p>
            <a:pPr lvl="1"/>
            <a:r>
              <a:rPr lang="en-US" altLang="ko-KR" sz="1600" dirty="0" smtClean="0"/>
              <a:t>names are valid with the context of the classes and objects only.</a:t>
            </a:r>
          </a:p>
          <a:p>
            <a:r>
              <a:rPr lang="en-US" altLang="ko-KR" sz="1800" dirty="0" smtClean="0"/>
              <a:t>Two types of fields</a:t>
            </a:r>
          </a:p>
          <a:p>
            <a:pPr lvl="1"/>
            <a:r>
              <a:rPr lang="en-US" altLang="ko-KR" sz="1600" dirty="0" smtClean="0"/>
              <a:t>Class variables are shared</a:t>
            </a:r>
          </a:p>
          <a:p>
            <a:pPr lvl="2"/>
            <a:r>
              <a:rPr lang="en-US" altLang="ko-KR" sz="1600" dirty="0" smtClean="0"/>
              <a:t>Can be accessed by all instances of that class.</a:t>
            </a:r>
          </a:p>
          <a:p>
            <a:pPr lvl="1"/>
            <a:r>
              <a:rPr lang="en-US" altLang="ko-KR" sz="1600" dirty="0" smtClean="0"/>
              <a:t>Object variables are owned by each object of the class.	</a:t>
            </a:r>
          </a:p>
          <a:p>
            <a:pPr lvl="2"/>
            <a:r>
              <a:rPr lang="en-US" altLang="ko-KR" dirty="0" smtClean="0"/>
              <a:t>Each object has its own copy of the field</a:t>
            </a:r>
          </a:p>
          <a:p>
            <a:pPr lvl="1"/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12776"/>
            <a:ext cx="5328592" cy="528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996952"/>
            <a:ext cx="386350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설명선 2 56"/>
          <p:cNvSpPr/>
          <p:nvPr/>
        </p:nvSpPr>
        <p:spPr>
          <a:xfrm>
            <a:off x="1331640" y="1412776"/>
            <a:ext cx="1800200" cy="288032"/>
          </a:xfrm>
          <a:prstGeom prst="borderCallout2">
            <a:avLst>
              <a:gd name="adj1" fmla="val 96776"/>
              <a:gd name="adj2" fmla="val 60802"/>
              <a:gd name="adj3" fmla="val 161738"/>
              <a:gd name="adj4" fmla="val 18758"/>
              <a:gd name="adj5" fmla="val 233839"/>
              <a:gd name="adj6" fmla="val -970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variable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544" y="206084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27584" y="3501008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27584" y="4437112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043608" y="4783900"/>
            <a:ext cx="1368152" cy="229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267744" y="544522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설명선 2 62"/>
          <p:cNvSpPr/>
          <p:nvPr/>
        </p:nvSpPr>
        <p:spPr>
          <a:xfrm>
            <a:off x="2987824" y="6093296"/>
            <a:ext cx="4464496" cy="576064"/>
          </a:xfrm>
          <a:prstGeom prst="borderCallout2">
            <a:avLst>
              <a:gd name="adj1" fmla="val -9046"/>
              <a:gd name="adj2" fmla="val 38718"/>
              <a:gd name="adj3" fmla="val -36103"/>
              <a:gd name="adj4" fmla="val 13902"/>
              <a:gd name="adj5" fmla="val -74424"/>
              <a:gd name="adj6" fmla="val -212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 be replaced by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self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.__class__.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population</a:t>
            </a:r>
            <a:endParaRPr lang="en-US" altLang="ko-KR" sz="14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(object refers to it’s class via __class__)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4" name="설명선 2 63"/>
          <p:cNvSpPr/>
          <p:nvPr/>
        </p:nvSpPr>
        <p:spPr>
          <a:xfrm>
            <a:off x="2627784" y="1700808"/>
            <a:ext cx="1800200" cy="288032"/>
          </a:xfrm>
          <a:prstGeom prst="borderCallout2">
            <a:avLst>
              <a:gd name="adj1" fmla="val 96776"/>
              <a:gd name="adj2" fmla="val 60802"/>
              <a:gd name="adj3" fmla="val 161738"/>
              <a:gd name="adj4" fmla="val 18758"/>
              <a:gd name="adj5" fmla="val 339661"/>
              <a:gd name="adj6" fmla="val -737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 variable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7584" y="270892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635896" y="286132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923928" y="414908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051720" y="638132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67944" y="494116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436096" y="299695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설명선 2 52"/>
          <p:cNvSpPr/>
          <p:nvPr/>
        </p:nvSpPr>
        <p:spPr>
          <a:xfrm>
            <a:off x="4860032" y="1844824"/>
            <a:ext cx="3600400" cy="720080"/>
          </a:xfrm>
          <a:prstGeom prst="borderCallout2">
            <a:avLst>
              <a:gd name="adj1" fmla="val 96776"/>
              <a:gd name="adj2" fmla="val 60802"/>
              <a:gd name="adj3" fmla="val 132292"/>
              <a:gd name="adj4" fmla="val 29064"/>
              <a:gd name="adj5" fmla="val 162065"/>
              <a:gd name="adj6" fmla="val 2710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classmethod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decorator makes 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how_many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belong to the class not to the object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9" name="설명선 2 68"/>
          <p:cNvSpPr/>
          <p:nvPr/>
        </p:nvSpPr>
        <p:spPr>
          <a:xfrm>
            <a:off x="2915816" y="692696"/>
            <a:ext cx="1296144" cy="360040"/>
          </a:xfrm>
          <a:prstGeom prst="borderCallout2">
            <a:avLst>
              <a:gd name="adj1" fmla="val 96776"/>
              <a:gd name="adj2" fmla="val 60802"/>
              <a:gd name="adj3" fmla="val 189344"/>
              <a:gd name="adj4" fmla="val 30904"/>
              <a:gd name="adj5" fmla="val 265126"/>
              <a:gd name="adj6" fmla="val 2452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Robot.doc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0" name="설명선 2 69"/>
          <p:cNvSpPr/>
          <p:nvPr/>
        </p:nvSpPr>
        <p:spPr>
          <a:xfrm>
            <a:off x="2627784" y="3645024"/>
            <a:ext cx="1584176" cy="360040"/>
          </a:xfrm>
          <a:prstGeom prst="borderCallout2">
            <a:avLst>
              <a:gd name="adj1" fmla="val 48926"/>
              <a:gd name="adj2" fmla="val -2589"/>
              <a:gd name="adj3" fmla="val 71560"/>
              <a:gd name="adj4" fmla="val -30442"/>
              <a:gd name="adj5" fmla="val 106854"/>
              <a:gd name="adj6" fmla="val -6135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Robot.die.doc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1" name="설명선 2 70"/>
          <p:cNvSpPr/>
          <p:nvPr/>
        </p:nvSpPr>
        <p:spPr>
          <a:xfrm>
            <a:off x="4499992" y="836712"/>
            <a:ext cx="3600400" cy="720080"/>
          </a:xfrm>
          <a:prstGeom prst="borderCallout2">
            <a:avLst>
              <a:gd name="adj1" fmla="val 96776"/>
              <a:gd name="adj2" fmla="val 60802"/>
              <a:gd name="adj3" fmla="val 207747"/>
              <a:gd name="adj4" fmla="val -99762"/>
              <a:gd name="adj5" fmla="val 231999"/>
              <a:gd name="adj6" fmla="val -998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class members are public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Member name with prefix __ makes it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private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4536504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&amp; object- programming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46" grpId="0" animBg="1"/>
      <p:bldP spid="46" grpId="1" animBg="1"/>
      <p:bldP spid="52" grpId="0" animBg="1"/>
      <p:bldP spid="52" grpId="1" animBg="1"/>
      <p:bldP spid="53" grpId="0" animBg="1"/>
      <p:bldP spid="53" grpId="1" animBg="1"/>
      <p:bldP spid="69" grpId="0" animBg="1"/>
      <p:bldP spid="69" grpId="1" animBg="1"/>
      <p:bldP spid="70" grpId="0" animBg="1"/>
      <p:bldP spid="70" grpId="1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12776"/>
            <a:ext cx="5328592" cy="528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996952"/>
            <a:ext cx="386350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88640"/>
            <a:ext cx="4353613" cy="2664296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392488" y="57518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697016" y="412257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620688"/>
            <a:ext cx="120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droid1.name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980728"/>
            <a:ext cx="108012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‘R2-D2’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60040" y="280743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5496" y="24928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3284" y="295983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620688"/>
            <a:ext cx="1596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Robot.population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980728"/>
            <a:ext cx="108012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60040" y="357301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79512" y="980728"/>
            <a:ext cx="108012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702764" y="427497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5496" y="568775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848948" y="2519400"/>
            <a:ext cx="3600400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339752" y="2519400"/>
            <a:ext cx="4392488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1403648" y="4365104"/>
            <a:ext cx="4032448" cy="1296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60040" y="63358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392488" y="72758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716016" y="442737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968552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508104" y="3284984"/>
            <a:ext cx="1224136" cy="1080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22844" y="363177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716016" y="460763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2244" y="249289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1763688" y="2492896"/>
            <a:ext cx="3672408" cy="20427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2267744" y="2492896"/>
            <a:ext cx="4451244" cy="20427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5135" y="620688"/>
            <a:ext cx="1204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droid2.name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007143" y="980728"/>
            <a:ext cx="108012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‘C-3PO’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382480" y="87998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4536504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&amp; object- control flow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1" grpId="0" animBg="1"/>
      <p:bldP spid="54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655990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Operator 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Specify the behavior of operators for defining special methods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2060848"/>
            <a:ext cx="3703269" cy="64807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427984" y="609329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5576" y="4797152"/>
            <a:ext cx="28083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5148064" y="4653136"/>
            <a:ext cx="3168352" cy="360040"/>
          </a:xfrm>
          <a:prstGeom prst="borderCallout2">
            <a:avLst>
              <a:gd name="adj1" fmla="val 45494"/>
              <a:gd name="adj2" fmla="val -15"/>
              <a:gd name="adj3" fmla="val 71560"/>
              <a:gd name="adj4" fmla="val -30442"/>
              <a:gd name="adj5" fmla="val 73976"/>
              <a:gd name="adj6" fmla="val -5046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invokes __add__(start, duration)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Type-based dispatch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Dispatches the computation to different methods based on the type of the </a:t>
            </a:r>
            <a:r>
              <a:rPr lang="en-US" altLang="ko-KR" dirty="0" err="1" smtClean="0"/>
              <a:t>arguements</a:t>
            </a:r>
            <a:endParaRPr lang="ko-KR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646195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052736"/>
            <a:ext cx="5346317" cy="136815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619672" y="4293096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5724128" y="3789040"/>
            <a:ext cx="3168352" cy="504056"/>
          </a:xfrm>
          <a:prstGeom prst="borderCallout2">
            <a:avLst>
              <a:gd name="adj1" fmla="val 45494"/>
              <a:gd name="adj2" fmla="val -15"/>
              <a:gd name="adj3" fmla="val 97851"/>
              <a:gd name="adj4" fmla="val -22495"/>
              <a:gd name="adj5" fmla="val 113413"/>
              <a:gd name="adj6" fmla="val -4544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Returns True, if the value is an instance of the class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623731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364088" y="4869160"/>
            <a:ext cx="3600400" cy="648072"/>
          </a:xfrm>
          <a:prstGeom prst="borderCallout2">
            <a:avLst>
              <a:gd name="adj1" fmla="val 102750"/>
              <a:gd name="adj2" fmla="val 47835"/>
              <a:gd name="adj3" fmla="val 222880"/>
              <a:gd name="adj4" fmla="val 45750"/>
              <a:gd name="adj5" fmla="val 227341"/>
              <a:gd name="adj6" fmla="val -629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Addition is not commutative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first operand must be a Time object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635896" y="4653136"/>
            <a:ext cx="1512168" cy="11521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275856" y="5085184"/>
            <a:ext cx="1368152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843808" y="5085184"/>
            <a:ext cx="1584176" cy="11521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Type-based dispatch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1"/>
            <a:ext cx="6120680" cy="297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8"/>
            <a:ext cx="3923979" cy="108012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971600" y="3789040"/>
            <a:ext cx="36724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5543600" y="3356992"/>
            <a:ext cx="3204864" cy="648072"/>
          </a:xfrm>
          <a:prstGeom prst="borderCallout2">
            <a:avLst>
              <a:gd name="adj1" fmla="val 45494"/>
              <a:gd name="adj2" fmla="val -958"/>
              <a:gd name="adj3" fmla="val 110412"/>
              <a:gd name="adj4" fmla="val -11727"/>
              <a:gd name="adj5" fmla="val 114874"/>
              <a:gd name="adj6" fmla="val -2779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Right-side add: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invoked when a Time object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appears on the right side of +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Polymorphism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 can work with several types.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33290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499992" y="2132856"/>
            <a:ext cx="4104456" cy="720080"/>
          </a:xfrm>
          <a:prstGeom prst="borderCallout2">
            <a:avLst>
              <a:gd name="adj1" fmla="val 41813"/>
              <a:gd name="adj2" fmla="val 11"/>
              <a:gd name="adj3" fmla="val 141698"/>
              <a:gd name="adj4" fmla="val -10758"/>
              <a:gd name="adj5" fmla="val 116714"/>
              <a:gd name="adj6" fmla="val -5104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Built-in function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polymorphic, works as long as the elements of the sequence support addition.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579214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설명선 2 7"/>
          <p:cNvSpPr/>
          <p:nvPr/>
        </p:nvSpPr>
        <p:spPr>
          <a:xfrm>
            <a:off x="4788024" y="3501008"/>
            <a:ext cx="4104456" cy="720080"/>
          </a:xfrm>
          <a:prstGeom prst="borderCallout2">
            <a:avLst>
              <a:gd name="adj1" fmla="val 41813"/>
              <a:gd name="adj2" fmla="val 11"/>
              <a:gd name="adj3" fmla="val 141698"/>
              <a:gd name="adj4" fmla="val -10758"/>
              <a:gd name="adj5" fmla="val 138799"/>
              <a:gd name="adj6" fmla="val -3941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histogram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polymorphic, works for lists,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tuples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and dictionaries, as long as the elements are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hashable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Makes it easy to reuse of code</a:t>
            </a:r>
          </a:p>
          <a:p>
            <a:pPr lvl="1"/>
            <a:r>
              <a:rPr lang="en-US" altLang="ko-KR" dirty="0" smtClean="0"/>
              <a:t>inheritance can make programs difficult to read</a:t>
            </a:r>
          </a:p>
          <a:p>
            <a:r>
              <a:rPr lang="en-US" altLang="ko-KR" dirty="0" smtClean="0"/>
              <a:t>Implementing a type and subtype relationship between classes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87824" y="2420888"/>
            <a:ext cx="3240360" cy="1440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name, age, address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4365104"/>
            <a:ext cx="3528392" cy="11521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Teacher(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salary, courses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60032" y="4293096"/>
            <a:ext cx="3600400" cy="11521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Student(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marks, fees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1880" y="2924944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6156176" y="2492896"/>
            <a:ext cx="2736304" cy="360040"/>
          </a:xfrm>
          <a:prstGeom prst="borderCallout2">
            <a:avLst>
              <a:gd name="adj1" fmla="val 96776"/>
              <a:gd name="adj2" fmla="val 60802"/>
              <a:gd name="adj3" fmla="val 141493"/>
              <a:gd name="adj4" fmla="val 18894"/>
              <a:gd name="adj5" fmla="val 165746"/>
              <a:gd name="adj6" fmla="val -1803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Common characteristics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3131840" y="5589240"/>
            <a:ext cx="3672408" cy="360040"/>
          </a:xfrm>
          <a:prstGeom prst="borderCallout2">
            <a:avLst>
              <a:gd name="adj1" fmla="val 1076"/>
              <a:gd name="adj2" fmla="val 65493"/>
              <a:gd name="adj3" fmla="val -68310"/>
              <a:gd name="adj4" fmla="val 83848"/>
              <a:gd name="adj5" fmla="val -117672"/>
              <a:gd name="adj6" fmla="val 866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specific characteristics for each class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4869160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1640" y="4914664"/>
            <a:ext cx="1800200" cy="24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411896" y="5208104"/>
            <a:ext cx="1872072" cy="381136"/>
          </a:xfrm>
          <a:custGeom>
            <a:avLst/>
            <a:gdLst>
              <a:gd name="connsiteX0" fmla="*/ 0 w 1736034"/>
              <a:gd name="connsiteY0" fmla="*/ 0 h 874644"/>
              <a:gd name="connsiteX1" fmla="*/ 13252 w 1736034"/>
              <a:gd name="connsiteY1" fmla="*/ 251792 h 874644"/>
              <a:gd name="connsiteX2" fmla="*/ 1736034 w 1736034"/>
              <a:gd name="connsiteY2" fmla="*/ 874644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034" h="874644">
                <a:moveTo>
                  <a:pt x="0" y="0"/>
                </a:moveTo>
                <a:lnTo>
                  <a:pt x="13252" y="251792"/>
                </a:lnTo>
                <a:lnTo>
                  <a:pt x="1736034" y="874644"/>
                </a:lnTo>
              </a:path>
            </a:pathLst>
          </a:cu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5" idx="0"/>
          </p:cNvCxnSpPr>
          <p:nvPr/>
        </p:nvCxnSpPr>
        <p:spPr>
          <a:xfrm flipH="1">
            <a:off x="2303748" y="3861048"/>
            <a:ext cx="1332148" cy="50405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6" idx="0"/>
          </p:cNvCxnSpPr>
          <p:nvPr/>
        </p:nvCxnSpPr>
        <p:spPr>
          <a:xfrm>
            <a:off x="5220072" y="3861048"/>
            <a:ext cx="1440160" cy="43204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59832" y="3933056"/>
            <a:ext cx="2664296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Inherit from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2" name="설명선 2 21"/>
          <p:cNvSpPr/>
          <p:nvPr/>
        </p:nvSpPr>
        <p:spPr>
          <a:xfrm>
            <a:off x="251520" y="2276872"/>
            <a:ext cx="1368152" cy="792088"/>
          </a:xfrm>
          <a:prstGeom prst="borderCallout2">
            <a:avLst>
              <a:gd name="adj1" fmla="val 47085"/>
              <a:gd name="adj2" fmla="val 99053"/>
              <a:gd name="adj3" fmla="val 40273"/>
              <a:gd name="adj4" fmla="val 148803"/>
              <a:gd name="adj5" fmla="val 34912"/>
              <a:gd name="adj6" fmla="val 20419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 class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superclass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3491880" y="5993904"/>
            <a:ext cx="1728192" cy="675456"/>
          </a:xfrm>
          <a:prstGeom prst="borderCallout2">
            <a:avLst>
              <a:gd name="adj1" fmla="val 47085"/>
              <a:gd name="adj2" fmla="val 99053"/>
              <a:gd name="adj3" fmla="val 33371"/>
              <a:gd name="adj4" fmla="val 184077"/>
              <a:gd name="adj5" fmla="val -81176"/>
              <a:gd name="adj6" fmla="val 23592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subType</a:t>
            </a:r>
            <a:endParaRPr lang="en-US" altLang="ko-KR" sz="14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derived class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subclass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19672" y="5496136"/>
            <a:ext cx="1872072" cy="813184"/>
          </a:xfrm>
          <a:custGeom>
            <a:avLst/>
            <a:gdLst>
              <a:gd name="connsiteX0" fmla="*/ 0 w 1736034"/>
              <a:gd name="connsiteY0" fmla="*/ 0 h 874644"/>
              <a:gd name="connsiteX1" fmla="*/ 13252 w 1736034"/>
              <a:gd name="connsiteY1" fmla="*/ 251792 h 874644"/>
              <a:gd name="connsiteX2" fmla="*/ 1736034 w 1736034"/>
              <a:gd name="connsiteY2" fmla="*/ 874644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034" h="874644">
                <a:moveTo>
                  <a:pt x="0" y="0"/>
                </a:moveTo>
                <a:lnTo>
                  <a:pt x="13252" y="251792"/>
                </a:lnTo>
                <a:lnTo>
                  <a:pt x="1736034" y="874644"/>
                </a:lnTo>
              </a:path>
            </a:pathLst>
          </a:cu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40152" y="3140968"/>
            <a:ext cx="320384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 we change any functionality in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this is automatically reflected n the subtypes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512" y="3140968"/>
            <a:ext cx="2808312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can refer to Teacher or Student object as a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object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polymorphism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89712" y="4509120"/>
            <a:ext cx="15386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23728" y="4554624"/>
            <a:ext cx="1538672" cy="24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040" y="0"/>
            <a:ext cx="3754760" cy="114300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Superclass</a:t>
            </a:r>
            <a:r>
              <a:rPr lang="en-US" altLang="ko-KR" sz="2000" dirty="0" smtClean="0"/>
              <a:t> and subclass</a:t>
            </a:r>
            <a:br>
              <a:rPr lang="en-US" altLang="ko-KR" sz="2000" dirty="0" smtClean="0"/>
            </a:br>
            <a:r>
              <a:rPr lang="en-US" altLang="ko-KR" sz="2000" dirty="0" smtClean="0"/>
              <a:t>- programming</a:t>
            </a:r>
            <a:endParaRPr lang="ko-KR" altLang="en-US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4680520" cy="622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5528" y="3573016"/>
            <a:ext cx="4248472" cy="15973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5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196752"/>
            <a:ext cx="409891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직사각형 52"/>
          <p:cNvSpPr/>
          <p:nvPr/>
        </p:nvSpPr>
        <p:spPr>
          <a:xfrm>
            <a:off x="1619672" y="2564904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19672" y="4698640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43608" y="3068960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설명선 2 55"/>
          <p:cNvSpPr/>
          <p:nvPr/>
        </p:nvSpPr>
        <p:spPr>
          <a:xfrm>
            <a:off x="5292080" y="2636912"/>
            <a:ext cx="3528392" cy="936104"/>
          </a:xfrm>
          <a:prstGeom prst="borderCallout2">
            <a:avLst>
              <a:gd name="adj1" fmla="val 45246"/>
              <a:gd name="adj2" fmla="val -705"/>
              <a:gd name="adj3" fmla="val 62356"/>
              <a:gd name="adj4" fmla="val -13298"/>
              <a:gd name="adj5" fmla="val 60278"/>
              <a:gd name="adj6" fmla="val -240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 should explicitly call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__init__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 of the </a:t>
            </a:r>
            <a:r>
              <a:rPr lang="en-US" altLang="ko-KR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base class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self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it initializes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part of the Teacher object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43608" y="4149080"/>
            <a:ext cx="25922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설명선 2 58"/>
          <p:cNvSpPr/>
          <p:nvPr/>
        </p:nvSpPr>
        <p:spPr>
          <a:xfrm>
            <a:off x="4716016" y="5301208"/>
            <a:ext cx="3456384" cy="648072"/>
          </a:xfrm>
          <a:prstGeom prst="borderCallout2">
            <a:avLst>
              <a:gd name="adj1" fmla="val 45246"/>
              <a:gd name="adj2" fmla="val -705"/>
              <a:gd name="adj3" fmla="val -60808"/>
              <a:gd name="adj4" fmla="val -11420"/>
              <a:gd name="adj5" fmla="val -154276"/>
              <a:gd name="adj6" fmla="val -347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Treat instances of Teacher as just instance of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SchoolMember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Object-oriented programming</a:t>
            </a:r>
          </a:p>
          <a:p>
            <a:r>
              <a:rPr lang="en-US" altLang="ko-KR" dirty="0" smtClean="0"/>
              <a:t>Class and objects</a:t>
            </a:r>
          </a:p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Special methods</a:t>
            </a:r>
          </a:p>
          <a:p>
            <a:pPr lvl="1"/>
            <a:r>
              <a:rPr lang="en-US" altLang="ko-KR" dirty="0" smtClean="0"/>
              <a:t>Operator overloading</a:t>
            </a:r>
          </a:p>
          <a:p>
            <a:r>
              <a:rPr lang="en-US" altLang="ko-KR" dirty="0" smtClean="0"/>
              <a:t>Class variables and objects variables</a:t>
            </a:r>
          </a:p>
          <a:p>
            <a:r>
              <a:rPr lang="en-US" altLang="ko-KR" dirty="0" smtClean="0"/>
              <a:t>Polymorphism</a:t>
            </a:r>
          </a:p>
          <a:p>
            <a:r>
              <a:rPr lang="en-US" altLang="ko-KR" dirty="0" smtClean="0"/>
              <a:t>Inheritance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040" y="0"/>
            <a:ext cx="3754760" cy="114300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Superclass</a:t>
            </a:r>
            <a:r>
              <a:rPr lang="en-US" altLang="ko-KR" sz="2000" dirty="0" smtClean="0"/>
              <a:t> and subclass</a:t>
            </a:r>
            <a:br>
              <a:rPr lang="en-US" altLang="ko-KR" sz="2000" dirty="0" smtClean="0"/>
            </a:br>
            <a:r>
              <a:rPr lang="en-US" altLang="ko-KR" sz="2000" dirty="0" smtClean="0"/>
              <a:t>- Control/Data flow</a:t>
            </a:r>
            <a:endParaRPr lang="ko-KR" altLang="en-US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4680520" cy="622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196752"/>
            <a:ext cx="409891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5528" y="3573016"/>
            <a:ext cx="4248472" cy="1597337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4499992" y="13407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2008" y="2636912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5536" y="2996952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55776" y="1412776"/>
            <a:ext cx="4104456" cy="15841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131840" y="1412776"/>
            <a:ext cx="4896544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635896" y="1412776"/>
            <a:ext cx="4968552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051720" y="1412776"/>
            <a:ext cx="3024336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33332" y="3167472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051720" y="764704"/>
            <a:ext cx="1152128" cy="2376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2627784" y="764704"/>
            <a:ext cx="1152128" cy="2376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3059832" y="764704"/>
            <a:ext cx="1152128" cy="23762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907704" y="1052736"/>
            <a:ext cx="432048" cy="2880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5536" y="692696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55576" y="908720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5291916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t.name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44008" y="5589240"/>
            <a:ext cx="1800200" cy="360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‘Mrs.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Shrividya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755576" y="1061120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4248" y="528146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t.age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04248" y="5598532"/>
            <a:ext cx="648072" cy="350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55576" y="1236508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536504" y="40050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55576" y="3356992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6336" y="52814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t.salary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96336" y="5598532"/>
            <a:ext cx="1152128" cy="350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30000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536504" y="41574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55576" y="3509392"/>
            <a:ext cx="3235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8" grpId="0"/>
      <p:bldP spid="39" grpId="0" animBg="1"/>
      <p:bldP spid="41" grpId="0"/>
      <p:bldP spid="42" grpId="0" animBg="1"/>
      <p:bldP spid="46" grpId="0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Oriented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Procedure-oriented programming</a:t>
            </a:r>
          </a:p>
          <a:p>
            <a:pPr lvl="1"/>
            <a:r>
              <a:rPr lang="en-US" altLang="ko-KR" sz="1600" dirty="0" smtClean="0"/>
              <a:t>Design a program with functions(blocks of statements)</a:t>
            </a:r>
          </a:p>
          <a:p>
            <a:r>
              <a:rPr lang="en-US" altLang="ko-KR" sz="1800" dirty="0" smtClean="0"/>
              <a:t>Object-oriented programming</a:t>
            </a:r>
          </a:p>
          <a:p>
            <a:pPr lvl="1"/>
            <a:r>
              <a:rPr lang="en-US" altLang="ko-KR" sz="1600" dirty="0" smtClean="0"/>
              <a:t>Design a program with objects</a:t>
            </a:r>
          </a:p>
          <a:p>
            <a:pPr lvl="1"/>
            <a:r>
              <a:rPr lang="en-US" altLang="ko-KR" sz="1600" dirty="0" smtClean="0"/>
              <a:t>Object combines data and functionality</a:t>
            </a:r>
          </a:p>
          <a:p>
            <a:pPr lvl="1"/>
            <a:r>
              <a:rPr lang="en-US" altLang="ko-KR" sz="1600" dirty="0" smtClean="0"/>
              <a:t>Writing large programs</a:t>
            </a:r>
          </a:p>
          <a:p>
            <a:r>
              <a:rPr lang="en-US" altLang="ko-KR" sz="1800" dirty="0" smtClean="0"/>
              <a:t>Class &amp; Objects</a:t>
            </a:r>
          </a:p>
          <a:p>
            <a:pPr lvl="1"/>
            <a:r>
              <a:rPr lang="en-US" altLang="ko-KR" sz="1600" dirty="0" smtClean="0"/>
              <a:t>A class creates a new type(using keyword </a:t>
            </a:r>
            <a:r>
              <a:rPr lang="en-US" altLang="ko-KR" sz="1600" b="1" dirty="0" smtClean="0">
                <a:latin typeface="OCR-A BT" pitchFamily="49" charset="0"/>
              </a:rPr>
              <a:t>class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Objects are instances of the class</a:t>
            </a:r>
          </a:p>
          <a:p>
            <a:pPr lvl="2"/>
            <a:r>
              <a:rPr lang="en-US" altLang="ko-KR" sz="1600" dirty="0" smtClean="0"/>
              <a:t>Fields: variables belong to an object or a class</a:t>
            </a:r>
          </a:p>
          <a:p>
            <a:pPr lvl="3"/>
            <a:r>
              <a:rPr lang="en-US" altLang="ko-KR" sz="1400" dirty="0" smtClean="0"/>
              <a:t>Instance variables: belong to each object</a:t>
            </a:r>
          </a:p>
          <a:p>
            <a:pPr lvl="3"/>
            <a:r>
              <a:rPr lang="en-US" altLang="ko-KR" sz="1400" dirty="0" smtClean="0"/>
              <a:t>Class variables: belong to the class</a:t>
            </a:r>
          </a:p>
          <a:p>
            <a:pPr lvl="2"/>
            <a:r>
              <a:rPr lang="en-US" altLang="ko-KR" sz="1600" dirty="0" smtClean="0"/>
              <a:t>Methods: function belong to a class</a:t>
            </a:r>
          </a:p>
          <a:p>
            <a:pPr lvl="2">
              <a:buNone/>
            </a:pPr>
            <a:r>
              <a:rPr lang="en-US" altLang="ko-KR" sz="1600" dirty="0" smtClean="0"/>
              <a:t>( attributes of the class are fields and methods)</a:t>
            </a:r>
          </a:p>
          <a:p>
            <a:pPr lvl="1"/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CR-A BT" pitchFamily="49" charset="0"/>
              </a:rPr>
              <a:t>self</a:t>
            </a:r>
            <a:endParaRPr lang="ko-KR" altLang="en-US" dirty="0">
              <a:latin typeface="OCR-A BT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Class methods must have an extra first name (</a:t>
            </a:r>
            <a:r>
              <a:rPr lang="en-US" altLang="ko-KR" sz="1800" dirty="0" smtClean="0">
                <a:latin typeface="OCR-A BT" pitchFamily="49" charset="0"/>
              </a:rPr>
              <a:t>self</a:t>
            </a:r>
            <a:r>
              <a:rPr lang="en-US" altLang="ko-KR" sz="1800" dirty="0" smtClean="0"/>
              <a:t>) added to the beginning of the parameter list</a:t>
            </a:r>
          </a:p>
          <a:p>
            <a:pPr lvl="1"/>
            <a:r>
              <a:rPr lang="en-US" altLang="ko-KR" sz="1600" dirty="0" smtClean="0"/>
              <a:t>When you call the method, Python give a value to the parameter.  You </a:t>
            </a:r>
            <a:r>
              <a:rPr lang="en-US" altLang="ko-KR" sz="1600" b="1" dirty="0" smtClean="0"/>
              <a:t>do not </a:t>
            </a:r>
            <a:r>
              <a:rPr lang="en-US" altLang="ko-KR" sz="1600" dirty="0" smtClean="0"/>
              <a:t>give a value for self.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84984"/>
            <a:ext cx="3240360" cy="14401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MyClass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method( self,  par1, par2 )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27984" y="3501008"/>
            <a:ext cx="3600400" cy="15841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myobject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MyClass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);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myobject.method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(arg1, arg2);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796136" y="4797152"/>
            <a:ext cx="0" cy="7920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설명선 2 8"/>
          <p:cNvSpPr/>
          <p:nvPr/>
        </p:nvSpPr>
        <p:spPr>
          <a:xfrm>
            <a:off x="4067944" y="2924944"/>
            <a:ext cx="792088" cy="360040"/>
          </a:xfrm>
          <a:prstGeom prst="borderCallout2">
            <a:avLst>
              <a:gd name="adj1" fmla="val 100819"/>
              <a:gd name="adj2" fmla="val 26672"/>
              <a:gd name="adj3" fmla="val 185385"/>
              <a:gd name="adj4" fmla="val 10249"/>
              <a:gd name="adj5" fmla="val 249199"/>
              <a:gd name="adj6" fmla="val -269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6012160" y="2924944"/>
            <a:ext cx="936104" cy="360040"/>
          </a:xfrm>
          <a:prstGeom prst="borderCallout2">
            <a:avLst>
              <a:gd name="adj1" fmla="val 99103"/>
              <a:gd name="adj2" fmla="val 22232"/>
              <a:gd name="adj3" fmla="val 208713"/>
              <a:gd name="adj4" fmla="val -63818"/>
              <a:gd name="adj5" fmla="val 278983"/>
              <a:gd name="adj6" fmla="val -1066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5936" y="5589240"/>
            <a:ext cx="434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MyClass.method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myobject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arg1, arg2);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7164288" y="4797152"/>
            <a:ext cx="1763688" cy="720080"/>
          </a:xfrm>
          <a:prstGeom prst="borderCallout2">
            <a:avLst>
              <a:gd name="adj1" fmla="val 56862"/>
              <a:gd name="adj2" fmla="val -444"/>
              <a:gd name="adj3" fmla="val 59725"/>
              <a:gd name="adj4" fmla="val -45679"/>
              <a:gd name="adj5" fmla="val 64069"/>
              <a:gd name="adj6" fmla="val -769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Python converts the function call automatically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4427984" y="6165304"/>
            <a:ext cx="4176464" cy="360040"/>
          </a:xfrm>
          <a:prstGeom prst="borderCallout2">
            <a:avLst>
              <a:gd name="adj1" fmla="val -3859"/>
              <a:gd name="adj2" fmla="val 36752"/>
              <a:gd name="adj3" fmla="val -34515"/>
              <a:gd name="adj4" fmla="val 43644"/>
              <a:gd name="adj5" fmla="val -82876"/>
              <a:gd name="adj6" fmla="val 4645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value(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obejct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name) to </a:t>
            </a:r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self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parameter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899592" y="5085184"/>
            <a:ext cx="2520280" cy="792088"/>
          </a:xfrm>
          <a:prstGeom prst="borderCallout2">
            <a:avLst>
              <a:gd name="adj1" fmla="val -3859"/>
              <a:gd name="adj2" fmla="val 36752"/>
              <a:gd name="adj3" fmla="val -66303"/>
              <a:gd name="adj4" fmla="val 36496"/>
              <a:gd name="adj5" fmla="val -129386"/>
              <a:gd name="adj6" fmla="val 435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method has to be defined with one more parameter (</a:t>
            </a:r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self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16221"/>
            <a:ext cx="2448272" cy="18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276872"/>
            <a:ext cx="4388412" cy="72008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4283968" y="3284984"/>
            <a:ext cx="2448272" cy="360040"/>
          </a:xfrm>
          <a:prstGeom prst="borderCallout2">
            <a:avLst>
              <a:gd name="adj1" fmla="val 48006"/>
              <a:gd name="adj2" fmla="val -1107"/>
              <a:gd name="adj3" fmla="val -27822"/>
              <a:gd name="adj4" fmla="val -46584"/>
              <a:gd name="adj5" fmla="val -44060"/>
              <a:gd name="adj6" fmla="val -7655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Define class Person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996952"/>
            <a:ext cx="15121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3707904" y="3717032"/>
            <a:ext cx="3168352" cy="360040"/>
          </a:xfrm>
          <a:prstGeom prst="borderCallout2">
            <a:avLst>
              <a:gd name="adj1" fmla="val 48006"/>
              <a:gd name="adj2" fmla="val -1107"/>
              <a:gd name="adj3" fmla="val -64629"/>
              <a:gd name="adj4" fmla="val -31255"/>
              <a:gd name="adj5" fmla="val -108472"/>
              <a:gd name="adj6" fmla="val -5910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pass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statement does nothing</a:t>
            </a:r>
            <a:endParaRPr lang="ko-KR" altLang="en-US" sz="14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4067944" y="4221088"/>
            <a:ext cx="3168352" cy="360040"/>
          </a:xfrm>
          <a:prstGeom prst="borderCallout2">
            <a:avLst>
              <a:gd name="adj1" fmla="val 48006"/>
              <a:gd name="adj2" fmla="val -1107"/>
              <a:gd name="adj3" fmla="val -64629"/>
              <a:gd name="adj4" fmla="val -31255"/>
              <a:gd name="adj5" fmla="val -123195"/>
              <a:gd name="adj6" fmla="val -5910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Instantiation: create an object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139952" y="1556792"/>
            <a:ext cx="4392488" cy="360040"/>
          </a:xfrm>
          <a:prstGeom prst="borderCallout2">
            <a:avLst>
              <a:gd name="adj1" fmla="val 99536"/>
              <a:gd name="adj2" fmla="val 44902"/>
              <a:gd name="adj3" fmla="val 211427"/>
              <a:gd name="adj4" fmla="val 36923"/>
              <a:gd name="adj5" fmla="val 307453"/>
              <a:gd name="adj6" fmla="val 3356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an object of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class in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module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148064" y="1988840"/>
            <a:ext cx="3736032" cy="351656"/>
          </a:xfrm>
          <a:prstGeom prst="borderCallout2">
            <a:avLst>
              <a:gd name="adj1" fmla="val 99536"/>
              <a:gd name="adj2" fmla="val 44902"/>
              <a:gd name="adj3" fmla="val 151131"/>
              <a:gd name="adj4" fmla="val 47564"/>
              <a:gd name="adj5" fmla="val 213240"/>
              <a:gd name="adj6" fmla="val 5342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Memory address where object is stored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functions with an extra self parameter</a:t>
            </a:r>
            <a:endParaRPr lang="ko-KR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412292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7" y="2348880"/>
            <a:ext cx="3075165" cy="7920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5" name="포인트가 5개인 별 14"/>
          <p:cNvSpPr/>
          <p:nvPr/>
        </p:nvSpPr>
        <p:spPr>
          <a:xfrm>
            <a:off x="2699792" y="2996952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1835696" y="4221088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__init__ method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__ method is run as soon as an object of a class is instantiated.</a:t>
            </a:r>
          </a:p>
          <a:p>
            <a:pPr lvl="1"/>
            <a:r>
              <a:rPr lang="en-US" altLang="ko-KR" sz="1600" dirty="0" smtClean="0"/>
              <a:t>Useful to do any initialization</a:t>
            </a:r>
          </a:p>
          <a:p>
            <a:pPr lvl="1"/>
            <a:endParaRPr lang="ko-KR" alt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19"/>
            <a:ext cx="5400600" cy="249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420888"/>
            <a:ext cx="3413179" cy="7920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3" name="설명선 2 12"/>
          <p:cNvSpPr/>
          <p:nvPr/>
        </p:nvSpPr>
        <p:spPr>
          <a:xfrm>
            <a:off x="971600" y="5301208"/>
            <a:ext cx="4320480" cy="360040"/>
          </a:xfrm>
          <a:prstGeom prst="borderCallout2">
            <a:avLst>
              <a:gd name="adj1" fmla="val 156"/>
              <a:gd name="adj2" fmla="val 36509"/>
              <a:gd name="adj3" fmla="val -49905"/>
              <a:gd name="adj4" fmla="val 37898"/>
              <a:gd name="adj5" fmla="val -115833"/>
              <a:gd name="adj6" fmla="val 366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calls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Person.__init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__(p, ‘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Swaroop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987824" y="3789040"/>
            <a:ext cx="144016" cy="1656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635896" y="3789040"/>
            <a:ext cx="144016" cy="1656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8264" y="33569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p.name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3726324"/>
            <a:ext cx="1512168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err="1" smtClean="0">
                <a:solidFill>
                  <a:schemeClr val="tx1"/>
                </a:solidFill>
              </a:rPr>
              <a:t>Swaroop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설명선 2 22"/>
          <p:cNvSpPr/>
          <p:nvPr/>
        </p:nvSpPr>
        <p:spPr>
          <a:xfrm>
            <a:off x="971600" y="5661248"/>
            <a:ext cx="4320480" cy="360040"/>
          </a:xfrm>
          <a:prstGeom prst="borderCallout2">
            <a:avLst>
              <a:gd name="adj1" fmla="val -7205"/>
              <a:gd name="adj2" fmla="val 25467"/>
              <a:gd name="adj3" fmla="val -83032"/>
              <a:gd name="adj4" fmla="val 18574"/>
              <a:gd name="adj5" fmla="val -137918"/>
              <a:gd name="adj6" fmla="val 1428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calls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Person.say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27784" y="4221088"/>
            <a:ext cx="144016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5512904" y="4240696"/>
            <a:ext cx="1934818" cy="503582"/>
          </a:xfrm>
          <a:custGeom>
            <a:avLst/>
            <a:gdLst>
              <a:gd name="connsiteX0" fmla="*/ 0 w 1934818"/>
              <a:gd name="connsiteY0" fmla="*/ 278295 h 503582"/>
              <a:gd name="connsiteX1" fmla="*/ 0 w 1934818"/>
              <a:gd name="connsiteY1" fmla="*/ 503582 h 503582"/>
              <a:gd name="connsiteX2" fmla="*/ 1934818 w 1934818"/>
              <a:gd name="connsiteY2" fmla="*/ 503582 h 503582"/>
              <a:gd name="connsiteX3" fmla="*/ 1934818 w 1934818"/>
              <a:gd name="connsiteY3" fmla="*/ 0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818" h="503582">
                <a:moveTo>
                  <a:pt x="0" y="278295"/>
                </a:moveTo>
                <a:lnTo>
                  <a:pt x="0" y="503582"/>
                </a:lnTo>
                <a:lnTo>
                  <a:pt x="1934818" y="503582"/>
                </a:lnTo>
                <a:lnTo>
                  <a:pt x="1934818" y="0"/>
                </a:lnTo>
              </a:path>
            </a:pathLst>
          </a:custGeom>
          <a:ln w="25400"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/>
      <p:bldP spid="22" grpId="0" animBg="1"/>
      <p:bldP spid="23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method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sz="1800" dirty="0" smtClean="0"/>
              <a:t>__ is a special method, like __init__, that is supposed to  return a string representation of an object.</a:t>
            </a:r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792420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2420888"/>
            <a:ext cx="2427922" cy="79208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설명선 2 16"/>
          <p:cNvSpPr/>
          <p:nvPr/>
        </p:nvSpPr>
        <p:spPr>
          <a:xfrm>
            <a:off x="1187624" y="5733256"/>
            <a:ext cx="2808312" cy="360040"/>
          </a:xfrm>
          <a:prstGeom prst="borderCallout2">
            <a:avLst>
              <a:gd name="adj1" fmla="val 156"/>
              <a:gd name="adj2" fmla="val 36509"/>
              <a:gd name="adj3" fmla="val -49905"/>
              <a:gd name="adj4" fmla="val 32377"/>
              <a:gd name="adj5" fmla="val -56941"/>
              <a:gd name="adj6" fmla="val 2348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calls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Time.__str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__(time)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Special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mimic certain behaviors of built-in types.	</a:t>
            </a:r>
          </a:p>
          <a:p>
            <a:pPr lvl="1"/>
            <a:r>
              <a:rPr lang="en-US" altLang="ko-KR" dirty="0" smtClean="0"/>
              <a:t>__init__(self, …)</a:t>
            </a:r>
          </a:p>
          <a:p>
            <a:pPr lvl="2"/>
            <a:r>
              <a:rPr lang="en-US" altLang="ko-KR" dirty="0" smtClean="0"/>
              <a:t>Called just before the newly created object is returned for usage</a:t>
            </a:r>
          </a:p>
          <a:p>
            <a:pPr lvl="1"/>
            <a:r>
              <a:rPr lang="en-US" altLang="ko-KR" dirty="0" smtClean="0"/>
              <a:t>__del(self)__</a:t>
            </a:r>
          </a:p>
          <a:p>
            <a:pPr lvl="2"/>
            <a:r>
              <a:rPr lang="en-US" altLang="ko-KR" dirty="0" smtClean="0"/>
              <a:t>Called just before the object is destroyed</a:t>
            </a:r>
          </a:p>
          <a:p>
            <a:pPr lvl="2"/>
            <a:r>
              <a:rPr lang="en-US" altLang="ko-KR" dirty="0" smtClean="0"/>
              <a:t>Unpredictable timing, so avoid using this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__(self)</a:t>
            </a:r>
          </a:p>
          <a:p>
            <a:pPr lvl="2"/>
            <a:r>
              <a:rPr lang="en-US" altLang="ko-KR" dirty="0" smtClean="0"/>
              <a:t>Called when we use print or when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is used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__(self, other)</a:t>
            </a:r>
          </a:p>
          <a:p>
            <a:pPr lvl="2"/>
            <a:r>
              <a:rPr lang="en-US" altLang="ko-KR" dirty="0" smtClean="0"/>
              <a:t>Called when the less than operator(&lt;) is used</a:t>
            </a:r>
          </a:p>
          <a:p>
            <a:pPr lvl="2"/>
            <a:r>
              <a:rPr lang="en-US" altLang="ko-KR" dirty="0" smtClean="0"/>
              <a:t>There are special methods for all the operators(+, &gt;, etc)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__(self, key)</a:t>
            </a:r>
          </a:p>
          <a:p>
            <a:pPr lvl="2"/>
            <a:r>
              <a:rPr lang="en-US" altLang="ko-KR" dirty="0" smtClean="0"/>
              <a:t>Called when x[key] indexing operation is used</a:t>
            </a:r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__(self)</a:t>
            </a:r>
          </a:p>
          <a:p>
            <a:pPr lvl="2"/>
            <a:r>
              <a:rPr lang="en-US" altLang="ko-KR" dirty="0" smtClean="0"/>
              <a:t>Called when the built-in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 function is used for the sequence object.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17603</TotalTime>
  <Words>767</Words>
  <Application>Microsoft Office PowerPoint</Application>
  <PresentationFormat>화면 슬라이드 쇼(4:3)</PresentationFormat>
  <Paragraphs>159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HY강M</vt:lpstr>
      <vt:lpstr>맑은 고딕</vt:lpstr>
      <vt:lpstr>Arial</vt:lpstr>
      <vt:lpstr>OCR-A BT</vt:lpstr>
      <vt:lpstr>Verdana</vt:lpstr>
      <vt:lpstr>Wingdings</vt:lpstr>
      <vt:lpstr>Office 테마</vt:lpstr>
      <vt:lpstr>Python 강의자료07</vt:lpstr>
      <vt:lpstr>PowerPoint 프레젠테이션</vt:lpstr>
      <vt:lpstr>Object Oriented Programming</vt:lpstr>
      <vt:lpstr>self</vt:lpstr>
      <vt:lpstr>Classes</vt:lpstr>
      <vt:lpstr>Methods</vt:lpstr>
      <vt:lpstr>__init__ method</vt:lpstr>
      <vt:lpstr>__str__ method</vt:lpstr>
      <vt:lpstr>Special methods</vt:lpstr>
      <vt:lpstr>Special methods - ex</vt:lpstr>
      <vt:lpstr>Class variables and Object variable</vt:lpstr>
      <vt:lpstr>Class &amp; object- programming</vt:lpstr>
      <vt:lpstr>Class &amp; object- control flow</vt:lpstr>
      <vt:lpstr>Operator overloading</vt:lpstr>
      <vt:lpstr>Type-based dispatch</vt:lpstr>
      <vt:lpstr>Type-based dispatch</vt:lpstr>
      <vt:lpstr>Polymorphism</vt:lpstr>
      <vt:lpstr>Inheritance</vt:lpstr>
      <vt:lpstr>Superclass and subclass - programming</vt:lpstr>
      <vt:lpstr>Superclass and subclass - Control/Data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user</cp:lastModifiedBy>
  <cp:revision>417</cp:revision>
  <dcterms:created xsi:type="dcterms:W3CDTF">2015-01-22T08:45:52Z</dcterms:created>
  <dcterms:modified xsi:type="dcterms:W3CDTF">2016-07-26T06:39:22Z</dcterms:modified>
</cp:coreProperties>
</file>