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418" r:id="rId3"/>
    <p:sldId id="415" r:id="rId4"/>
    <p:sldId id="388" r:id="rId5"/>
    <p:sldId id="389" r:id="rId6"/>
    <p:sldId id="390" r:id="rId7"/>
    <p:sldId id="391" r:id="rId8"/>
    <p:sldId id="392" r:id="rId9"/>
    <p:sldId id="393" r:id="rId10"/>
    <p:sldId id="416" r:id="rId11"/>
    <p:sldId id="398" r:id="rId12"/>
    <p:sldId id="417" r:id="rId13"/>
    <p:sldId id="406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7" r:id="rId22"/>
    <p:sldId id="408" r:id="rId23"/>
    <p:sldId id="409" r:id="rId24"/>
    <p:sldId id="410" r:id="rId25"/>
    <p:sldId id="395" r:id="rId26"/>
    <p:sldId id="412" r:id="rId27"/>
    <p:sldId id="397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32" autoAdjust="0"/>
    <p:restoredTop sz="80864" autoAdjust="0"/>
  </p:normalViewPr>
  <p:slideViewPr>
    <p:cSldViewPr>
      <p:cViewPr varScale="1">
        <p:scale>
          <a:sx n="48" d="100"/>
          <a:sy n="48" d="100"/>
        </p:scale>
        <p:origin x="60" y="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23B1B-E640-4187-878A-E3DF8D6C4B42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7E616-4075-445E-83C5-9EEE22B659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246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653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581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67544" y="1412776"/>
            <a:ext cx="6408712" cy="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C:\Program Files\Microsoft Office\MEDIA\CAGCAT10\j0302953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696470" y="6296304"/>
            <a:ext cx="340026" cy="4766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24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Python</a:t>
            </a:r>
            <a:r>
              <a:rPr lang="ko-KR" altLang="en-US" sz="3600" dirty="0"/>
              <a:t> 강의자료</a:t>
            </a:r>
            <a:r>
              <a:rPr lang="en-US" altLang="ko-KR" sz="3600" dirty="0"/>
              <a:t>08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공학정보처리 </a:t>
            </a:r>
            <a:r>
              <a:rPr lang="en-US" altLang="ko-KR" sz="2800" dirty="0"/>
              <a:t>ENG1108</a:t>
            </a:r>
          </a:p>
          <a:p>
            <a:r>
              <a:rPr lang="ko-KR" altLang="en-US" dirty="0"/>
              <a:t>김 은 진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IO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797152"/>
            <a:ext cx="6985437" cy="12241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628800"/>
            <a:ext cx="5616624" cy="2623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1259632" y="3140968"/>
            <a:ext cx="28083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59632" y="3573016"/>
            <a:ext cx="20162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9632" y="2060848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99792" y="2909704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Calculations on matrices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2808312" cy="2442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설명선 2 4"/>
          <p:cNvSpPr/>
          <p:nvPr/>
        </p:nvSpPr>
        <p:spPr>
          <a:xfrm>
            <a:off x="2987824" y="2780928"/>
            <a:ext cx="2304256" cy="288032"/>
          </a:xfrm>
          <a:prstGeom prst="borderCallout2">
            <a:avLst>
              <a:gd name="adj1" fmla="val 45494"/>
              <a:gd name="adj2" fmla="val -15"/>
              <a:gd name="adj3" fmla="val 57832"/>
              <a:gd name="adj4" fmla="val -26152"/>
              <a:gd name="adj5" fmla="val 42353"/>
              <a:gd name="adj6" fmla="val -486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Elementwise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product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" name="설명선 2 5"/>
          <p:cNvSpPr/>
          <p:nvPr/>
        </p:nvSpPr>
        <p:spPr>
          <a:xfrm>
            <a:off x="3347864" y="3429000"/>
            <a:ext cx="2304256" cy="288032"/>
          </a:xfrm>
          <a:prstGeom prst="borderCallout2">
            <a:avLst>
              <a:gd name="adj1" fmla="val 45494"/>
              <a:gd name="adj2" fmla="val -15"/>
              <a:gd name="adj3" fmla="val 57832"/>
              <a:gd name="adj4" fmla="val -26152"/>
              <a:gd name="adj5" fmla="val 42353"/>
              <a:gd name="adj6" fmla="val -486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Matrix product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365103"/>
            <a:ext cx="5112568" cy="225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1772816"/>
            <a:ext cx="378042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6156176" y="2780928"/>
            <a:ext cx="86409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설명선 2 9"/>
          <p:cNvSpPr/>
          <p:nvPr/>
        </p:nvSpPr>
        <p:spPr>
          <a:xfrm>
            <a:off x="6444208" y="1052736"/>
            <a:ext cx="2304256" cy="288032"/>
          </a:xfrm>
          <a:prstGeom prst="borderCallout2">
            <a:avLst>
              <a:gd name="adj1" fmla="val 99530"/>
              <a:gd name="adj2" fmla="val 43890"/>
              <a:gd name="adj3" fmla="val 442843"/>
              <a:gd name="adj4" fmla="val 85299"/>
              <a:gd name="adj5" fmla="val 616492"/>
              <a:gd name="adj6" fmla="val 2484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Sum of each column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56176" y="3140968"/>
            <a:ext cx="86409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 2 11"/>
          <p:cNvSpPr/>
          <p:nvPr/>
        </p:nvSpPr>
        <p:spPr>
          <a:xfrm>
            <a:off x="7354029" y="3140968"/>
            <a:ext cx="1692696" cy="288032"/>
          </a:xfrm>
          <a:prstGeom prst="borderCallout2">
            <a:avLst>
              <a:gd name="adj1" fmla="val 45493"/>
              <a:gd name="adj2" fmla="val -2085"/>
              <a:gd name="adj3" fmla="val 71342"/>
              <a:gd name="adj4" fmla="val -14696"/>
              <a:gd name="adj5" fmla="val 49108"/>
              <a:gd name="adj6" fmla="val -2802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min of each row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3" name="설명선 2 12"/>
          <p:cNvSpPr/>
          <p:nvPr/>
        </p:nvSpPr>
        <p:spPr>
          <a:xfrm>
            <a:off x="7451304" y="3645024"/>
            <a:ext cx="1692696" cy="288032"/>
          </a:xfrm>
          <a:prstGeom prst="borderCallout2">
            <a:avLst>
              <a:gd name="adj1" fmla="val 45493"/>
              <a:gd name="adj2" fmla="val -2085"/>
              <a:gd name="adj3" fmla="val 30815"/>
              <a:gd name="adj4" fmla="val -35385"/>
              <a:gd name="adj5" fmla="val 8581"/>
              <a:gd name="adj6" fmla="val -8319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Cumulative sum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broadcasting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operate on arrays of different shapes makes us to write more efficient and readable code with fewer for loops.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79" y="2420888"/>
            <a:ext cx="4625331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Convert from array to list or </a:t>
            </a:r>
            <a:r>
              <a:rPr lang="en-US" altLang="ko-KR" dirty="0" err="1"/>
              <a:t>tuple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628800"/>
            <a:ext cx="456113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Indexing and Slicing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556792"/>
            <a:ext cx="4896544" cy="4728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설명선 2 13"/>
          <p:cNvSpPr/>
          <p:nvPr/>
        </p:nvSpPr>
        <p:spPr>
          <a:xfrm>
            <a:off x="1187624" y="5589240"/>
            <a:ext cx="1296144" cy="576064"/>
          </a:xfrm>
          <a:prstGeom prst="borderCallout2">
            <a:avLst>
              <a:gd name="adj1" fmla="val 50897"/>
              <a:gd name="adj2" fmla="val 102430"/>
              <a:gd name="adj3" fmla="val 10551"/>
              <a:gd name="adj4" fmla="val 181364"/>
              <a:gd name="adj5" fmla="val 70723"/>
              <a:gd name="adj6" fmla="val 26651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b[ -1, : ] , last row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251520" y="1484784"/>
            <a:ext cx="3528392" cy="4176464"/>
          </a:xfrm>
        </p:spPr>
        <p:txBody>
          <a:bodyPr>
            <a:normAutofit/>
          </a:bodyPr>
          <a:lstStyle/>
          <a:p>
            <a:r>
              <a:rPr lang="ko-KR" altLang="ko-KR" sz="1600" b="1" dirty="0"/>
              <a:t>One-dimensional</a:t>
            </a:r>
            <a:r>
              <a:rPr lang="ko-KR" altLang="ko-KR" sz="1600" dirty="0"/>
              <a:t> arrays can be indexed, sliced and iterated over, much like</a:t>
            </a:r>
            <a:r>
              <a:rPr lang="en-US" altLang="ko-KR" sz="1600" dirty="0">
                <a:ea typeface="Verdana" pitchFamily="34" charset="0"/>
              </a:rPr>
              <a:t> lists.</a:t>
            </a:r>
          </a:p>
          <a:p>
            <a:r>
              <a:rPr lang="ko-KR" altLang="ko-KR" sz="1600" b="1" dirty="0"/>
              <a:t>Multidimensional</a:t>
            </a:r>
            <a:r>
              <a:rPr lang="ko-KR" altLang="ko-KR" sz="1600" dirty="0"/>
              <a:t> arrays can have one index per axis. These indices are given in a tuple separated by commas</a:t>
            </a:r>
            <a:r>
              <a:rPr lang="en-US" altLang="ko-KR" sz="1600" dirty="0">
                <a:ea typeface="Verdana" pitchFamily="34" charset="0"/>
              </a:rPr>
              <a:t>.</a:t>
            </a:r>
            <a:endParaRPr lang="ko-KR" altLang="en-US" sz="1600" dirty="0"/>
          </a:p>
        </p:txBody>
      </p:sp>
      <p:sp>
        <p:nvSpPr>
          <p:cNvPr id="16" name="설명선 2 15"/>
          <p:cNvSpPr/>
          <p:nvPr/>
        </p:nvSpPr>
        <p:spPr>
          <a:xfrm>
            <a:off x="251520" y="3429000"/>
            <a:ext cx="3168352" cy="360040"/>
          </a:xfrm>
          <a:prstGeom prst="borderCallout2">
            <a:avLst>
              <a:gd name="adj1" fmla="val 34686"/>
              <a:gd name="adj2" fmla="val 99974"/>
              <a:gd name="adj3" fmla="val 194275"/>
              <a:gd name="adj4" fmla="val 107678"/>
              <a:gd name="adj5" fmla="val 254448"/>
              <a:gd name="adj6" fmla="val 12405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Each row in the second column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7" name="설명선 2 16"/>
          <p:cNvSpPr/>
          <p:nvPr/>
        </p:nvSpPr>
        <p:spPr>
          <a:xfrm>
            <a:off x="395536" y="4293096"/>
            <a:ext cx="3168352" cy="504056"/>
          </a:xfrm>
          <a:prstGeom prst="borderCallout2">
            <a:avLst>
              <a:gd name="adj1" fmla="val 34686"/>
              <a:gd name="adj2" fmla="val 99974"/>
              <a:gd name="adj3" fmla="val 151818"/>
              <a:gd name="adj4" fmla="val 109520"/>
              <a:gd name="adj5" fmla="val 181113"/>
              <a:gd name="adj6" fmla="val 12405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Each column in the second  and third row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Indexing and Slicing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251520" y="1484784"/>
            <a:ext cx="3528392" cy="4176464"/>
          </a:xfrm>
        </p:spPr>
        <p:txBody>
          <a:bodyPr>
            <a:normAutofit/>
          </a:bodyPr>
          <a:lstStyle/>
          <a:p>
            <a:r>
              <a:rPr lang="en-US" altLang="ko-KR" sz="1600" b="1" dirty="0"/>
              <a:t>dots(…)</a:t>
            </a:r>
            <a:r>
              <a:rPr lang="ko-KR" altLang="ko-KR" sz="1600" dirty="0"/>
              <a:t> represent as many colons as needed to produce a complete indexing tuple. For example, if x is a rank 5 array (i.e., it has 5 axes) </a:t>
            </a:r>
          </a:p>
          <a:p>
            <a:r>
              <a:rPr lang="ko-KR" altLang="ko-KR" sz="1600" dirty="0"/>
              <a:t>x[1,2,...] is equivalent to x[1,2,:,:,:], </a:t>
            </a:r>
          </a:p>
          <a:p>
            <a:r>
              <a:rPr lang="ko-KR" altLang="ko-KR" sz="1600" dirty="0"/>
              <a:t>x[...,3] to x[:,:,:,:,3] </a:t>
            </a:r>
          </a:p>
          <a:p>
            <a:r>
              <a:rPr lang="ko-KR" altLang="ko-KR" sz="1600" dirty="0"/>
              <a:t>x[4,...,5,:] to x[4,:,:,5,:].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7" y="2276872"/>
            <a:ext cx="4619705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설명선 2 6"/>
          <p:cNvSpPr/>
          <p:nvPr/>
        </p:nvSpPr>
        <p:spPr>
          <a:xfrm>
            <a:off x="5940152" y="1484784"/>
            <a:ext cx="1296144" cy="432048"/>
          </a:xfrm>
          <a:prstGeom prst="borderCallout2">
            <a:avLst>
              <a:gd name="adj1" fmla="val 50897"/>
              <a:gd name="adj2" fmla="val 102430"/>
              <a:gd name="adj3" fmla="val 60084"/>
              <a:gd name="adj4" fmla="val 164853"/>
              <a:gd name="adj5" fmla="val 178796"/>
              <a:gd name="adj6" fmla="val 11941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3D array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설명선 2 7"/>
          <p:cNvSpPr/>
          <p:nvPr/>
        </p:nvSpPr>
        <p:spPr>
          <a:xfrm>
            <a:off x="755576" y="4077072"/>
            <a:ext cx="2376264" cy="432048"/>
          </a:xfrm>
          <a:prstGeom prst="borderCallout2">
            <a:avLst>
              <a:gd name="adj1" fmla="val 55400"/>
              <a:gd name="adj2" fmla="val 99974"/>
              <a:gd name="adj3" fmla="val -20971"/>
              <a:gd name="adj4" fmla="val 129647"/>
              <a:gd name="adj5" fmla="val -46356"/>
              <a:gd name="adj6" fmla="val 15052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Same as c[1,:,:] or c[1]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설명선 2 8"/>
          <p:cNvSpPr/>
          <p:nvPr/>
        </p:nvSpPr>
        <p:spPr>
          <a:xfrm>
            <a:off x="827584" y="4797152"/>
            <a:ext cx="1944216" cy="432048"/>
          </a:xfrm>
          <a:prstGeom prst="borderCallout2">
            <a:avLst>
              <a:gd name="adj1" fmla="val 50897"/>
              <a:gd name="adj2" fmla="val 98427"/>
              <a:gd name="adj3" fmla="val -38983"/>
              <a:gd name="adj4" fmla="val 147842"/>
              <a:gd name="adj5" fmla="val -50859"/>
              <a:gd name="adj6" fmla="val 18345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Same as c[:,:,2]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Iterating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39" y="1700808"/>
            <a:ext cx="6418999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Changing the shape of an array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1"/>
            <a:ext cx="4392488" cy="293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204864"/>
            <a:ext cx="3217858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설명선 2 5"/>
          <p:cNvSpPr/>
          <p:nvPr/>
        </p:nvSpPr>
        <p:spPr>
          <a:xfrm>
            <a:off x="3635896" y="1556792"/>
            <a:ext cx="3024336" cy="360040"/>
          </a:xfrm>
          <a:prstGeom prst="borderCallout2">
            <a:avLst>
              <a:gd name="adj1" fmla="val 49996"/>
              <a:gd name="adj2" fmla="val -1023"/>
              <a:gd name="adj3" fmla="val 270826"/>
              <a:gd name="adj4" fmla="val -33749"/>
              <a:gd name="adj5" fmla="val 288671"/>
              <a:gd name="adj6" fmla="val -534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Flatten the array in row-major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설명선 2 6"/>
          <p:cNvSpPr/>
          <p:nvPr/>
        </p:nvSpPr>
        <p:spPr>
          <a:xfrm>
            <a:off x="1403648" y="4509120"/>
            <a:ext cx="3024336" cy="360040"/>
          </a:xfrm>
          <a:prstGeom prst="borderCallout2">
            <a:avLst>
              <a:gd name="adj1" fmla="val 49996"/>
              <a:gd name="adj2" fmla="val 99330"/>
              <a:gd name="adj3" fmla="val 33065"/>
              <a:gd name="adj4" fmla="val 118711"/>
              <a:gd name="adj5" fmla="val 2277"/>
              <a:gd name="adj6" fmla="val 13637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Resize modifies the array itself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설명선 2 7"/>
          <p:cNvSpPr/>
          <p:nvPr/>
        </p:nvSpPr>
        <p:spPr>
          <a:xfrm>
            <a:off x="1259632" y="5373216"/>
            <a:ext cx="3024336" cy="936104"/>
          </a:xfrm>
          <a:prstGeom prst="borderCallout2">
            <a:avLst>
              <a:gd name="adj1" fmla="val 49996"/>
              <a:gd name="adj2" fmla="val 99330"/>
              <a:gd name="adj3" fmla="val 33065"/>
              <a:gd name="adj4" fmla="val 118711"/>
              <a:gd name="adj5" fmla="val 2277"/>
              <a:gd name="adj6" fmla="val 13637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400" dirty="0">
                <a:solidFill>
                  <a:schemeClr val="tx1"/>
                </a:solidFill>
              </a:rPr>
              <a:t>If a dimension is given as -1 in a reshaping operation, the other dimensions are automatically calculated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Stacking together different arrays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28800"/>
            <a:ext cx="519046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Stacking together different arrays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700808"/>
            <a:ext cx="567533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설명선 2 5"/>
          <p:cNvSpPr/>
          <p:nvPr/>
        </p:nvSpPr>
        <p:spPr>
          <a:xfrm>
            <a:off x="5364088" y="1412776"/>
            <a:ext cx="3168352" cy="576064"/>
          </a:xfrm>
          <a:prstGeom prst="borderCallout2">
            <a:avLst>
              <a:gd name="adj1" fmla="val 49996"/>
              <a:gd name="adj2" fmla="val -1023"/>
              <a:gd name="adj3" fmla="val 643"/>
              <a:gd name="adj4" fmla="val -17784"/>
              <a:gd name="adj5" fmla="val 45507"/>
              <a:gd name="adj6" fmla="val -8594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stacks 1D arrays as columns into a 2D array, same as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hstack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설명선 2 6"/>
          <p:cNvSpPr/>
          <p:nvPr/>
        </p:nvSpPr>
        <p:spPr>
          <a:xfrm>
            <a:off x="5076056" y="2636912"/>
            <a:ext cx="3456384" cy="432048"/>
          </a:xfrm>
          <a:prstGeom prst="borderCallout2">
            <a:avLst>
              <a:gd name="adj1" fmla="val 49996"/>
              <a:gd name="adj2" fmla="val -1023"/>
              <a:gd name="adj3" fmla="val 643"/>
              <a:gd name="adj4" fmla="val -17784"/>
              <a:gd name="adj5" fmla="val 81531"/>
              <a:gd name="adj6" fmla="val -4935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Allows to have a 2D columns vector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설명선 2 7"/>
          <p:cNvSpPr/>
          <p:nvPr/>
        </p:nvSpPr>
        <p:spPr>
          <a:xfrm>
            <a:off x="5004048" y="5157192"/>
            <a:ext cx="3456384" cy="792088"/>
          </a:xfrm>
          <a:prstGeom prst="borderCallout2">
            <a:avLst>
              <a:gd name="adj1" fmla="val 49996"/>
              <a:gd name="adj2" fmla="val -1023"/>
              <a:gd name="adj3" fmla="val 35030"/>
              <a:gd name="adj4" fmla="val -17784"/>
              <a:gd name="adj5" fmla="val 61882"/>
              <a:gd name="adj6" fmla="val -4485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r_[] creates an array by stacking numbers along x axis.   c_[] creates along y axis.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Splitting one array into several smaller ones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hsplit</a:t>
            </a:r>
            <a:r>
              <a:rPr lang="en-US" altLang="ko-KR" dirty="0"/>
              <a:t> splits an array along x axis.</a:t>
            </a:r>
          </a:p>
          <a:p>
            <a:r>
              <a:rPr lang="en-US" altLang="ko-KR" dirty="0" err="1"/>
              <a:t>vsplit</a:t>
            </a:r>
            <a:r>
              <a:rPr lang="en-US" altLang="ko-KR" dirty="0"/>
              <a:t> splits an array along y axis</a:t>
            </a:r>
          </a:p>
          <a:p>
            <a:r>
              <a:rPr lang="en-US" altLang="ko-KR" dirty="0" err="1"/>
              <a:t>array_split</a:t>
            </a:r>
            <a:r>
              <a:rPr lang="en-US" altLang="ko-KR" dirty="0"/>
              <a:t> specifies along which axis to split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24944"/>
            <a:ext cx="814110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설명선 2 4"/>
          <p:cNvSpPr/>
          <p:nvPr/>
        </p:nvSpPr>
        <p:spPr>
          <a:xfrm>
            <a:off x="4860032" y="3861048"/>
            <a:ext cx="2520280" cy="360040"/>
          </a:xfrm>
          <a:prstGeom prst="borderCallout2">
            <a:avLst>
              <a:gd name="adj1" fmla="val 49996"/>
              <a:gd name="adj2" fmla="val -1023"/>
              <a:gd name="adj3" fmla="val 27661"/>
              <a:gd name="adj4" fmla="val -21724"/>
              <a:gd name="adj5" fmla="val 17587"/>
              <a:gd name="adj6" fmla="val -10185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Splits a into 3 arrays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" name="설명선 2 5"/>
          <p:cNvSpPr/>
          <p:nvPr/>
        </p:nvSpPr>
        <p:spPr>
          <a:xfrm>
            <a:off x="5364088" y="5013176"/>
            <a:ext cx="2736304" cy="504056"/>
          </a:xfrm>
          <a:prstGeom prst="borderCallout2">
            <a:avLst>
              <a:gd name="adj1" fmla="val 49996"/>
              <a:gd name="adj2" fmla="val -1023"/>
              <a:gd name="adj3" fmla="val 27661"/>
              <a:gd name="adj4" fmla="val -21724"/>
              <a:gd name="adj5" fmla="val 17587"/>
              <a:gd name="adj6" fmla="val -10185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Splits a after the 3</a:t>
            </a:r>
            <a:r>
              <a:rPr lang="en-US" altLang="ko-KR" sz="1400" baseline="30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rd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and the 4</a:t>
            </a:r>
            <a:r>
              <a:rPr lang="en-US" altLang="ko-KR" sz="1400" baseline="30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column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Copies and Views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2232248" cy="153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356992"/>
            <a:ext cx="262685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1700808"/>
            <a:ext cx="3168352" cy="34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설명선 2 6"/>
          <p:cNvSpPr/>
          <p:nvPr/>
        </p:nvSpPr>
        <p:spPr>
          <a:xfrm>
            <a:off x="611560" y="980728"/>
            <a:ext cx="2520280" cy="288032"/>
          </a:xfrm>
          <a:prstGeom prst="borderCallout2">
            <a:avLst>
              <a:gd name="adj1" fmla="val 104033"/>
              <a:gd name="adj2" fmla="val 44522"/>
              <a:gd name="adj3" fmla="val 223543"/>
              <a:gd name="adj4" fmla="val 32313"/>
              <a:gd name="adj5" fmla="val 303981"/>
              <a:gd name="adj6" fmla="val 3246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new object is creates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설명선 2 7"/>
          <p:cNvSpPr/>
          <p:nvPr/>
        </p:nvSpPr>
        <p:spPr>
          <a:xfrm>
            <a:off x="2123728" y="1844824"/>
            <a:ext cx="2664296" cy="504056"/>
          </a:xfrm>
          <a:prstGeom prst="borderCallout2">
            <a:avLst>
              <a:gd name="adj1" fmla="val 63505"/>
              <a:gd name="adj2" fmla="val 1293"/>
              <a:gd name="adj3" fmla="val 107750"/>
              <a:gd name="adj4" fmla="val -14276"/>
              <a:gd name="adj5" fmla="val 116783"/>
              <a:gd name="adj6" fmla="val -3149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Two names for the same array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설명선 2 8"/>
          <p:cNvSpPr/>
          <p:nvPr/>
        </p:nvSpPr>
        <p:spPr>
          <a:xfrm>
            <a:off x="6479704" y="1412776"/>
            <a:ext cx="2340768" cy="504056"/>
          </a:xfrm>
          <a:prstGeom prst="borderCallout2">
            <a:avLst>
              <a:gd name="adj1" fmla="val 102103"/>
              <a:gd name="adj2" fmla="val 46567"/>
              <a:gd name="adj3" fmla="val 196524"/>
              <a:gd name="adj4" fmla="val 22965"/>
              <a:gd name="adj5" fmla="val 209417"/>
              <a:gd name="adj6" fmla="val -4172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 is a view of the data owned by a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" name="설명선 2 9"/>
          <p:cNvSpPr/>
          <p:nvPr/>
        </p:nvSpPr>
        <p:spPr>
          <a:xfrm>
            <a:off x="6588224" y="2924944"/>
            <a:ext cx="2016224" cy="504056"/>
          </a:xfrm>
          <a:prstGeom prst="borderCallout2">
            <a:avLst>
              <a:gd name="adj1" fmla="val 102103"/>
              <a:gd name="adj2" fmla="val 46567"/>
              <a:gd name="adj3" fmla="val 157927"/>
              <a:gd name="adj4" fmla="val 25860"/>
              <a:gd name="adj5" fmla="val 163100"/>
              <a:gd name="adj6" fmla="val 73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a’s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shape doesn’t change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1" name="설명선 2 10"/>
          <p:cNvSpPr/>
          <p:nvPr/>
        </p:nvSpPr>
        <p:spPr>
          <a:xfrm>
            <a:off x="6804248" y="3861048"/>
            <a:ext cx="1728192" cy="288032"/>
          </a:xfrm>
          <a:prstGeom prst="borderCallout2">
            <a:avLst>
              <a:gd name="adj1" fmla="val 102103"/>
              <a:gd name="adj2" fmla="val 46567"/>
              <a:gd name="adj3" fmla="val 157927"/>
              <a:gd name="adj4" fmla="val 25860"/>
              <a:gd name="adj5" fmla="val 156346"/>
              <a:gd name="adj6" fmla="val -1727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a’s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data changes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Copies and Views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3634644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276872"/>
            <a:ext cx="3918382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설명선 2 8"/>
          <p:cNvSpPr/>
          <p:nvPr/>
        </p:nvSpPr>
        <p:spPr>
          <a:xfrm>
            <a:off x="2915816" y="1340768"/>
            <a:ext cx="2016224" cy="288032"/>
          </a:xfrm>
          <a:prstGeom prst="borderCallout2">
            <a:avLst>
              <a:gd name="adj1" fmla="val 102103"/>
              <a:gd name="adj2" fmla="val 46567"/>
              <a:gd name="adj3" fmla="val 157927"/>
              <a:gd name="adj4" fmla="val 25860"/>
              <a:gd name="adj5" fmla="val 149591"/>
              <a:gd name="adj6" fmla="val -1096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Spaces added for s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" name="설명선 2 9"/>
          <p:cNvSpPr/>
          <p:nvPr/>
        </p:nvSpPr>
        <p:spPr>
          <a:xfrm>
            <a:off x="2555776" y="2636912"/>
            <a:ext cx="1872208" cy="360040"/>
          </a:xfrm>
          <a:prstGeom prst="borderCallout2">
            <a:avLst>
              <a:gd name="adj1" fmla="val 102103"/>
              <a:gd name="adj2" fmla="val 46567"/>
              <a:gd name="adj3" fmla="val 157927"/>
              <a:gd name="adj4" fmla="val 25860"/>
              <a:gd name="adj5" fmla="val 34764"/>
              <a:gd name="adj6" fmla="val -5646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s[:] is a view of  s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1" name="설명선 2 10"/>
          <p:cNvSpPr/>
          <p:nvPr/>
        </p:nvSpPr>
        <p:spPr>
          <a:xfrm>
            <a:off x="6012160" y="1340768"/>
            <a:ext cx="2664296" cy="576064"/>
          </a:xfrm>
          <a:prstGeom prst="borderCallout2">
            <a:avLst>
              <a:gd name="adj1" fmla="val 102103"/>
              <a:gd name="adj2" fmla="val 46567"/>
              <a:gd name="adj3" fmla="val 161305"/>
              <a:gd name="adj4" fmla="val 45576"/>
              <a:gd name="adj5" fmla="val 179987"/>
              <a:gd name="adj6" fmla="val 1824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Deep copy: a new array object with new data is created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2" name="설명선 2 11"/>
          <p:cNvSpPr/>
          <p:nvPr/>
        </p:nvSpPr>
        <p:spPr>
          <a:xfrm>
            <a:off x="6731224" y="2420888"/>
            <a:ext cx="2412776" cy="576064"/>
          </a:xfrm>
          <a:prstGeom prst="borderCallout2">
            <a:avLst>
              <a:gd name="adj1" fmla="val 102103"/>
              <a:gd name="adj2" fmla="val 46567"/>
              <a:gd name="adj3" fmla="val 161305"/>
              <a:gd name="adj4" fmla="val 45576"/>
              <a:gd name="adj5" fmla="val 125950"/>
              <a:gd name="adj6" fmla="val -3094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 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doesn’t share anything with a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Indexing with arrays of Indices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1628800"/>
            <a:ext cx="7253169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2348880"/>
            <a:ext cx="2880320" cy="4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설명선 2 5"/>
          <p:cNvSpPr/>
          <p:nvPr/>
        </p:nvSpPr>
        <p:spPr>
          <a:xfrm>
            <a:off x="3131840" y="1340768"/>
            <a:ext cx="2016224" cy="288032"/>
          </a:xfrm>
          <a:prstGeom prst="borderCallout2">
            <a:avLst>
              <a:gd name="adj1" fmla="val 102103"/>
              <a:gd name="adj2" fmla="val 46567"/>
              <a:gd name="adj3" fmla="val 353809"/>
              <a:gd name="adj4" fmla="val 31650"/>
              <a:gd name="adj5" fmla="val 358983"/>
              <a:gd name="adj6" fmla="val 447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 array of indices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설명선 2 6"/>
          <p:cNvSpPr/>
          <p:nvPr/>
        </p:nvSpPr>
        <p:spPr>
          <a:xfrm>
            <a:off x="2987824" y="1700808"/>
            <a:ext cx="3448000" cy="351656"/>
          </a:xfrm>
          <a:prstGeom prst="borderCallout2">
            <a:avLst>
              <a:gd name="adj1" fmla="val 91038"/>
              <a:gd name="adj2" fmla="val 37539"/>
              <a:gd name="adj3" fmla="val 248692"/>
              <a:gd name="adj4" fmla="val 20365"/>
              <a:gd name="adj5" fmla="val 253866"/>
              <a:gd name="adj6" fmla="val -4574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elements of a at the position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설명선 2 7"/>
          <p:cNvSpPr/>
          <p:nvPr/>
        </p:nvSpPr>
        <p:spPr>
          <a:xfrm>
            <a:off x="467544" y="4005064"/>
            <a:ext cx="3096344" cy="360040"/>
          </a:xfrm>
          <a:prstGeom prst="borderCallout2">
            <a:avLst>
              <a:gd name="adj1" fmla="val -6228"/>
              <a:gd name="adj2" fmla="val 85921"/>
              <a:gd name="adj3" fmla="val -167390"/>
              <a:gd name="adj4" fmla="val 86340"/>
              <a:gd name="adj5" fmla="val -248674"/>
              <a:gd name="adj6" fmla="val 6483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bidimensional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array of indices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설명선 2 8"/>
          <p:cNvSpPr/>
          <p:nvPr/>
        </p:nvSpPr>
        <p:spPr>
          <a:xfrm>
            <a:off x="971600" y="4653136"/>
            <a:ext cx="2160240" cy="360040"/>
          </a:xfrm>
          <a:prstGeom prst="borderCallout2">
            <a:avLst>
              <a:gd name="adj1" fmla="val -6228"/>
              <a:gd name="adj2" fmla="val 85921"/>
              <a:gd name="adj3" fmla="val -351115"/>
              <a:gd name="adj4" fmla="val 75533"/>
              <a:gd name="adj5" fmla="val -389169"/>
              <a:gd name="adj6" fmla="val 216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same shape as j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" name="설명선 2 9"/>
          <p:cNvSpPr/>
          <p:nvPr/>
        </p:nvSpPr>
        <p:spPr>
          <a:xfrm>
            <a:off x="6588224" y="2780928"/>
            <a:ext cx="2160240" cy="432048"/>
          </a:xfrm>
          <a:prstGeom prst="borderCallout2">
            <a:avLst>
              <a:gd name="adj1" fmla="val 56815"/>
              <a:gd name="adj2" fmla="val 363"/>
              <a:gd name="adj3" fmla="val 144220"/>
              <a:gd name="adj4" fmla="val -16329"/>
              <a:gd name="adj5" fmla="val 155700"/>
              <a:gd name="adj6" fmla="val -2702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Indices for the first dim of a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2" name="설명선 2 11"/>
          <p:cNvSpPr/>
          <p:nvPr/>
        </p:nvSpPr>
        <p:spPr>
          <a:xfrm>
            <a:off x="6588224" y="3501008"/>
            <a:ext cx="2232248" cy="432048"/>
          </a:xfrm>
          <a:prstGeom prst="borderCallout2">
            <a:avLst>
              <a:gd name="adj1" fmla="val 56815"/>
              <a:gd name="adj2" fmla="val 363"/>
              <a:gd name="adj3" fmla="val 72171"/>
              <a:gd name="adj4" fmla="val -12843"/>
              <a:gd name="adj5" fmla="val 65639"/>
              <a:gd name="adj6" fmla="val -2353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Indices for the second dim of a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3" name="설명선 2 12"/>
          <p:cNvSpPr/>
          <p:nvPr/>
        </p:nvSpPr>
        <p:spPr>
          <a:xfrm>
            <a:off x="6156176" y="4221088"/>
            <a:ext cx="2232248" cy="432048"/>
          </a:xfrm>
          <a:prstGeom prst="borderCallout2">
            <a:avLst>
              <a:gd name="adj1" fmla="val 56815"/>
              <a:gd name="adj2" fmla="val 363"/>
              <a:gd name="adj3" fmla="val -35902"/>
              <a:gd name="adj4" fmla="val -19816"/>
              <a:gd name="adj5" fmla="val -42434"/>
              <a:gd name="adj6" fmla="val -5142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and j must have equal shape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Indexing with </a:t>
            </a:r>
            <a:r>
              <a:rPr lang="en-US" altLang="ko-KR" dirty="0" err="1"/>
              <a:t>boolean</a:t>
            </a:r>
            <a:r>
              <a:rPr lang="en-US" altLang="ko-KR" dirty="0"/>
              <a:t> arrays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44824"/>
            <a:ext cx="6073598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설명선 2 4"/>
          <p:cNvSpPr/>
          <p:nvPr/>
        </p:nvSpPr>
        <p:spPr>
          <a:xfrm>
            <a:off x="5436096" y="1628800"/>
            <a:ext cx="2880320" cy="288032"/>
          </a:xfrm>
          <a:prstGeom prst="borderCallout2">
            <a:avLst>
              <a:gd name="adj1" fmla="val 102103"/>
              <a:gd name="adj2" fmla="val 46567"/>
              <a:gd name="adj3" fmla="val 232227"/>
              <a:gd name="adj4" fmla="val 4632"/>
              <a:gd name="adj5" fmla="val 291438"/>
              <a:gd name="adj6" fmla="val -14075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 is a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boolean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with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a’s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shape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" name="설명선 2 5"/>
          <p:cNvSpPr/>
          <p:nvPr/>
        </p:nvSpPr>
        <p:spPr>
          <a:xfrm>
            <a:off x="5580112" y="3284984"/>
            <a:ext cx="2880320" cy="432048"/>
          </a:xfrm>
          <a:prstGeom prst="borderCallout2">
            <a:avLst>
              <a:gd name="adj1" fmla="val 34557"/>
              <a:gd name="adj2" fmla="val -40"/>
              <a:gd name="adj3" fmla="val 29590"/>
              <a:gd name="adj4" fmla="val -54133"/>
              <a:gd name="adj5" fmla="val 34764"/>
              <a:gd name="adj6" fmla="val -13534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1d array with the selected elements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설명선 2 6"/>
          <p:cNvSpPr/>
          <p:nvPr/>
        </p:nvSpPr>
        <p:spPr>
          <a:xfrm>
            <a:off x="4139952" y="4005064"/>
            <a:ext cx="2880320" cy="432048"/>
          </a:xfrm>
          <a:prstGeom prst="borderCallout2">
            <a:avLst>
              <a:gd name="adj1" fmla="val 34557"/>
              <a:gd name="adj2" fmla="val -40"/>
              <a:gd name="adj3" fmla="val -6434"/>
              <a:gd name="adj4" fmla="val -35220"/>
              <a:gd name="adj5" fmla="val -23776"/>
              <a:gd name="adj6" fmla="val -6577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All elements of ‘a’  higher than 4 become 0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linear algebra operations</a:t>
            </a:r>
            <a:endParaRPr lang="ko-KR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486668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설명선 2 5"/>
          <p:cNvSpPr/>
          <p:nvPr/>
        </p:nvSpPr>
        <p:spPr>
          <a:xfrm>
            <a:off x="5220072" y="1484784"/>
            <a:ext cx="2664296" cy="360040"/>
          </a:xfrm>
          <a:prstGeom prst="borderCallout2">
            <a:avLst>
              <a:gd name="adj1" fmla="val 45494"/>
              <a:gd name="adj2" fmla="val -15"/>
              <a:gd name="adj3" fmla="val 50885"/>
              <a:gd name="adj4" fmla="val -37976"/>
              <a:gd name="adj5" fmla="val 121090"/>
              <a:gd name="adj6" fmla="val -8962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Linear algebra package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4943496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linear algebra operations</a:t>
            </a:r>
            <a:endParaRPr lang="ko-KR" altLang="en-US" dirty="0"/>
          </a:p>
        </p:txBody>
      </p:sp>
      <p:sp>
        <p:nvSpPr>
          <p:cNvPr id="5" name="설명선 2 4"/>
          <p:cNvSpPr/>
          <p:nvPr/>
        </p:nvSpPr>
        <p:spPr>
          <a:xfrm>
            <a:off x="5004048" y="2060848"/>
            <a:ext cx="1656184" cy="288032"/>
          </a:xfrm>
          <a:prstGeom prst="borderCallout2">
            <a:avLst>
              <a:gd name="adj1" fmla="val 45494"/>
              <a:gd name="adj2" fmla="val -15"/>
              <a:gd name="adj3" fmla="val 50885"/>
              <a:gd name="adj4" fmla="val -37976"/>
              <a:gd name="adj5" fmla="val -14001"/>
              <a:gd name="adj6" fmla="val -1601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Matrix product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설명선 2 6"/>
          <p:cNvSpPr/>
          <p:nvPr/>
        </p:nvSpPr>
        <p:spPr>
          <a:xfrm>
            <a:off x="5220072" y="2924944"/>
            <a:ext cx="2304256" cy="288032"/>
          </a:xfrm>
          <a:prstGeom prst="borderCallout2">
            <a:avLst>
              <a:gd name="adj1" fmla="val 45494"/>
              <a:gd name="adj2" fmla="val -15"/>
              <a:gd name="adj3" fmla="val 50885"/>
              <a:gd name="adj4" fmla="val -37976"/>
              <a:gd name="adj5" fmla="val 109833"/>
              <a:gd name="adj6" fmla="val -12978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Sum along diagonals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설명선 2 8"/>
          <p:cNvSpPr/>
          <p:nvPr/>
        </p:nvSpPr>
        <p:spPr>
          <a:xfrm>
            <a:off x="5004048" y="4437112"/>
            <a:ext cx="2304256" cy="288032"/>
          </a:xfrm>
          <a:prstGeom prst="borderCallout2">
            <a:avLst>
              <a:gd name="adj1" fmla="val 45494"/>
              <a:gd name="adj2" fmla="val -15"/>
              <a:gd name="adj3" fmla="val 50885"/>
              <a:gd name="adj4" fmla="val -37976"/>
              <a:gd name="adj5" fmla="val 285451"/>
              <a:gd name="adj6" fmla="val -901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Solve  ax = y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linear algebra operations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Curve fitting of polynomials</a:t>
            </a:r>
          </a:p>
          <a:p>
            <a:pPr lvl="1"/>
            <a:r>
              <a:rPr lang="en-US" altLang="ko-KR" dirty="0"/>
              <a:t>To minimize the least square deviation of the fit from the data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20888"/>
            <a:ext cx="795617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설명선 2 4"/>
          <p:cNvSpPr/>
          <p:nvPr/>
        </p:nvSpPr>
        <p:spPr>
          <a:xfrm>
            <a:off x="3923928" y="4221088"/>
            <a:ext cx="3600400" cy="360040"/>
          </a:xfrm>
          <a:prstGeom prst="borderCallout2">
            <a:avLst>
              <a:gd name="adj1" fmla="val 45494"/>
              <a:gd name="adj2" fmla="val -15"/>
              <a:gd name="adj3" fmla="val -116628"/>
              <a:gd name="adj4" fmla="val -14638"/>
              <a:gd name="adj5" fmla="val -208533"/>
              <a:gd name="adj6" fmla="val -1844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Fit for cubic (order = 3) polynomial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설명선 2 6"/>
          <p:cNvSpPr/>
          <p:nvPr/>
        </p:nvSpPr>
        <p:spPr>
          <a:xfrm>
            <a:off x="2051720" y="4869160"/>
            <a:ext cx="3960440" cy="432048"/>
          </a:xfrm>
          <a:prstGeom prst="borderCallout2">
            <a:avLst>
              <a:gd name="adj1" fmla="val 45494"/>
              <a:gd name="adj2" fmla="val -15"/>
              <a:gd name="adj3" fmla="val -116628"/>
              <a:gd name="adj4" fmla="val -14638"/>
              <a:gd name="adj5" fmla="val -199527"/>
              <a:gd name="adj6" fmla="val -1401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 array of coefficients of x^3, x^2, x, 0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Python libraries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Dedicated Python libraries</a:t>
            </a:r>
          </a:p>
          <a:p>
            <a:pPr lvl="1"/>
            <a:r>
              <a:rPr lang="en-US" altLang="ko-KR" dirty="0"/>
              <a:t>Provide numerical tools for frequently occurring tasks</a:t>
            </a:r>
          </a:p>
          <a:p>
            <a:pPr lvl="1"/>
            <a:r>
              <a:rPr lang="en-US" altLang="ko-KR" dirty="0"/>
              <a:t>Convenient to use</a:t>
            </a:r>
          </a:p>
          <a:p>
            <a:pPr lvl="1"/>
            <a:r>
              <a:rPr lang="en-US" altLang="ko-KR" dirty="0"/>
              <a:t>More efficient in terms of CPU time and memory requirements</a:t>
            </a:r>
          </a:p>
          <a:p>
            <a:r>
              <a:rPr lang="en-US" altLang="ko-KR" dirty="0"/>
              <a:t>Such as</a:t>
            </a:r>
          </a:p>
          <a:p>
            <a:pPr lvl="1"/>
            <a:r>
              <a:rPr lang="en-US" altLang="ko-KR" b="1" dirty="0" err="1"/>
              <a:t>numpy</a:t>
            </a:r>
            <a:r>
              <a:rPr lang="en-US" altLang="ko-KR" b="1" dirty="0"/>
              <a:t> </a:t>
            </a:r>
            <a:r>
              <a:rPr lang="en-US" altLang="ko-KR" dirty="0"/>
              <a:t>provides a data type specialized for number crunching of </a:t>
            </a:r>
            <a:r>
              <a:rPr lang="en-US" altLang="ko-KR" dirty="0" err="1"/>
              <a:t>verctors</a:t>
            </a:r>
            <a:r>
              <a:rPr lang="en-US" altLang="ko-KR" dirty="0"/>
              <a:t> and matrices(array), and linear algebra tools</a:t>
            </a:r>
          </a:p>
          <a:p>
            <a:pPr lvl="1"/>
            <a:r>
              <a:rPr lang="en-US" altLang="ko-KR" b="1" dirty="0" err="1"/>
              <a:t>matplotlib</a:t>
            </a:r>
            <a:r>
              <a:rPr lang="en-US" altLang="ko-KR" b="1" dirty="0"/>
              <a:t>(</a:t>
            </a:r>
            <a:r>
              <a:rPr lang="en-US" altLang="ko-KR" b="1" dirty="0" err="1"/>
              <a:t>pylab</a:t>
            </a:r>
            <a:r>
              <a:rPr lang="en-US" altLang="ko-KR" b="1" dirty="0"/>
              <a:t>) </a:t>
            </a:r>
            <a:r>
              <a:rPr lang="en-US" altLang="ko-KR" dirty="0"/>
              <a:t>provides plotting and visualization capabilities</a:t>
            </a:r>
          </a:p>
          <a:p>
            <a:pPr lvl="1"/>
            <a:r>
              <a:rPr lang="en-US" altLang="ko-KR" b="1" dirty="0" err="1"/>
              <a:t>scipy</a:t>
            </a:r>
            <a:r>
              <a:rPr lang="en-US" altLang="ko-KR" dirty="0"/>
              <a:t> provides a multitude of numerical algorithms </a:t>
            </a:r>
          </a:p>
          <a:p>
            <a:r>
              <a:rPr lang="en-US" altLang="ko-KR" dirty="0"/>
              <a:t>Download site</a:t>
            </a:r>
          </a:p>
          <a:p>
            <a:pPr lvl="1"/>
            <a:r>
              <a:rPr lang="en-US" altLang="ko-KR" dirty="0">
                <a:hlinkClick r:id="rId2"/>
              </a:rPr>
              <a:t>Anaconda</a:t>
            </a:r>
          </a:p>
          <a:p>
            <a:pPr lvl="2"/>
            <a:r>
              <a:rPr lang="en-US" altLang="ko-KR" b="1" dirty="0">
                <a:hlinkClick r:id="rId2"/>
              </a:rPr>
              <a:t>https://www.continuum.io/downloads</a:t>
            </a:r>
            <a:r>
              <a:rPr lang="en-US" altLang="ko-KR" b="1" dirty="0"/>
              <a:t> (</a:t>
            </a:r>
            <a:r>
              <a:rPr lang="ko-KR" altLang="en-US" b="1" dirty="0"/>
              <a:t>아나콘다</a:t>
            </a:r>
            <a:r>
              <a:rPr lang="en-US" altLang="ko-KR" b="1" dirty="0"/>
              <a:t>)</a:t>
            </a:r>
          </a:p>
          <a:p>
            <a:pPr lvl="2"/>
            <a:r>
              <a:rPr lang="en-US" altLang="ko-KR" dirty="0"/>
              <a:t>open data science platform</a:t>
            </a:r>
          </a:p>
          <a:p>
            <a:pPr lvl="2"/>
            <a:r>
              <a:rPr lang="en-US" altLang="ko-KR" dirty="0"/>
              <a:t>including </a:t>
            </a:r>
            <a:r>
              <a:rPr lang="en-US" altLang="ko-KR" dirty="0" err="1"/>
              <a:t>numpy</a:t>
            </a:r>
            <a:r>
              <a:rPr lang="en-US" altLang="ko-KR" dirty="0"/>
              <a:t>, </a:t>
            </a:r>
            <a:r>
              <a:rPr lang="en-US" altLang="ko-KR" dirty="0" err="1"/>
              <a:t>pylab</a:t>
            </a:r>
            <a:r>
              <a:rPr lang="en-US" altLang="ko-KR" dirty="0"/>
              <a:t>, </a:t>
            </a:r>
            <a:r>
              <a:rPr lang="en-US" altLang="ko-KR" dirty="0" err="1"/>
              <a:t>matplotlib</a:t>
            </a:r>
            <a:r>
              <a:rPr lang="en-US" altLang="ko-KR" dirty="0"/>
              <a:t>, </a:t>
            </a:r>
            <a:r>
              <a:rPr lang="en-US" altLang="ko-KR" dirty="0" err="1"/>
              <a:t>scipy</a:t>
            </a:r>
            <a:r>
              <a:rPr lang="en-US" altLang="ko-KR" dirty="0"/>
              <a:t> and …</a:t>
            </a:r>
          </a:p>
          <a:p>
            <a:pPr lvl="1"/>
            <a:r>
              <a:rPr lang="en-US" altLang="ko-KR" dirty="0"/>
              <a:t>http://www.scipy.org/Download </a:t>
            </a:r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package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1824" y="1700808"/>
            <a:ext cx="7740352" cy="4525963"/>
          </a:xfrm>
        </p:spPr>
        <p:txBody>
          <a:bodyPr/>
          <a:lstStyle/>
          <a:p>
            <a:r>
              <a:rPr lang="en-US" altLang="ko-KR" dirty="0" err="1"/>
              <a:t>NumPy</a:t>
            </a:r>
            <a:r>
              <a:rPr lang="en-US" altLang="ko-KR" dirty="0"/>
              <a:t>(Numerical Python) provides</a:t>
            </a:r>
          </a:p>
          <a:p>
            <a:pPr lvl="1"/>
            <a:r>
              <a:rPr lang="en-US" altLang="ko-KR" dirty="0"/>
              <a:t>A new data structure called arrays which allow</a:t>
            </a:r>
          </a:p>
          <a:p>
            <a:pPr lvl="2"/>
            <a:r>
              <a:rPr lang="en-US" altLang="ko-KR" dirty="0"/>
              <a:t>n-dimensional array of homogeneous data</a:t>
            </a:r>
          </a:p>
          <a:p>
            <a:pPr lvl="2"/>
            <a:r>
              <a:rPr lang="en-US" altLang="ko-KR" dirty="0"/>
              <a:t>Efficient vector and matrix operations</a:t>
            </a:r>
          </a:p>
          <a:p>
            <a:pPr lvl="2"/>
            <a:r>
              <a:rPr lang="en-US" altLang="ko-KR" dirty="0"/>
              <a:t>A number of linear algebra operations</a:t>
            </a:r>
          </a:p>
          <a:p>
            <a:pPr marL="914400" lvl="2" indent="0"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Very similar to a list </a:t>
            </a:r>
          </a:p>
          <a:p>
            <a:r>
              <a:rPr lang="en-US" altLang="ko-KR" dirty="0"/>
              <a:t>An array keep only elements of the same type</a:t>
            </a:r>
          </a:p>
          <a:p>
            <a:pPr lvl="1"/>
            <a:r>
              <a:rPr lang="en-US" altLang="ko-KR" dirty="0"/>
              <a:t>More efficient to store</a:t>
            </a:r>
          </a:p>
          <a:p>
            <a:r>
              <a:rPr lang="en-US" altLang="ko-KR" dirty="0"/>
              <a:t>Vectors and matrices are all called “arrays” in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1d-arrays</a:t>
            </a:r>
          </a:p>
          <a:p>
            <a:pPr lvl="1"/>
            <a:r>
              <a:rPr lang="en-US" altLang="ko-KR" dirty="0"/>
              <a:t>Conversion of a list(or </a:t>
            </a:r>
            <a:r>
              <a:rPr lang="en-US" altLang="ko-KR" dirty="0" err="1"/>
              <a:t>tuple</a:t>
            </a:r>
            <a:r>
              <a:rPr lang="en-US" altLang="ko-KR" dirty="0"/>
              <a:t>) into an array using </a:t>
            </a:r>
            <a:r>
              <a:rPr lang="en-US" altLang="ko-KR" dirty="0" err="1"/>
              <a:t>numpy.array</a:t>
            </a:r>
            <a:r>
              <a:rPr lang="en-US" altLang="ko-KR" dirty="0"/>
              <a:t>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Creation of a vector using “</a:t>
            </a:r>
            <a:r>
              <a:rPr lang="en-US" altLang="ko-KR" dirty="0" err="1"/>
              <a:t>ArrayRANGE</a:t>
            </a:r>
            <a:r>
              <a:rPr lang="en-US" altLang="ko-KR" dirty="0"/>
              <a:t>”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Creation of vector with zeros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Creation using </a:t>
            </a:r>
            <a:r>
              <a:rPr lang="en-US" altLang="ko-KR" dirty="0" err="1"/>
              <a:t>linspace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39" y="2244895"/>
            <a:ext cx="4392489" cy="968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717032"/>
            <a:ext cx="3348880" cy="723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4892842"/>
            <a:ext cx="3528392" cy="768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6093296"/>
            <a:ext cx="7620008" cy="474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설명선 2 8"/>
          <p:cNvSpPr/>
          <p:nvPr/>
        </p:nvSpPr>
        <p:spPr>
          <a:xfrm>
            <a:off x="5220072" y="5877272"/>
            <a:ext cx="2232248" cy="360040"/>
          </a:xfrm>
          <a:prstGeom prst="borderCallout2">
            <a:avLst>
              <a:gd name="adj1" fmla="val 45494"/>
              <a:gd name="adj2" fmla="val -15"/>
              <a:gd name="adj3" fmla="val 30814"/>
              <a:gd name="adj4" fmla="val -25612"/>
              <a:gd name="adj5" fmla="val 94363"/>
              <a:gd name="adj6" fmla="val -6513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9 numbers from 0 to 2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Individual values of vector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Calculations on every elements in the vector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700809"/>
            <a:ext cx="2592769" cy="208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293096"/>
            <a:ext cx="515330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2d-array</a:t>
            </a:r>
          </a:p>
          <a:p>
            <a:pPr lvl="1"/>
            <a:r>
              <a:rPr lang="en-US" altLang="ko-KR" dirty="0"/>
              <a:t>Converting a list of lists(or </a:t>
            </a:r>
            <a:r>
              <a:rPr lang="en-US" altLang="ko-KR" dirty="0" err="1"/>
              <a:t>tuples</a:t>
            </a:r>
            <a:r>
              <a:rPr lang="en-US" altLang="ko-KR" dirty="0"/>
              <a:t>) into an array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Using zeros, ones to create a matrix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48644"/>
            <a:ext cx="316835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설명선 2 5"/>
          <p:cNvSpPr/>
          <p:nvPr/>
        </p:nvSpPr>
        <p:spPr>
          <a:xfrm>
            <a:off x="4860032" y="3212976"/>
            <a:ext cx="2160240" cy="288032"/>
          </a:xfrm>
          <a:prstGeom prst="borderCallout2">
            <a:avLst>
              <a:gd name="adj1" fmla="val 45494"/>
              <a:gd name="adj2" fmla="val -15"/>
              <a:gd name="adj3" fmla="val 57832"/>
              <a:gd name="adj4" fmla="val -26152"/>
              <a:gd name="adj5" fmla="val 82880"/>
              <a:gd name="adj6" fmla="val -11221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rows and 5 columns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설명선 2 8"/>
          <p:cNvSpPr/>
          <p:nvPr/>
        </p:nvSpPr>
        <p:spPr>
          <a:xfrm>
            <a:off x="4139952" y="3717032"/>
            <a:ext cx="3456384" cy="288032"/>
          </a:xfrm>
          <a:prstGeom prst="borderCallout2">
            <a:avLst>
              <a:gd name="adj1" fmla="val 45494"/>
              <a:gd name="adj2" fmla="val -15"/>
              <a:gd name="adj3" fmla="val 57832"/>
              <a:gd name="adj4" fmla="val -26152"/>
              <a:gd name="adj5" fmla="val 42353"/>
              <a:gd name="adj6" fmla="val -486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Number of  dimensions of the array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" name="설명선 2 9"/>
          <p:cNvSpPr/>
          <p:nvPr/>
        </p:nvSpPr>
        <p:spPr>
          <a:xfrm>
            <a:off x="4283968" y="4077072"/>
            <a:ext cx="3600400" cy="576064"/>
          </a:xfrm>
          <a:prstGeom prst="borderCallout2">
            <a:avLst>
              <a:gd name="adj1" fmla="val 45494"/>
              <a:gd name="adj2" fmla="val -15"/>
              <a:gd name="adj3" fmla="val 57832"/>
              <a:gd name="adj4" fmla="val -26152"/>
              <a:gd name="adj5" fmla="val 18712"/>
              <a:gd name="adj6" fmla="val -4453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 object describing the type of the elements in the array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1" name="설명선 2 10"/>
          <p:cNvSpPr/>
          <p:nvPr/>
        </p:nvSpPr>
        <p:spPr>
          <a:xfrm>
            <a:off x="4355976" y="4725144"/>
            <a:ext cx="3600400" cy="360040"/>
          </a:xfrm>
          <a:prstGeom prst="borderCallout2">
            <a:avLst>
              <a:gd name="adj1" fmla="val 45494"/>
              <a:gd name="adj2" fmla="val -15"/>
              <a:gd name="adj3" fmla="val 30814"/>
              <a:gd name="adj4" fmla="val -25612"/>
              <a:gd name="adj5" fmla="val -51535"/>
              <a:gd name="adj6" fmla="val -5641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Total number of elements of the array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5517232"/>
            <a:ext cx="247110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5589240"/>
            <a:ext cx="263177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Accessing individual elements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132856"/>
            <a:ext cx="4896544" cy="3343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21023</TotalTime>
  <Words>754</Words>
  <Application>Microsoft Office PowerPoint</Application>
  <PresentationFormat>화면 슬라이드 쇼(4:3)</PresentationFormat>
  <Paragraphs>156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HY강M</vt:lpstr>
      <vt:lpstr>맑은 고딕</vt:lpstr>
      <vt:lpstr>Arial</vt:lpstr>
      <vt:lpstr>Verdana</vt:lpstr>
      <vt:lpstr>Office 테마</vt:lpstr>
      <vt:lpstr>Python 강의자료08</vt:lpstr>
      <vt:lpstr>PowerPoint 프레젠테이션</vt:lpstr>
      <vt:lpstr>More Python libraries</vt:lpstr>
      <vt:lpstr>NumPy package</vt:lpstr>
      <vt:lpstr>Arrays</vt:lpstr>
      <vt:lpstr>Vectors</vt:lpstr>
      <vt:lpstr>Vectors</vt:lpstr>
      <vt:lpstr>Matrices</vt:lpstr>
      <vt:lpstr>Matrices</vt:lpstr>
      <vt:lpstr>Array IO</vt:lpstr>
      <vt:lpstr>Calculations on matrices</vt:lpstr>
      <vt:lpstr>Array broadcasting</vt:lpstr>
      <vt:lpstr>Convert from array to list or tuple</vt:lpstr>
      <vt:lpstr>Indexing and Slicing</vt:lpstr>
      <vt:lpstr>Indexing and Slicing</vt:lpstr>
      <vt:lpstr>Iterating</vt:lpstr>
      <vt:lpstr>Changing the shape of an array</vt:lpstr>
      <vt:lpstr>Stacking together different arrays</vt:lpstr>
      <vt:lpstr>Stacking together different arrays</vt:lpstr>
      <vt:lpstr>Splitting one array into several smaller ones</vt:lpstr>
      <vt:lpstr>Copies and Views</vt:lpstr>
      <vt:lpstr>Copies and Views</vt:lpstr>
      <vt:lpstr>Indexing with arrays of Indices</vt:lpstr>
      <vt:lpstr>Indexing with boolean arrays</vt:lpstr>
      <vt:lpstr>Standard linear algebra operations</vt:lpstr>
      <vt:lpstr>Standard linear algebra operations</vt:lpstr>
      <vt:lpstr>Standard linear algebra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김은진</dc:creator>
  <cp:lastModifiedBy>김은진</cp:lastModifiedBy>
  <cp:revision>533</cp:revision>
  <dcterms:created xsi:type="dcterms:W3CDTF">2015-01-22T08:45:52Z</dcterms:created>
  <dcterms:modified xsi:type="dcterms:W3CDTF">2016-08-05T07:44:09Z</dcterms:modified>
</cp:coreProperties>
</file>