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40" r:id="rId3"/>
    <p:sldId id="388" r:id="rId4"/>
    <p:sldId id="415" r:id="rId5"/>
    <p:sldId id="416" r:id="rId6"/>
    <p:sldId id="417" r:id="rId7"/>
    <p:sldId id="418" r:id="rId8"/>
    <p:sldId id="419" r:id="rId9"/>
    <p:sldId id="426" r:id="rId10"/>
    <p:sldId id="427" r:id="rId11"/>
    <p:sldId id="420" r:id="rId12"/>
    <p:sldId id="421" r:id="rId13"/>
    <p:sldId id="422" r:id="rId14"/>
    <p:sldId id="432" r:id="rId15"/>
    <p:sldId id="423" r:id="rId16"/>
    <p:sldId id="428" r:id="rId17"/>
    <p:sldId id="438" r:id="rId18"/>
    <p:sldId id="439" r:id="rId19"/>
    <p:sldId id="424" r:id="rId20"/>
    <p:sldId id="429" r:id="rId21"/>
    <p:sldId id="430" r:id="rId22"/>
    <p:sldId id="431" r:id="rId23"/>
    <p:sldId id="425" r:id="rId24"/>
    <p:sldId id="433" r:id="rId25"/>
    <p:sldId id="434" r:id="rId26"/>
    <p:sldId id="435" r:id="rId27"/>
    <p:sldId id="43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2107" autoAdjust="0"/>
  </p:normalViewPr>
  <p:slideViewPr>
    <p:cSldViewPr>
      <p:cViewPr varScale="1">
        <p:scale>
          <a:sx n="79" d="100"/>
          <a:sy n="79" d="100"/>
        </p:scale>
        <p:origin x="9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4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meaning of the(many) numbers we compute, we often need </a:t>
            </a:r>
            <a:r>
              <a:rPr lang="en-US" altLang="ko-K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postprocessing</a:t>
            </a:r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statistical analysis and graphical visualization of our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4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9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3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4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err="1">
                <a:latin typeface="굴림" charset="-127"/>
                <a:ea typeface="굴림" charset="-127"/>
              </a:rPr>
              <a:t>x,y</a:t>
            </a:r>
            <a:r>
              <a:rPr lang="en-US" altLang="ko-KR" dirty="0">
                <a:latin typeface="굴림" charset="-127"/>
                <a:ea typeface="굴림" charset="-127"/>
              </a:rPr>
              <a:t> </a:t>
            </a:r>
            <a:r>
              <a:rPr lang="ko-KR" altLang="en-US" dirty="0">
                <a:latin typeface="굴림" charset="-127"/>
                <a:ea typeface="굴림" charset="-127"/>
              </a:rPr>
              <a:t>좌표 </a:t>
            </a:r>
            <a:r>
              <a:rPr lang="en-US" altLang="ko-KR" dirty="0">
                <a:latin typeface="굴림" charset="-127"/>
                <a:ea typeface="굴림" charset="-127"/>
              </a:rPr>
              <a:t>set </a:t>
            </a:r>
            <a:r>
              <a:rPr lang="ko-KR" altLang="en-US" dirty="0">
                <a:latin typeface="굴림" charset="-127"/>
                <a:ea typeface="굴림" charset="-127"/>
              </a:rPr>
              <a:t>구한 후</a:t>
            </a:r>
            <a:r>
              <a:rPr lang="en-US" altLang="ko-KR" dirty="0">
                <a:latin typeface="굴림" charset="-127"/>
                <a:ea typeface="굴림" charset="-127"/>
              </a:rPr>
              <a:t>,</a:t>
            </a:r>
            <a:r>
              <a:rPr lang="ko-KR" altLang="en-US" dirty="0">
                <a:latin typeface="굴림" charset="-127"/>
                <a:ea typeface="굴림" charset="-127"/>
              </a:rPr>
              <a:t> 각 점들에 대한 </a:t>
            </a:r>
            <a:r>
              <a:rPr lang="en-US" altLang="ko-KR" dirty="0">
                <a:latin typeface="굴림" charset="-127"/>
                <a:ea typeface="굴림" charset="-127"/>
              </a:rPr>
              <a:t>Z </a:t>
            </a:r>
            <a:r>
              <a:rPr lang="ko-KR" altLang="en-US" dirty="0">
                <a:latin typeface="굴림" charset="-127"/>
                <a:ea typeface="굴림" charset="-127"/>
              </a:rPr>
              <a:t>함수로 </a:t>
            </a:r>
            <a:r>
              <a:rPr lang="en-US" altLang="ko-KR" dirty="0">
                <a:latin typeface="굴림" charset="-127"/>
                <a:ea typeface="굴림" charset="-127"/>
              </a:rPr>
              <a:t>z </a:t>
            </a:r>
            <a:r>
              <a:rPr lang="ko-KR" altLang="en-US" dirty="0">
                <a:latin typeface="굴림" charset="-127"/>
                <a:ea typeface="굴림" charset="-127"/>
              </a:rPr>
              <a:t>값 구한 후 그리기</a:t>
            </a:r>
            <a:r>
              <a:rPr lang="en-US" altLang="ko-KR" dirty="0">
                <a:latin typeface="굴림" charset="-127"/>
                <a:ea typeface="굴림" charset="-127"/>
                <a:sym typeface="Wingdings" pitchFamily="2" charset="2"/>
              </a:rPr>
              <a:t> </a:t>
            </a:r>
            <a:r>
              <a:rPr lang="en-US" altLang="ko-KR" dirty="0" err="1">
                <a:latin typeface="굴림" charset="-127"/>
                <a:ea typeface="굴림" charset="-127"/>
                <a:sym typeface="Wingdings" pitchFamily="2" charset="2"/>
              </a:rPr>
              <a:t>plot_wireframe</a:t>
            </a:r>
            <a:r>
              <a:rPr lang="en-US" altLang="ko-KR" dirty="0">
                <a:latin typeface="굴림" charset="-127"/>
                <a:ea typeface="굴림" charset="-127"/>
                <a:sym typeface="Wingdings" pitchFamily="2" charset="2"/>
              </a:rPr>
              <a:t>, </a:t>
            </a:r>
            <a:r>
              <a:rPr lang="en-US" altLang="ko-KR" dirty="0" err="1">
                <a:latin typeface="굴림" charset="-127"/>
                <a:ea typeface="굴림" charset="-127"/>
                <a:sym typeface="Wingdings" pitchFamily="2" charset="2"/>
              </a:rPr>
              <a:t>plot_surface</a:t>
            </a:r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굴림" charset="-127"/>
                <a:ea typeface="굴림" charset="-127"/>
              </a:rPr>
              <a:t>3</a:t>
            </a:r>
            <a:r>
              <a:rPr lang="ko-KR" altLang="en-US">
                <a:latin typeface="굴림" charset="-127"/>
                <a:ea typeface="굴림" charset="-127"/>
              </a:rPr>
              <a:t>월 첫째주 </a:t>
            </a:r>
            <a:r>
              <a:rPr lang="en-US" altLang="ko-KR">
                <a:latin typeface="굴림" charset="-127"/>
                <a:ea typeface="굴림" charset="-127"/>
              </a:rPr>
              <a:t>-</a:t>
            </a:r>
            <a:fld id="{46A45E31-4662-4978-A574-F07F238C1BA6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1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Python</a:t>
            </a:r>
            <a:r>
              <a:rPr lang="ko-KR" altLang="en-US" sz="3600" dirty="0"/>
              <a:t> 강의자료</a:t>
            </a:r>
            <a:r>
              <a:rPr lang="en-US" altLang="ko-KR"/>
              <a:t>9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charset="0"/>
              </a:rPr>
              <a:t>property name &amp; property value</a:t>
            </a:r>
            <a:endParaRPr lang="ko-KR" altLang="en-US" dirty="0"/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</p:nvPr>
        </p:nvGraphicFramePr>
        <p:xfrm>
          <a:off x="611560" y="1667992"/>
          <a:ext cx="7899921" cy="3633216"/>
        </p:xfrm>
        <a:graphic>
          <a:graphicData uri="http://schemas.openxmlformats.org/drawingml/2006/table">
            <a:tbl>
              <a:tblPr/>
              <a:tblGrid>
                <a:gridCol w="20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Property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Possible Property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LineWidth (linewidth)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the width of the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A number in units of points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(default 0.5)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MarkerSize (markersize)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the size of the marker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A number in units of 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MarkerEdgeColor (markeredgecolor)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the color of the marker or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the color of the edge line for filled markers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Color Specifiers typed as a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3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MarkerFaceColor (markerfacecolor)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the color of the filling for filled markers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color specifiers typed as a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LineStyle (linestyle)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 style specifier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from the table on previous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LineColor (linecolor)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 color specifier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from the table on previous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 (marker)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 type specifier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from the table on previous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(or more) curves in one graph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4064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00808"/>
            <a:ext cx="3208487" cy="24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2123728" y="3933056"/>
            <a:ext cx="2880320" cy="360040"/>
          </a:xfrm>
          <a:prstGeom prst="borderCallout2">
            <a:avLst>
              <a:gd name="adj1" fmla="val -6337"/>
              <a:gd name="adj2" fmla="val 48577"/>
              <a:gd name="adj3" fmla="val -218461"/>
              <a:gd name="adj4" fmla="val 16892"/>
              <a:gd name="adj5" fmla="val -310733"/>
              <a:gd name="adj6" fmla="val -1255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calling the plot() repeatedly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(or more) graphs in one figure window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492896"/>
            <a:ext cx="4811119" cy="36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39552" y="2564904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flipV="1">
            <a:off x="3275856" y="2708920"/>
            <a:ext cx="1008112" cy="288032"/>
          </a:xfrm>
          <a:custGeom>
            <a:avLst/>
            <a:gdLst>
              <a:gd name="connsiteX0" fmla="*/ 0 w 5486400"/>
              <a:gd name="connsiteY0" fmla="*/ 274320 h 274320"/>
              <a:gd name="connsiteX1" fmla="*/ 2651760 w 5486400"/>
              <a:gd name="connsiteY1" fmla="*/ 274320 h 274320"/>
              <a:gd name="connsiteX2" fmla="*/ 5486400 w 5486400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274320">
                <a:moveTo>
                  <a:pt x="0" y="274320"/>
                </a:moveTo>
                <a:lnTo>
                  <a:pt x="2651760" y="274320"/>
                </a:lnTo>
                <a:lnTo>
                  <a:pt x="5486400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3717032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3275856" y="3861048"/>
            <a:ext cx="936104" cy="792088"/>
          </a:xfrm>
          <a:custGeom>
            <a:avLst/>
            <a:gdLst>
              <a:gd name="connsiteX0" fmla="*/ 0 w 5486400"/>
              <a:gd name="connsiteY0" fmla="*/ 274320 h 274320"/>
              <a:gd name="connsiteX1" fmla="*/ 2651760 w 5486400"/>
              <a:gd name="connsiteY1" fmla="*/ 274320 h 274320"/>
              <a:gd name="connsiteX2" fmla="*/ 5486400 w 5486400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274320">
                <a:moveTo>
                  <a:pt x="0" y="274320"/>
                </a:moveTo>
                <a:lnTo>
                  <a:pt x="2651760" y="274320"/>
                </a:lnTo>
                <a:lnTo>
                  <a:pt x="5486400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4716016" y="1700808"/>
            <a:ext cx="4032448" cy="360040"/>
          </a:xfrm>
          <a:prstGeom prst="borderCallout2">
            <a:avLst>
              <a:gd name="adj1" fmla="val 50677"/>
              <a:gd name="adj2" fmla="val 448"/>
              <a:gd name="adj3" fmla="val 144356"/>
              <a:gd name="adj4" fmla="val -45583"/>
              <a:gd name="adj5" fmla="val 243859"/>
              <a:gd name="adj6" fmla="val -467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subplot(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numRows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numCols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plotNum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) 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(or more ) figure windows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384376" cy="183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3789040"/>
            <a:ext cx="6696744" cy="235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자유형 8"/>
          <p:cNvSpPr/>
          <p:nvPr/>
        </p:nvSpPr>
        <p:spPr>
          <a:xfrm>
            <a:off x="2351314" y="2090057"/>
            <a:ext cx="1679510" cy="1660849"/>
          </a:xfrm>
          <a:custGeom>
            <a:avLst/>
            <a:gdLst>
              <a:gd name="connsiteX0" fmla="*/ 0 w 1679510"/>
              <a:gd name="connsiteY0" fmla="*/ 0 h 1660849"/>
              <a:gd name="connsiteX1" fmla="*/ 1679510 w 1679510"/>
              <a:gd name="connsiteY1" fmla="*/ 18661 h 1660849"/>
              <a:gd name="connsiteX2" fmla="*/ 1436915 w 1679510"/>
              <a:gd name="connsiteY2" fmla="*/ 1660849 h 166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510" h="1660849">
                <a:moveTo>
                  <a:pt x="0" y="0"/>
                </a:moveTo>
                <a:lnTo>
                  <a:pt x="1679510" y="18661"/>
                </a:lnTo>
                <a:lnTo>
                  <a:pt x="1436915" y="1660849"/>
                </a:lnTo>
              </a:path>
            </a:pathLst>
          </a:cu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351314" y="2761861"/>
            <a:ext cx="3470988" cy="1007706"/>
          </a:xfrm>
          <a:custGeom>
            <a:avLst/>
            <a:gdLst>
              <a:gd name="connsiteX0" fmla="*/ 0 w 3470988"/>
              <a:gd name="connsiteY0" fmla="*/ 0 h 1007706"/>
              <a:gd name="connsiteX1" fmla="*/ 3470988 w 3470988"/>
              <a:gd name="connsiteY1" fmla="*/ 0 h 1007706"/>
              <a:gd name="connsiteX2" fmla="*/ 3359021 w 3470988"/>
              <a:gd name="connsiteY2" fmla="*/ 1007706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0988" h="1007706">
                <a:moveTo>
                  <a:pt x="0" y="0"/>
                </a:moveTo>
                <a:lnTo>
                  <a:pt x="3470988" y="0"/>
                </a:lnTo>
                <a:lnTo>
                  <a:pt x="3359021" y="1007706"/>
                </a:lnTo>
              </a:path>
            </a:pathLst>
          </a:cu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1556792"/>
            <a:ext cx="388843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pylab.close</a:t>
            </a:r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() closes one, some or all figure windows.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histograms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789040"/>
            <a:ext cx="3456384" cy="272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628800"/>
            <a:ext cx="7012953" cy="20162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2123728" y="3789040"/>
            <a:ext cx="1872208" cy="288032"/>
          </a:xfrm>
          <a:prstGeom prst="borderCallout2">
            <a:avLst>
              <a:gd name="adj1" fmla="val -6337"/>
              <a:gd name="adj2" fmla="val 48577"/>
              <a:gd name="adj3" fmla="val -218461"/>
              <a:gd name="adj4" fmla="val 16892"/>
              <a:gd name="adj5" fmla="val -295616"/>
              <a:gd name="adj6" fmla="val -1410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Count of elements 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39552" y="4509120"/>
            <a:ext cx="1872208" cy="288032"/>
          </a:xfrm>
          <a:prstGeom prst="borderCallout2">
            <a:avLst>
              <a:gd name="adj1" fmla="val -6337"/>
              <a:gd name="adj2" fmla="val 48577"/>
              <a:gd name="adj3" fmla="val -243657"/>
              <a:gd name="adj4" fmla="val 44026"/>
              <a:gd name="adj5" fmla="val -371203"/>
              <a:gd name="adj6" fmla="val 432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x position value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Histograms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5933164" cy="389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038228"/>
            <a:ext cx="3666940" cy="28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499992" y="1124744"/>
            <a:ext cx="3960440" cy="648072"/>
          </a:xfrm>
          <a:prstGeom prst="borderCallout2">
            <a:avLst>
              <a:gd name="adj1" fmla="val 50677"/>
              <a:gd name="adj2" fmla="val 448"/>
              <a:gd name="adj3" fmla="val 101164"/>
              <a:gd name="adj4" fmla="val -13542"/>
              <a:gd name="adj5" fmla="val 255377"/>
              <a:gd name="adj6" fmla="val -185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50: 51 edges of x are returned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If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normed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is true, the first element of the return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is the normalized counts.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4211960" y="3212976"/>
            <a:ext cx="3960440" cy="360040"/>
          </a:xfrm>
          <a:prstGeom prst="borderCallout2">
            <a:avLst>
              <a:gd name="adj1" fmla="val 50677"/>
              <a:gd name="adj2" fmla="val 448"/>
              <a:gd name="adj3" fmla="val 64883"/>
              <a:gd name="adj4" fmla="val -20610"/>
              <a:gd name="adj5" fmla="val 141349"/>
              <a:gd name="adj6" fmla="val -2229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can use Latex strings for labels and titles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899592" y="5589240"/>
            <a:ext cx="3960440" cy="360040"/>
          </a:xfrm>
          <a:prstGeom prst="borderCallout2">
            <a:avLst>
              <a:gd name="adj1" fmla="val -6337"/>
              <a:gd name="adj2" fmla="val 78194"/>
              <a:gd name="adj3" fmla="val -256469"/>
              <a:gd name="adj4" fmla="val 92947"/>
              <a:gd name="adj5" fmla="val -278482"/>
              <a:gd name="adj6" fmla="val 672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calculates the best fit line value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251520" y="260648"/>
            <a:ext cx="3384376" cy="720080"/>
          </a:xfrm>
          <a:prstGeom prst="borderCallout2">
            <a:avLst>
              <a:gd name="adj1" fmla="val 99916"/>
              <a:gd name="adj2" fmla="val 47316"/>
              <a:gd name="adj3" fmla="val 134854"/>
              <a:gd name="adj4" fmla="val 76887"/>
              <a:gd name="adj5" fmla="val 203546"/>
              <a:gd name="adj6" fmla="val 6638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numerical functions written for compatibility with MATLAB commands with the same names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charset="0"/>
              </a:rPr>
              <a:t>modifiers within the string</a:t>
            </a:r>
            <a:endParaRPr lang="ko-KR" altLang="en-US" dirty="0"/>
          </a:p>
        </p:txBody>
      </p:sp>
      <p:graphicFrame>
        <p:nvGraphicFramePr>
          <p:cNvPr id="4" name="Group 126"/>
          <p:cNvGraphicFramePr>
            <a:graphicFrameLocks noGrp="1"/>
          </p:cNvGraphicFramePr>
          <p:nvPr/>
        </p:nvGraphicFramePr>
        <p:xfrm>
          <a:off x="971600" y="1700808"/>
          <a:ext cx="3672408" cy="2448272"/>
        </p:xfrm>
        <a:graphic>
          <a:graphicData uri="http://schemas.openxmlformats.org/drawingml/2006/table">
            <a:tbl>
              <a:tblPr/>
              <a:tblGrid>
                <a:gridCol w="220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modifier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bold font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italic style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normal font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\fontname{fontname}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font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\fontsize{fontsize}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font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_{string}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subscript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^{string}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127"/>
          <p:cNvGraphicFramePr>
            <a:graphicFrameLocks noGrp="1"/>
          </p:cNvGraphicFramePr>
          <p:nvPr/>
        </p:nvGraphicFramePr>
        <p:xfrm>
          <a:off x="4932040" y="1700809"/>
          <a:ext cx="2376264" cy="4545683"/>
        </p:xfrm>
        <a:graphic>
          <a:graphicData uri="http://schemas.openxmlformats.org/drawingml/2006/table">
            <a:tbl>
              <a:tblPr/>
              <a:tblGrid>
                <a:gridCol w="1614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characters in the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Greek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\beta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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\theta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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\sigma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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\Phi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\Delta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\Lambda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\Omega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\Sigma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cs typeface="Arial" charset="0"/>
                          <a:sym typeface="Symbol" pitchFamily="18" charset="2"/>
                        </a:rPr>
                        <a:t>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 Plot</a:t>
            </a:r>
            <a:endParaRPr lang="ko-KR" alt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628800"/>
            <a:ext cx="63190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068960"/>
            <a:ext cx="4226611" cy="333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563888" y="234888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256490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306896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Plot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3528392" cy="204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72817"/>
            <a:ext cx="2511906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149080"/>
            <a:ext cx="252783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560" y="2636912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85293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Visualizing matrix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ko-KR" dirty="0"/>
              <a:t>To create a bitmap-plot of the entries of a matrix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7"/>
            <a:ext cx="6724305" cy="4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844824"/>
            <a:ext cx="1728192" cy="162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844824"/>
            <a:ext cx="2123728" cy="16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4788024" y="3861048"/>
            <a:ext cx="4032448" cy="432048"/>
          </a:xfrm>
          <a:prstGeom prst="borderCallout2">
            <a:avLst>
              <a:gd name="adj1" fmla="val 50677"/>
              <a:gd name="adj2" fmla="val 448"/>
              <a:gd name="adj3" fmla="val 29896"/>
              <a:gd name="adj4" fmla="val -60866"/>
              <a:gd name="adj5" fmla="val -2853"/>
              <a:gd name="adj6" fmla="val -731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Bivariate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Gaussan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distribution for equal  X and Y   (X, Y,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sigmax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sigmay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mux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muy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427984" y="4869160"/>
            <a:ext cx="2880320" cy="288032"/>
          </a:xfrm>
          <a:prstGeom prst="borderCallout2">
            <a:avLst>
              <a:gd name="adj1" fmla="val 50677"/>
              <a:gd name="adj2" fmla="val 448"/>
              <a:gd name="adj3" fmla="val 62291"/>
              <a:gd name="adj4" fmla="val -90641"/>
              <a:gd name="adj5" fmla="val -139835"/>
              <a:gd name="adj6" fmla="val -995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Display an image on the axes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4211960" y="1196752"/>
            <a:ext cx="2088232" cy="288032"/>
          </a:xfrm>
          <a:prstGeom prst="borderCallout2">
            <a:avLst>
              <a:gd name="adj1" fmla="val 96029"/>
              <a:gd name="adj2" fmla="val 86237"/>
              <a:gd name="adj3" fmla="val 172432"/>
              <a:gd name="adj4" fmla="val 117577"/>
              <a:gd name="adj5" fmla="val 222982"/>
              <a:gd name="adj6" fmla="val 988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Without interpolation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6588224" y="1196752"/>
            <a:ext cx="2088232" cy="288032"/>
          </a:xfrm>
          <a:prstGeom prst="borderCallout2">
            <a:avLst>
              <a:gd name="adj1" fmla="val 96029"/>
              <a:gd name="adj2" fmla="val 86237"/>
              <a:gd name="adj3" fmla="val 172432"/>
              <a:gd name="adj4" fmla="val 117577"/>
              <a:gd name="adj5" fmla="val 222982"/>
              <a:gd name="adj6" fmla="val 988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With interpolation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293096"/>
            <a:ext cx="42484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5373216"/>
            <a:ext cx="48965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en-US" altLang="ko-KR" dirty="0"/>
          </a:p>
          <a:p>
            <a:r>
              <a:rPr lang="en-US" altLang="ko-KR" dirty="0" err="1"/>
              <a:t>pylab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Verdana" pitchFamily="34" charset="0"/>
                <a:ea typeface="굴림" charset="-127"/>
                <a:cs typeface="Arial" charset="0"/>
              </a:rPr>
              <a:t>3D plotting</a:t>
            </a:r>
            <a:endParaRPr lang="ko-KR" altLang="en-US" dirty="0">
              <a:latin typeface="Verdana" pitchFamily="34" charset="0"/>
              <a:ea typeface="굴림" charset="-127"/>
              <a:cs typeface="Arial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923" y="1484313"/>
            <a:ext cx="7244862" cy="4248150"/>
          </a:xfrm>
        </p:spPr>
        <p:txBody>
          <a:bodyPr/>
          <a:lstStyle/>
          <a:p>
            <a:r>
              <a:rPr lang="en-US" altLang="ko-KR" sz="1800" dirty="0">
                <a:latin typeface="Verdana" pitchFamily="34" charset="0"/>
                <a:cs typeface="Arial" charset="0"/>
              </a:rPr>
              <a:t>3-dim plots used for plotting functions </a:t>
            </a:r>
            <a:r>
              <a:rPr lang="en-US" altLang="ko-KR" sz="1800" i="1" dirty="0">
                <a:latin typeface="Verdana" pitchFamily="34" charset="0"/>
                <a:cs typeface="Arial" charset="0"/>
              </a:rPr>
              <a:t>z=f (</a:t>
            </a:r>
            <a:r>
              <a:rPr lang="en-US" altLang="ko-KR" sz="1800" i="1" dirty="0" err="1">
                <a:latin typeface="Verdana" pitchFamily="34" charset="0"/>
                <a:cs typeface="Arial" charset="0"/>
              </a:rPr>
              <a:t>x,y</a:t>
            </a:r>
            <a:r>
              <a:rPr lang="en-US" altLang="ko-KR" sz="1800" i="1" dirty="0">
                <a:latin typeface="Verdana" pitchFamily="34" charset="0"/>
                <a:cs typeface="Arial" charset="0"/>
              </a:rPr>
              <a:t>)</a:t>
            </a:r>
          </a:p>
          <a:p>
            <a:r>
              <a:rPr lang="en-US" altLang="ko-KR" sz="1800" dirty="0">
                <a:latin typeface="Verdana" pitchFamily="34" charset="0"/>
                <a:cs typeface="Arial" charset="0"/>
              </a:rPr>
              <a:t>Wireframe and surface plots are created in 3 steps</a:t>
            </a:r>
          </a:p>
          <a:p>
            <a:pPr lvl="1">
              <a:buFontTx/>
              <a:buAutoNum type="arabicPeriod"/>
            </a:pPr>
            <a:r>
              <a:rPr lang="en-US" altLang="ko-KR" sz="1800" dirty="0">
                <a:latin typeface="Verdana" pitchFamily="34" charset="0"/>
                <a:cs typeface="Arial" charset="0"/>
              </a:rPr>
              <a:t>to create a grid in the x-y plane for domain</a:t>
            </a:r>
          </a:p>
          <a:p>
            <a:pPr lvl="1">
              <a:buFontTx/>
              <a:buAutoNum type="arabicPeriod"/>
            </a:pPr>
            <a:r>
              <a:rPr lang="en-US" altLang="ko-KR" sz="1800" dirty="0">
                <a:latin typeface="Verdana" pitchFamily="34" charset="0"/>
                <a:cs typeface="Arial" charset="0"/>
              </a:rPr>
              <a:t>to calculate the value for z at each point of the grid</a:t>
            </a:r>
          </a:p>
          <a:p>
            <a:pPr lvl="1">
              <a:buFontTx/>
              <a:buAutoNum type="arabicPeriod"/>
            </a:pPr>
            <a:r>
              <a:rPr lang="en-US" altLang="ko-KR" sz="1800" dirty="0">
                <a:latin typeface="Verdana" pitchFamily="34" charset="0"/>
                <a:cs typeface="Arial" charset="0"/>
              </a:rPr>
              <a:t>to create the plot</a:t>
            </a:r>
            <a:endParaRPr lang="en-US" altLang="ko-KR" i="1" dirty="0">
              <a:latin typeface="Verdana" pitchFamily="34" charset="0"/>
              <a:cs typeface="Arial" charset="0"/>
            </a:endParaRPr>
          </a:p>
          <a:p>
            <a:pPr lvl="1">
              <a:buFontTx/>
              <a:buNone/>
            </a:pPr>
            <a:endParaRPr lang="en-US" altLang="ko-KR" dirty="0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Verdana" pitchFamily="34" charset="0"/>
                <a:ea typeface="굴림" charset="-127"/>
                <a:cs typeface="Arial" charset="0"/>
              </a:rPr>
              <a:t>Creating a grid in the x-y plane </a:t>
            </a:r>
            <a:endParaRPr lang="ko-KR" altLang="en-US" dirty="0">
              <a:latin typeface="Verdana" pitchFamily="34" charset="0"/>
              <a:ea typeface="굴림" charset="-127"/>
              <a:cs typeface="Arial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842738" cy="4248150"/>
          </a:xfrm>
        </p:spPr>
        <p:txBody>
          <a:bodyPr/>
          <a:lstStyle/>
          <a:p>
            <a:r>
              <a:rPr lang="en-US" altLang="ko-KR" dirty="0">
                <a:latin typeface="Verdana" pitchFamily="34" charset="0"/>
                <a:cs typeface="Arial" charset="0"/>
              </a:rPr>
              <a:t>The grid is a set of points in the x-y plane in the domain of the function</a:t>
            </a:r>
          </a:p>
          <a:p>
            <a:pPr>
              <a:buFontTx/>
              <a:buNone/>
            </a:pPr>
            <a:r>
              <a:rPr lang="en-US" altLang="ko-KR" i="1" dirty="0">
                <a:latin typeface="Verdana" pitchFamily="34" charset="0"/>
                <a:cs typeface="Arial" charset="0"/>
              </a:rPr>
              <a:t>[Ex]</a:t>
            </a:r>
          </a:p>
          <a:p>
            <a:pPr lvl="1"/>
            <a:r>
              <a:rPr lang="en-US" altLang="ko-KR" dirty="0">
                <a:latin typeface="Verdana" pitchFamily="34" charset="0"/>
                <a:cs typeface="Arial" charset="0"/>
              </a:rPr>
              <a:t>the distance between the grid point is one unit</a:t>
            </a:r>
          </a:p>
          <a:p>
            <a:pPr lvl="1"/>
            <a:r>
              <a:rPr lang="en-US" altLang="ko-KR" dirty="0">
                <a:latin typeface="Verdana" pitchFamily="34" charset="0"/>
                <a:cs typeface="Arial" charset="0"/>
              </a:rPr>
              <a:t>(-1,4)  (0,4)  (1,4)  (2,4)  (3,4)</a:t>
            </a:r>
          </a:p>
          <a:p>
            <a:pPr lvl="1">
              <a:buFontTx/>
              <a:buNone/>
            </a:pPr>
            <a:r>
              <a:rPr lang="en-US" altLang="ko-KR" dirty="0">
                <a:latin typeface="Verdana" pitchFamily="34" charset="0"/>
                <a:cs typeface="Arial" charset="0"/>
              </a:rPr>
              <a:t>    (-1,3)  (0,3)  (1,3)  (2,3)  (3,3)</a:t>
            </a:r>
          </a:p>
          <a:p>
            <a:pPr lvl="1">
              <a:buFontTx/>
              <a:buNone/>
            </a:pPr>
            <a:r>
              <a:rPr lang="en-US" altLang="ko-KR" dirty="0">
                <a:latin typeface="Verdana" pitchFamily="34" charset="0"/>
                <a:cs typeface="Arial" charset="0"/>
              </a:rPr>
              <a:t>    (-1,2)  (0,2)  (1,2)  (2,2)  (3,2)</a:t>
            </a:r>
          </a:p>
          <a:p>
            <a:pPr lvl="1">
              <a:buFontTx/>
              <a:buNone/>
            </a:pPr>
            <a:r>
              <a:rPr lang="en-US" altLang="ko-KR" dirty="0">
                <a:latin typeface="Verdana" pitchFamily="34" charset="0"/>
                <a:cs typeface="Arial" charset="0"/>
              </a:rPr>
              <a:t>    (-1,1)  (0,1)  (1,1)  (2,1)  (3,1)</a:t>
            </a:r>
          </a:p>
          <a:p>
            <a:endParaRPr lang="en-US" altLang="ko-KR" sz="2400" i="1" dirty="0">
              <a:latin typeface="Verdana" pitchFamily="34" charset="0"/>
              <a:cs typeface="Arial" charset="0"/>
            </a:endParaRPr>
          </a:p>
          <a:p>
            <a:pPr lvl="1">
              <a:buFontTx/>
              <a:buNone/>
            </a:pPr>
            <a:endParaRPr lang="en-US" altLang="ko-KR" sz="2400" dirty="0"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1907704" y="4077072"/>
          <a:ext cx="4547148" cy="157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2869920" imgH="914400" progId="Equation.3">
                  <p:embed/>
                </p:oleObj>
              </mc:Choice>
              <mc:Fallback>
                <p:oleObj name="Equation" r:id="rId3" imgW="28699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77072"/>
                        <a:ext cx="4547148" cy="1571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Verdana" pitchFamily="34" charset="0"/>
                <a:ea typeface="굴림" charset="-127"/>
                <a:cs typeface="Arial" charset="0"/>
              </a:rPr>
              <a:t>Creating a grid in the x-y plane </a:t>
            </a:r>
            <a:endParaRPr lang="ko-KR" altLang="en-US" dirty="0">
              <a:latin typeface="Verdana" pitchFamily="34" charset="0"/>
              <a:ea typeface="굴림" charset="-127"/>
              <a:cs typeface="Arial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4525962"/>
          </a:xfrm>
        </p:spPr>
        <p:txBody>
          <a:bodyPr/>
          <a:lstStyle/>
          <a:p>
            <a:r>
              <a:rPr lang="en-US" altLang="ko-KR" dirty="0" err="1">
                <a:latin typeface="Verdana" pitchFamily="34" charset="0"/>
                <a:cs typeface="Arial" charset="0"/>
              </a:rPr>
              <a:t>numpy</a:t>
            </a:r>
            <a:r>
              <a:rPr lang="en-US" altLang="ko-KR" dirty="0" err="1">
                <a:cs typeface="Arial" charset="0"/>
              </a:rPr>
              <a:t>.m</a:t>
            </a:r>
            <a:r>
              <a:rPr lang="en-US" altLang="ko-KR" dirty="0" err="1">
                <a:latin typeface="Verdana" pitchFamily="34" charset="0"/>
                <a:cs typeface="Arial" charset="0"/>
              </a:rPr>
              <a:t>eshgrid</a:t>
            </a:r>
            <a:r>
              <a:rPr lang="en-US" altLang="ko-KR" i="1" dirty="0">
                <a:latin typeface="Verdana" pitchFamily="34" charset="0"/>
                <a:cs typeface="Arial" charset="0"/>
              </a:rPr>
              <a:t>  </a:t>
            </a:r>
            <a:r>
              <a:rPr lang="en-US" altLang="ko-KR" dirty="0">
                <a:latin typeface="Verdana" pitchFamily="34" charset="0"/>
                <a:cs typeface="Arial" charset="0"/>
              </a:rPr>
              <a:t>creates X and Y matrices.</a:t>
            </a:r>
          </a:p>
          <a:p>
            <a:pPr>
              <a:buFontTx/>
              <a:buNone/>
            </a:pPr>
            <a:r>
              <a:rPr lang="en-US" altLang="ko-KR" dirty="0">
                <a:latin typeface="Verdana" pitchFamily="34" charset="0"/>
                <a:cs typeface="Arial" charset="0"/>
              </a:rPr>
              <a:t>	[usage]</a:t>
            </a:r>
            <a:r>
              <a:rPr lang="en-US" altLang="ko-KR" sz="2400" dirty="0">
                <a:latin typeface="Verdana" pitchFamily="34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kumimoji="0" lang="fr-FR" altLang="ko-KR" dirty="0">
                <a:latin typeface="Verdana" pitchFamily="34" charset="0"/>
                <a:cs typeface="Arial" charset="0"/>
              </a:rPr>
              <a:t>		[X,Y] = numpy.meshgrid(x,y)</a:t>
            </a:r>
            <a:endParaRPr lang="en-US" altLang="ko-KR" sz="2400" dirty="0">
              <a:latin typeface="Verdana" pitchFamily="34" charset="0"/>
              <a:cs typeface="Arial" charset="0"/>
            </a:endParaRPr>
          </a:p>
          <a:p>
            <a:pPr lvl="3"/>
            <a:r>
              <a:rPr kumimoji="0" lang="en-US" altLang="ko-KR" b="1" dirty="0">
                <a:latin typeface="Verdana" pitchFamily="34" charset="0"/>
                <a:cs typeface="Arial" charset="0"/>
              </a:rPr>
              <a:t>X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 : matrix of </a:t>
            </a:r>
            <a:r>
              <a:rPr kumimoji="0" lang="en-US" altLang="ko-KR" i="1" dirty="0">
                <a:latin typeface="Verdana" pitchFamily="34" charset="0"/>
                <a:cs typeface="Arial" charset="0"/>
              </a:rPr>
              <a:t>x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 coordinates of the grid points</a:t>
            </a:r>
          </a:p>
          <a:p>
            <a:pPr lvl="3"/>
            <a:r>
              <a:rPr kumimoji="0" lang="en-US" altLang="ko-KR" b="1" dirty="0">
                <a:latin typeface="Verdana" pitchFamily="34" charset="0"/>
                <a:cs typeface="Arial" charset="0"/>
              </a:rPr>
              <a:t>Y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: matrix of </a:t>
            </a:r>
            <a:r>
              <a:rPr kumimoji="0" lang="en-US" altLang="ko-KR" i="1" dirty="0">
                <a:latin typeface="Verdana" pitchFamily="34" charset="0"/>
                <a:cs typeface="Arial" charset="0"/>
              </a:rPr>
              <a:t>y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 coordinates of the grid points         </a:t>
            </a:r>
          </a:p>
          <a:p>
            <a:pPr lvl="3"/>
            <a:r>
              <a:rPr kumimoji="0" lang="en-US" altLang="ko-KR" b="1" dirty="0">
                <a:latin typeface="Verdana" pitchFamily="34" charset="0"/>
                <a:cs typeface="Arial" charset="0"/>
              </a:rPr>
              <a:t>x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: vector that divides the domain of </a:t>
            </a:r>
            <a:r>
              <a:rPr kumimoji="0" lang="en-US" altLang="ko-KR" i="1" dirty="0">
                <a:latin typeface="Verdana" pitchFamily="34" charset="0"/>
                <a:cs typeface="Arial" charset="0"/>
              </a:rPr>
              <a:t>x</a:t>
            </a:r>
            <a:endParaRPr kumimoji="0" lang="en-US" altLang="ko-KR" dirty="0">
              <a:latin typeface="Verdana" pitchFamily="34" charset="0"/>
              <a:cs typeface="Arial" charset="0"/>
            </a:endParaRPr>
          </a:p>
          <a:p>
            <a:pPr lvl="3"/>
            <a:r>
              <a:rPr kumimoji="0" lang="en-US" altLang="ko-KR" b="1" dirty="0">
                <a:latin typeface="Verdana" pitchFamily="34" charset="0"/>
                <a:cs typeface="Arial" charset="0"/>
              </a:rPr>
              <a:t>y</a:t>
            </a:r>
            <a:r>
              <a:rPr kumimoji="0" lang="en-US" altLang="ko-KR" dirty="0">
                <a:latin typeface="Verdana" pitchFamily="34" charset="0"/>
                <a:cs typeface="Arial" charset="0"/>
              </a:rPr>
              <a:t>: vector that divides the domain of </a:t>
            </a:r>
            <a:r>
              <a:rPr kumimoji="0" lang="en-US" altLang="ko-KR" i="1" dirty="0">
                <a:latin typeface="Verdana" pitchFamily="34" charset="0"/>
                <a:cs typeface="Arial" charset="0"/>
              </a:rPr>
              <a:t>y</a:t>
            </a:r>
          </a:p>
          <a:p>
            <a:pPr>
              <a:buFontTx/>
              <a:buNone/>
            </a:pPr>
            <a:r>
              <a:rPr kumimoji="0" lang="en-US" altLang="ko-KR" dirty="0">
                <a:latin typeface="Verdana" pitchFamily="34" charset="0"/>
                <a:cs typeface="Arial" charset="0"/>
              </a:rPr>
              <a:t>	</a:t>
            </a:r>
            <a:r>
              <a:rPr kumimoji="0" lang="en-US" altLang="ko-KR" i="1" dirty="0">
                <a:latin typeface="Verdana" pitchFamily="34" charset="0"/>
                <a:cs typeface="Arial" charset="0"/>
              </a:rPr>
              <a:t>[Ex]</a:t>
            </a:r>
          </a:p>
          <a:p>
            <a:endParaRPr lang="en-US" altLang="ko-KR" dirty="0">
              <a:latin typeface="Verdana" pitchFamily="34" charset="0"/>
              <a:cs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17032"/>
            <a:ext cx="3024336" cy="284717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4088" y="274638"/>
            <a:ext cx="3322712" cy="994122"/>
          </a:xfrm>
        </p:spPr>
        <p:txBody>
          <a:bodyPr/>
          <a:lstStyle/>
          <a:p>
            <a:r>
              <a:rPr lang="en-US" altLang="ko-KR" dirty="0"/>
              <a:t> using different </a:t>
            </a:r>
            <a:r>
              <a:rPr lang="en-US" altLang="ko-KR" dirty="0" err="1"/>
              <a:t>colormaps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4752528" cy="59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284984"/>
            <a:ext cx="4213076" cy="31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572000" y="1268760"/>
            <a:ext cx="2880320" cy="288032"/>
          </a:xfrm>
          <a:prstGeom prst="borderCallout2">
            <a:avLst>
              <a:gd name="adj1" fmla="val 50677"/>
              <a:gd name="adj2" fmla="val 448"/>
              <a:gd name="adj3" fmla="val -67286"/>
              <a:gd name="adj4" fmla="val -29740"/>
              <a:gd name="adj5" fmla="val -68568"/>
              <a:gd name="adj6" fmla="val -580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To use different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colormaps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08720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5580112" y="1772816"/>
            <a:ext cx="2232248" cy="288032"/>
          </a:xfrm>
          <a:prstGeom prst="borderCallout2">
            <a:avLst>
              <a:gd name="adj1" fmla="val 50677"/>
              <a:gd name="adj2" fmla="val 448"/>
              <a:gd name="adj3" fmla="val 300570"/>
              <a:gd name="adj4" fmla="val -58295"/>
              <a:gd name="adj5" fmla="val 304327"/>
              <a:gd name="adj6" fmla="val -12553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Default color map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56490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5580112" y="2132856"/>
            <a:ext cx="2232248" cy="288032"/>
          </a:xfrm>
          <a:prstGeom prst="borderCallout2">
            <a:avLst>
              <a:gd name="adj1" fmla="val 50677"/>
              <a:gd name="adj2" fmla="val 448"/>
              <a:gd name="adj3" fmla="val 300570"/>
              <a:gd name="adj4" fmla="val -58295"/>
              <a:gd name="adj5" fmla="val 359757"/>
              <a:gd name="adj6" fmla="val -1151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Reverse colors in jet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3112502"/>
            <a:ext cx="1296144" cy="18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580112" y="2478382"/>
            <a:ext cx="3312368" cy="590578"/>
          </a:xfrm>
          <a:prstGeom prst="borderCallout2">
            <a:avLst>
              <a:gd name="adj1" fmla="val 50677"/>
              <a:gd name="adj2" fmla="val 448"/>
              <a:gd name="adj3" fmla="val 162942"/>
              <a:gd name="adj4" fmla="val -49532"/>
              <a:gd name="adj5" fmla="val 499843"/>
              <a:gd name="adj6" fmla="val -6649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Make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isolines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by reducing number of colors to 10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5272742"/>
            <a:ext cx="2952328" cy="244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48879"/>
            <a:ext cx="6192688" cy="331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altLang="ko-KR" dirty="0"/>
              <a:t>3D plotting</a:t>
            </a:r>
            <a:endParaRPr lang="ko-KR" altLang="en-US" dirty="0"/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673101" y="1457325"/>
          <a:ext cx="3322836" cy="64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수식" r:id="rId5" imgW="1993680" imgH="495000" progId="Equation.3">
                  <p:embed/>
                </p:oleObj>
              </mc:Choice>
              <mc:Fallback>
                <p:oleObj name="수식" r:id="rId5" imgW="199368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1" y="1457325"/>
                        <a:ext cx="3322836" cy="648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2852936"/>
            <a:ext cx="42484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6012160" y="3068960"/>
            <a:ext cx="2880320" cy="648072"/>
          </a:xfrm>
          <a:prstGeom prst="borderCallout2">
            <a:avLst>
              <a:gd name="adj1" fmla="val 50677"/>
              <a:gd name="adj2" fmla="val 448"/>
              <a:gd name="adj3" fmla="val 172912"/>
              <a:gd name="adj4" fmla="val -36123"/>
              <a:gd name="adj5" fmla="val 203545"/>
              <a:gd name="adj6" fmla="val -5952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a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is a 3D-aware axis instance because of  </a:t>
            </a:r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projection =‘3d’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02051" y="1073662"/>
            <a:ext cx="4334445" cy="199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5536" y="3933056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4221088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5536" y="4437112"/>
            <a:ext cx="41044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5536" y="5301208"/>
            <a:ext cx="28803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ko-KR" dirty="0"/>
              <a:t>3D plotting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600540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836712"/>
            <a:ext cx="3254652" cy="253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83568" y="4941168"/>
            <a:ext cx="49685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536" y="2132856"/>
            <a:ext cx="67797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4608" y="692697"/>
            <a:ext cx="331586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ko-KR" dirty="0"/>
              <a:t>3D plotting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6074" y="4379618"/>
            <a:ext cx="568863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5157192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57714" y="1944914"/>
            <a:ext cx="6139543" cy="3280229"/>
          </a:xfrm>
          <a:custGeom>
            <a:avLst/>
            <a:gdLst>
              <a:gd name="connsiteX0" fmla="*/ 0 w 6139543"/>
              <a:gd name="connsiteY0" fmla="*/ 3280229 h 3280229"/>
              <a:gd name="connsiteX1" fmla="*/ 6139543 w 6139543"/>
              <a:gd name="connsiteY1" fmla="*/ 3280229 h 3280229"/>
              <a:gd name="connsiteX2" fmla="*/ 6125029 w 6139543"/>
              <a:gd name="connsiteY2" fmla="*/ 0 h 3280229"/>
              <a:gd name="connsiteX3" fmla="*/ 5878286 w 6139543"/>
              <a:gd name="connsiteY3" fmla="*/ 0 h 328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9543" h="3280229">
                <a:moveTo>
                  <a:pt x="0" y="3280229"/>
                </a:moveTo>
                <a:lnTo>
                  <a:pt x="6139543" y="3280229"/>
                </a:lnTo>
                <a:lnTo>
                  <a:pt x="6125029" y="0"/>
                </a:lnTo>
                <a:lnTo>
                  <a:pt x="5878286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44208" y="422108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994122"/>
          </a:xfrm>
        </p:spPr>
        <p:txBody>
          <a:bodyPr/>
          <a:lstStyle/>
          <a:p>
            <a:r>
              <a:rPr lang="en-US" altLang="ko-KR" dirty="0"/>
              <a:t>Change view angle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6408712" cy="377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620688"/>
            <a:ext cx="436634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39552" y="458112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2 12"/>
          <p:cNvSpPr/>
          <p:nvPr/>
        </p:nvSpPr>
        <p:spPr>
          <a:xfrm>
            <a:off x="4139952" y="5301208"/>
            <a:ext cx="4536504" cy="1296144"/>
          </a:xfrm>
          <a:prstGeom prst="borderCallout2">
            <a:avLst>
              <a:gd name="adj1" fmla="val 50677"/>
              <a:gd name="adj2" fmla="val 448"/>
              <a:gd name="adj3" fmla="val -39051"/>
              <a:gd name="adj4" fmla="val -10368"/>
              <a:gd name="adj5" fmla="val -43772"/>
              <a:gd name="adj6" fmla="val -411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fr-FR" altLang="ko-KR" sz="1400" b="1">
                <a:solidFill>
                  <a:schemeClr val="tx1"/>
                </a:solidFill>
                <a:latin typeface="Verdana" pitchFamily="34" charset="0"/>
                <a:cs typeface="Arial" charset="0"/>
              </a:rPr>
              <a:t> view_init</a:t>
            </a:r>
            <a:r>
              <a:rPr lang="fr-FR" altLang="ko-KR" sz="1400">
                <a:solidFill>
                  <a:schemeClr val="tx1"/>
                </a:solidFill>
                <a:latin typeface="Verdana" pitchFamily="34" charset="0"/>
                <a:cs typeface="Arial" charset="0"/>
              </a:rPr>
              <a:t>(el, az) </a:t>
            </a:r>
            <a:endParaRPr lang="en-US" altLang="ko-KR" sz="1400" dirty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Verdana" pitchFamily="34" charset="0"/>
                <a:cs typeface="Arial" charset="0"/>
              </a:rPr>
              <a:t>az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: azimuth (in degrees) angle in the x-y plane measured relative to the negative y axis/ default = 37.5 </a:t>
            </a:r>
          </a:p>
          <a:p>
            <a:pPr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el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: elevation (in degrees) from the x-y plane / default = 30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530120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5589240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7308304" y="3789040"/>
            <a:ext cx="1605533" cy="1155973"/>
            <a:chOff x="4572" y="1253"/>
            <a:chExt cx="1451" cy="1148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4572" y="1253"/>
              <a:ext cx="1451" cy="1148"/>
              <a:chOff x="4345" y="1706"/>
              <a:chExt cx="1451" cy="1148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4798" y="2205"/>
                <a:ext cx="409" cy="590"/>
              </a:xfrm>
              <a:custGeom>
                <a:avLst/>
                <a:gdLst>
                  <a:gd name="T0" fmla="*/ 0 w 409"/>
                  <a:gd name="T1" fmla="*/ 227 h 590"/>
                  <a:gd name="T2" fmla="*/ 409 w 409"/>
                  <a:gd name="T3" fmla="*/ 590 h 590"/>
                  <a:gd name="T4" fmla="*/ 409 w 409"/>
                  <a:gd name="T5" fmla="*/ 0 h 590"/>
                  <a:gd name="T6" fmla="*/ 0 w 409"/>
                  <a:gd name="T7" fmla="*/ 227 h 5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590"/>
                  <a:gd name="T14" fmla="*/ 409 w 409"/>
                  <a:gd name="T15" fmla="*/ 590 h 5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590">
                    <a:moveTo>
                      <a:pt x="0" y="227"/>
                    </a:moveTo>
                    <a:lnTo>
                      <a:pt x="409" y="590"/>
                    </a:lnTo>
                    <a:lnTo>
                      <a:pt x="409" y="0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chemeClr val="bg2">
                  <a:alpha val="25882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4345" y="2205"/>
                <a:ext cx="1044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V="1">
                <a:off x="4798" y="1706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5343" y="2659"/>
                <a:ext cx="170" cy="1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ko-KR" b="1"/>
                  <a:t>x</a:t>
                </a:r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4617" y="1706"/>
                <a:ext cx="163" cy="1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ko-KR" b="1"/>
                  <a:t>z</a:t>
                </a:r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4526" y="2659"/>
                <a:ext cx="481" cy="1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ko-KR" sz="1400" b="1">
                    <a:solidFill>
                      <a:srgbClr val="660066"/>
                    </a:solidFill>
                  </a:rPr>
                  <a:t>Azimuth</a:t>
                </a:r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4980" y="2341"/>
                <a:ext cx="90" cy="318"/>
              </a:xfrm>
              <a:custGeom>
                <a:avLst/>
                <a:gdLst>
                  <a:gd name="T0" fmla="*/ 0 w 106"/>
                  <a:gd name="T1" fmla="*/ 0 h 182"/>
                  <a:gd name="T2" fmla="*/ 55 w 106"/>
                  <a:gd name="T3" fmla="*/ 486 h 182"/>
                  <a:gd name="T4" fmla="*/ 55 w 106"/>
                  <a:gd name="T5" fmla="*/ 971 h 182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182"/>
                  <a:gd name="T11" fmla="*/ 106 w 106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182">
                    <a:moveTo>
                      <a:pt x="0" y="0"/>
                    </a:moveTo>
                    <a:cubicBezTo>
                      <a:pt x="38" y="30"/>
                      <a:pt x="76" y="61"/>
                      <a:pt x="91" y="91"/>
                    </a:cubicBezTo>
                    <a:cubicBezTo>
                      <a:pt x="106" y="121"/>
                      <a:pt x="91" y="167"/>
                      <a:pt x="91" y="1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4435" y="1842"/>
                <a:ext cx="862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4798" y="2432"/>
                <a:ext cx="36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4708" y="2523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5207" y="2704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4798" y="2024"/>
                <a:ext cx="77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H="1">
                <a:off x="5207" y="2133"/>
                <a:ext cx="136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 flipH="1">
                <a:off x="5297" y="2079"/>
                <a:ext cx="136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H="1">
                <a:off x="5388" y="2033"/>
                <a:ext cx="136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4617" y="2523"/>
                <a:ext cx="363" cy="151"/>
              </a:xfrm>
              <a:custGeom>
                <a:avLst/>
                <a:gdLst>
                  <a:gd name="T0" fmla="*/ 0 w 363"/>
                  <a:gd name="T1" fmla="*/ 91 h 151"/>
                  <a:gd name="T2" fmla="*/ 227 w 363"/>
                  <a:gd name="T3" fmla="*/ 136 h 151"/>
                  <a:gd name="T4" fmla="*/ 363 w 363"/>
                  <a:gd name="T5" fmla="*/ 0 h 151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151"/>
                  <a:gd name="T11" fmla="*/ 363 w 363"/>
                  <a:gd name="T12" fmla="*/ 151 h 1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151">
                    <a:moveTo>
                      <a:pt x="0" y="91"/>
                    </a:moveTo>
                    <a:cubicBezTo>
                      <a:pt x="83" y="121"/>
                      <a:pt x="167" y="151"/>
                      <a:pt x="227" y="136"/>
                    </a:cubicBezTo>
                    <a:cubicBezTo>
                      <a:pt x="287" y="121"/>
                      <a:pt x="340" y="23"/>
                      <a:pt x="3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5615" y="1933"/>
                <a:ext cx="181" cy="91"/>
              </a:xfrm>
              <a:custGeom>
                <a:avLst/>
                <a:gdLst>
                  <a:gd name="T0" fmla="*/ 0 w 181"/>
                  <a:gd name="T1" fmla="*/ 0 h 91"/>
                  <a:gd name="T2" fmla="*/ 181 w 181"/>
                  <a:gd name="T3" fmla="*/ 0 h 91"/>
                  <a:gd name="T4" fmla="*/ 45 w 181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81"/>
                  <a:gd name="T10" fmla="*/ 0 h 91"/>
                  <a:gd name="T11" fmla="*/ 181 w 181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1" h="91">
                    <a:moveTo>
                      <a:pt x="0" y="0"/>
                    </a:moveTo>
                    <a:lnTo>
                      <a:pt x="181" y="0"/>
                    </a:lnTo>
                    <a:lnTo>
                      <a:pt x="45" y="9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5660" y="1933"/>
                <a:ext cx="45" cy="91"/>
              </a:xfrm>
              <a:custGeom>
                <a:avLst/>
                <a:gdLst>
                  <a:gd name="T0" fmla="*/ 0 w 45"/>
                  <a:gd name="T1" fmla="*/ 0 h 91"/>
                  <a:gd name="T2" fmla="*/ 45 w 45"/>
                  <a:gd name="T3" fmla="*/ 91 h 91"/>
                  <a:gd name="T4" fmla="*/ 0 60000 65536"/>
                  <a:gd name="T5" fmla="*/ 0 60000 65536"/>
                  <a:gd name="T6" fmla="*/ 0 w 45"/>
                  <a:gd name="T7" fmla="*/ 0 h 91"/>
                  <a:gd name="T8" fmla="*/ 45 w 45"/>
                  <a:gd name="T9" fmla="*/ 91 h 9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" h="91">
                    <a:moveTo>
                      <a:pt x="0" y="0"/>
                    </a:moveTo>
                    <a:cubicBezTo>
                      <a:pt x="19" y="38"/>
                      <a:pt x="38" y="76"/>
                      <a:pt x="45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5025" y="2432"/>
                <a:ext cx="529" cy="1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ko-KR" sz="1400" b="1" dirty="0">
                    <a:solidFill>
                      <a:srgbClr val="660066"/>
                    </a:solidFill>
                  </a:rPr>
                  <a:t>Elevation</a:t>
                </a:r>
              </a:p>
            </p:txBody>
          </p:sp>
        </p:grp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5479" y="1253"/>
              <a:ext cx="170" cy="1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ko-KR" b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ko-KR" dirty="0"/>
              <a:t>The purpose of scientific computation is insight not numbers</a:t>
            </a:r>
          </a:p>
          <a:p>
            <a:pPr lvl="1"/>
            <a:r>
              <a:rPr lang="en-US" altLang="ko-KR" dirty="0" err="1"/>
              <a:t>Matplotlib</a:t>
            </a:r>
            <a:r>
              <a:rPr lang="en-US" altLang="ko-KR" dirty="0"/>
              <a:t>/</a:t>
            </a:r>
            <a:r>
              <a:rPr lang="en-US" altLang="ko-KR" dirty="0" err="1"/>
              <a:t>Pylab</a:t>
            </a:r>
            <a:r>
              <a:rPr lang="en-US" altLang="ko-KR" dirty="0"/>
              <a:t> allows us to generate high quality graphs of the type y = f(x) and a bit more</a:t>
            </a:r>
          </a:p>
          <a:p>
            <a:pPr lvl="1"/>
            <a:r>
              <a:rPr lang="en-US" altLang="ko-KR" dirty="0"/>
              <a:t>Visual Python quickly generates animations of time dependent processes taking place in 3d space.</a:t>
            </a:r>
          </a:p>
          <a:p>
            <a:r>
              <a:rPr lang="en-US" altLang="ko-KR" b="1" dirty="0" err="1"/>
              <a:t>Matplotlib</a:t>
            </a:r>
            <a:r>
              <a:rPr lang="en-US" altLang="ko-KR" dirty="0"/>
              <a:t> is an object oriented plotting library</a:t>
            </a:r>
          </a:p>
          <a:p>
            <a:pPr lvl="1"/>
            <a:r>
              <a:rPr lang="en-US" altLang="ko-KR" dirty="0"/>
              <a:t>Gives detailed control over how plots are created</a:t>
            </a:r>
          </a:p>
          <a:p>
            <a:r>
              <a:rPr lang="en-US" altLang="ko-KR" b="1" dirty="0" err="1"/>
              <a:t>Pylab</a:t>
            </a:r>
            <a:r>
              <a:rPr lang="en-US" altLang="ko-KR" dirty="0"/>
              <a:t> is an interface to the same set of functions that imitates the </a:t>
            </a:r>
            <a:r>
              <a:rPr lang="en-US" altLang="ko-KR" dirty="0" err="1"/>
              <a:t>Matlab</a:t>
            </a:r>
            <a:r>
              <a:rPr lang="en-US" altLang="ko-KR" dirty="0"/>
              <a:t> plotting interface</a:t>
            </a:r>
          </a:p>
          <a:p>
            <a:pPr lvl="1"/>
            <a:r>
              <a:rPr lang="en-US" altLang="ko-KR" dirty="0"/>
              <a:t>More convenient to use for easy plots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pyplot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4104456" cy="268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32656"/>
            <a:ext cx="3112570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220072" y="3356992"/>
            <a:ext cx="2880320" cy="288032"/>
          </a:xfrm>
          <a:prstGeom prst="borderCallout2">
            <a:avLst>
              <a:gd name="adj1" fmla="val 45494"/>
              <a:gd name="adj2" fmla="val -15"/>
              <a:gd name="adj3" fmla="val 76166"/>
              <a:gd name="adj4" fmla="val -38084"/>
              <a:gd name="adj5" fmla="val 179398"/>
              <a:gd name="adj6" fmla="val -708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pyplot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has plotting functions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364088" y="3861048"/>
            <a:ext cx="1584176" cy="288032"/>
          </a:xfrm>
          <a:prstGeom prst="borderCallout2">
            <a:avLst>
              <a:gd name="adj1" fmla="val 45494"/>
              <a:gd name="adj2" fmla="val -15"/>
              <a:gd name="adj3" fmla="val 76166"/>
              <a:gd name="adj4" fmla="val -38084"/>
              <a:gd name="adj5" fmla="val 162391"/>
              <a:gd name="adj6" fmla="val -1408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create x-data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788024" y="4509120"/>
            <a:ext cx="1872208" cy="288032"/>
          </a:xfrm>
          <a:prstGeom prst="borderCallout2">
            <a:avLst>
              <a:gd name="adj1" fmla="val 45494"/>
              <a:gd name="adj2" fmla="val -15"/>
              <a:gd name="adj3" fmla="val 76166"/>
              <a:gd name="adj4" fmla="val -38084"/>
              <a:gd name="adj5" fmla="val 77356"/>
              <a:gd name="adj6" fmla="val -1356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compute y-data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4860032" y="4869160"/>
            <a:ext cx="1872208" cy="288032"/>
          </a:xfrm>
          <a:prstGeom prst="borderCallout2">
            <a:avLst>
              <a:gd name="adj1" fmla="val 45494"/>
              <a:gd name="adj2" fmla="val -15"/>
              <a:gd name="adj3" fmla="val 76166"/>
              <a:gd name="adj4" fmla="val -38084"/>
              <a:gd name="adj5" fmla="val 43342"/>
              <a:gd name="adj6" fmla="val -1356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create plot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283968" y="5445224"/>
            <a:ext cx="3528392" cy="360040"/>
          </a:xfrm>
          <a:prstGeom prst="borderCallout2">
            <a:avLst>
              <a:gd name="adj1" fmla="val 45494"/>
              <a:gd name="adj2" fmla="val -15"/>
              <a:gd name="adj3" fmla="val 76166"/>
              <a:gd name="adj4" fmla="val -38084"/>
              <a:gd name="adj5" fmla="val -42912"/>
              <a:gd name="adj6" fmla="val -789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Show plot (makes window pop up)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3645024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import </a:t>
            </a:r>
            <a:r>
              <a:rPr lang="en-US" altLang="ko-KR" dirty="0" err="1"/>
              <a:t>matplotlib</a:t>
            </a:r>
            <a:r>
              <a:rPr lang="en-US" altLang="ko-KR" dirty="0"/>
              <a:t>, </a:t>
            </a:r>
            <a:r>
              <a:rPr lang="en-US" altLang="ko-KR" dirty="0" err="1"/>
              <a:t>pylab</a:t>
            </a:r>
            <a:r>
              <a:rPr lang="en-US" altLang="ko-KR" dirty="0"/>
              <a:t>, </a:t>
            </a:r>
            <a:r>
              <a:rPr lang="en-US" altLang="ko-KR" dirty="0" err="1"/>
              <a:t>pyplot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3528392" cy="15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3212976"/>
            <a:ext cx="3600401" cy="146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941168"/>
            <a:ext cx="3528392" cy="146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설명선 2 6"/>
          <p:cNvSpPr/>
          <p:nvPr/>
        </p:nvSpPr>
        <p:spPr>
          <a:xfrm>
            <a:off x="4788024" y="3717032"/>
            <a:ext cx="3456384" cy="576064"/>
          </a:xfrm>
          <a:prstGeom prst="borderCallout2">
            <a:avLst>
              <a:gd name="adj1" fmla="val 45494"/>
              <a:gd name="adj2" fmla="val -15"/>
              <a:gd name="adj3" fmla="val -28711"/>
              <a:gd name="adj4" fmla="val -7849"/>
              <a:gd name="adj5" fmla="val -40078"/>
              <a:gd name="adj6" fmla="val -510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numpy.arrange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&amp; numpy.sin have been imported into the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pylab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3284984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5013176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>
            <a:off x="5076056" y="5013176"/>
            <a:ext cx="3456384" cy="936104"/>
          </a:xfrm>
          <a:prstGeom prst="borderCallout2">
            <a:avLst>
              <a:gd name="adj1" fmla="val 45494"/>
              <a:gd name="adj2" fmla="val -15"/>
              <a:gd name="adj3" fmla="val 11408"/>
              <a:gd name="adj4" fmla="val -11628"/>
              <a:gd name="adj5" fmla="val 13996"/>
              <a:gd name="adj6" fmla="val -520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pylab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provides over 800 objects.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This could conflict with other objects.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You never use this in programs but at command prompt.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the figure to a file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9" y="1628800"/>
            <a:ext cx="2664296" cy="226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077072"/>
            <a:ext cx="257906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700808"/>
            <a:ext cx="39604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827584" y="4077072"/>
            <a:ext cx="4176464" cy="936104"/>
          </a:xfrm>
          <a:prstGeom prst="borderCallout2">
            <a:avLst>
              <a:gd name="adj1" fmla="val 45494"/>
              <a:gd name="adj2" fmla="val -15"/>
              <a:gd name="adj3" fmla="val -41488"/>
              <a:gd name="adj4" fmla="val -6988"/>
              <a:gd name="adj5" fmla="val -103775"/>
              <a:gd name="adj6" fmla="val 128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In</a:t>
            </a:r>
            <a:r>
              <a:rPr lang="ko-KR" altLang="en-US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non-interactive mode, no plots will be displayed until show() is issued.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In interactive mode, plots will be immediately displayer.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5301208"/>
            <a:ext cx="40324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pylab.ion( ) switch the interactive mode on, and off using </a:t>
            </a:r>
            <a:r>
              <a:rPr lang="en-US" altLang="ko-KR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pylab.ioff</a:t>
            </a:r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 tuning your plot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628800"/>
            <a:ext cx="486715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140968"/>
            <a:ext cx="3024336" cy="318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자유형 5"/>
          <p:cNvSpPr/>
          <p:nvPr/>
        </p:nvSpPr>
        <p:spPr>
          <a:xfrm>
            <a:off x="2103120" y="3634740"/>
            <a:ext cx="5486400" cy="274320"/>
          </a:xfrm>
          <a:custGeom>
            <a:avLst/>
            <a:gdLst>
              <a:gd name="connsiteX0" fmla="*/ 0 w 5486400"/>
              <a:gd name="connsiteY0" fmla="*/ 274320 h 274320"/>
              <a:gd name="connsiteX1" fmla="*/ 2651760 w 5486400"/>
              <a:gd name="connsiteY1" fmla="*/ 274320 h 274320"/>
              <a:gd name="connsiteX2" fmla="*/ 5486400 w 5486400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274320">
                <a:moveTo>
                  <a:pt x="0" y="274320"/>
                </a:moveTo>
                <a:lnTo>
                  <a:pt x="2651760" y="274320"/>
                </a:lnTo>
                <a:lnTo>
                  <a:pt x="5486400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flipV="1">
            <a:off x="1907704" y="4063360"/>
            <a:ext cx="4320480" cy="229736"/>
          </a:xfrm>
          <a:custGeom>
            <a:avLst/>
            <a:gdLst>
              <a:gd name="connsiteX0" fmla="*/ 0 w 5486400"/>
              <a:gd name="connsiteY0" fmla="*/ 274320 h 274320"/>
              <a:gd name="connsiteX1" fmla="*/ 2651760 w 5486400"/>
              <a:gd name="connsiteY1" fmla="*/ 274320 h 274320"/>
              <a:gd name="connsiteX2" fmla="*/ 5486400 w 5486400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274320">
                <a:moveTo>
                  <a:pt x="0" y="274320"/>
                </a:moveTo>
                <a:lnTo>
                  <a:pt x="2651760" y="274320"/>
                </a:lnTo>
                <a:lnTo>
                  <a:pt x="5486400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423160" y="4320540"/>
            <a:ext cx="4800600" cy="2263140"/>
          </a:xfrm>
          <a:custGeom>
            <a:avLst/>
            <a:gdLst>
              <a:gd name="connsiteX0" fmla="*/ 0 w 4800600"/>
              <a:gd name="connsiteY0" fmla="*/ 0 h 2263140"/>
              <a:gd name="connsiteX1" fmla="*/ 1394460 w 4800600"/>
              <a:gd name="connsiteY1" fmla="*/ 0 h 2263140"/>
              <a:gd name="connsiteX2" fmla="*/ 1394460 w 4800600"/>
              <a:gd name="connsiteY2" fmla="*/ 2263140 h 2263140"/>
              <a:gd name="connsiteX3" fmla="*/ 4800600 w 4800600"/>
              <a:gd name="connsiteY3" fmla="*/ 2263140 h 2263140"/>
              <a:gd name="connsiteX4" fmla="*/ 4800600 w 4800600"/>
              <a:gd name="connsiteY4" fmla="*/ 196596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2263140">
                <a:moveTo>
                  <a:pt x="0" y="0"/>
                </a:moveTo>
                <a:lnTo>
                  <a:pt x="1394460" y="0"/>
                </a:lnTo>
                <a:lnTo>
                  <a:pt x="1394460" y="2263140"/>
                </a:lnTo>
                <a:lnTo>
                  <a:pt x="4800600" y="2263140"/>
                </a:lnTo>
                <a:lnTo>
                  <a:pt x="4800600" y="196596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417820" y="3337560"/>
            <a:ext cx="1348740" cy="1211580"/>
          </a:xfrm>
          <a:custGeom>
            <a:avLst/>
            <a:gdLst>
              <a:gd name="connsiteX0" fmla="*/ 0 w 1348740"/>
              <a:gd name="connsiteY0" fmla="*/ 1211580 h 1211580"/>
              <a:gd name="connsiteX1" fmla="*/ 1348740 w 1348740"/>
              <a:gd name="connsiteY1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8740" h="1211580">
                <a:moveTo>
                  <a:pt x="0" y="1211580"/>
                </a:moveTo>
                <a:lnTo>
                  <a:pt x="1348740" y="0"/>
                </a:lnTo>
              </a:path>
            </a:pathLst>
          </a:cu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>
            <a:off x="5436096" y="2132856"/>
            <a:ext cx="3024336" cy="360040"/>
          </a:xfrm>
          <a:prstGeom prst="borderCallout2">
            <a:avLst>
              <a:gd name="adj1" fmla="val 39938"/>
              <a:gd name="adj2" fmla="val -1338"/>
              <a:gd name="adj3" fmla="val 142720"/>
              <a:gd name="adj4" fmla="val -35060"/>
              <a:gd name="adj5" fmla="val 309133"/>
              <a:gd name="adj6" fmla="val -6164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figure size is 5 inch by 5 inch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 tuning your plot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4968552" cy="366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212976"/>
            <a:ext cx="2919773" cy="300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자유형 10"/>
          <p:cNvSpPr/>
          <p:nvPr/>
        </p:nvSpPr>
        <p:spPr>
          <a:xfrm>
            <a:off x="2994660" y="4046220"/>
            <a:ext cx="3337560" cy="2400300"/>
          </a:xfrm>
          <a:custGeom>
            <a:avLst/>
            <a:gdLst>
              <a:gd name="connsiteX0" fmla="*/ 0 w 3337560"/>
              <a:gd name="connsiteY0" fmla="*/ 0 h 2400300"/>
              <a:gd name="connsiteX1" fmla="*/ 1074420 w 3337560"/>
              <a:gd name="connsiteY1" fmla="*/ 0 h 2400300"/>
              <a:gd name="connsiteX2" fmla="*/ 1074420 w 3337560"/>
              <a:gd name="connsiteY2" fmla="*/ 2400300 h 2400300"/>
              <a:gd name="connsiteX3" fmla="*/ 3337560 w 3337560"/>
              <a:gd name="connsiteY3" fmla="*/ 2400300 h 2400300"/>
              <a:gd name="connsiteX4" fmla="*/ 3337560 w 3337560"/>
              <a:gd name="connsiteY4" fmla="*/ 20574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0300">
                <a:moveTo>
                  <a:pt x="0" y="0"/>
                </a:moveTo>
                <a:lnTo>
                  <a:pt x="1074420" y="0"/>
                </a:lnTo>
                <a:lnTo>
                  <a:pt x="1074420" y="2400300"/>
                </a:lnTo>
                <a:lnTo>
                  <a:pt x="3337560" y="2400300"/>
                </a:lnTo>
                <a:lnTo>
                  <a:pt x="3337560" y="2057400"/>
                </a:lnTo>
              </a:path>
            </a:pathLst>
          </a:cu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8064" y="1700808"/>
            <a:ext cx="2664296" cy="288032"/>
          </a:xfrm>
          <a:prstGeom prst="borderCallout2">
            <a:avLst>
              <a:gd name="adj1" fmla="val 45494"/>
              <a:gd name="adj2" fmla="val -15"/>
              <a:gd name="adj3" fmla="val 133990"/>
              <a:gd name="adj4" fmla="val -65390"/>
              <a:gd name="adj5" fmla="val 539295"/>
              <a:gd name="adj6" fmla="val -935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plot circle(‘o’) in green(‘g’)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328498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2 13"/>
          <p:cNvSpPr/>
          <p:nvPr/>
        </p:nvSpPr>
        <p:spPr>
          <a:xfrm>
            <a:off x="5148064" y="2276872"/>
            <a:ext cx="2664296" cy="288032"/>
          </a:xfrm>
          <a:prstGeom prst="borderCallout2">
            <a:avLst>
              <a:gd name="adj1" fmla="val 45494"/>
              <a:gd name="adj2" fmla="val -15"/>
              <a:gd name="adj3" fmla="val 133990"/>
              <a:gd name="adj4" fmla="val -65390"/>
              <a:gd name="adj5" fmla="val 467867"/>
              <a:gd name="adj6" fmla="val -798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plot a line(‘-’) in red(‘r’)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350100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91680" y="37170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3568" y="5733256"/>
            <a:ext cx="28803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help(</a:t>
            </a:r>
            <a:r>
              <a:rPr lang="en-US" altLang="ko-KR" sz="1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pylab.plot</a:t>
            </a:r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shows the full list of options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</a:t>
            </a:r>
            <a:r>
              <a:rPr lang="en-US" altLang="ko-KR" dirty="0" err="1"/>
              <a:t>specifier</a:t>
            </a:r>
            <a:endParaRPr lang="ko-KR" altLang="en-US" dirty="0"/>
          </a:p>
        </p:txBody>
      </p:sp>
      <p:graphicFrame>
        <p:nvGraphicFramePr>
          <p:cNvPr id="4" name="Group 106"/>
          <p:cNvGraphicFramePr>
            <a:graphicFrameLocks noGrp="1"/>
          </p:cNvGraphicFramePr>
          <p:nvPr>
            <p:ph sz="half" idx="1"/>
          </p:nvPr>
        </p:nvGraphicFramePr>
        <p:xfrm>
          <a:off x="776288" y="1489075"/>
          <a:ext cx="2427560" cy="1562442"/>
        </p:xfrm>
        <a:graphic>
          <a:graphicData uri="http://schemas.openxmlformats.org/drawingml/2006/table">
            <a:tbl>
              <a:tblPr/>
              <a:tblGrid>
                <a:gridCol w="146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 style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Specifier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Solid(default)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dashed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Dotted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Dash-dot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-.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11"/>
          <p:cNvGraphicFramePr>
            <a:graphicFrameLocks/>
          </p:cNvGraphicFramePr>
          <p:nvPr/>
        </p:nvGraphicFramePr>
        <p:xfrm>
          <a:off x="776288" y="3576638"/>
          <a:ext cx="2499568" cy="2743200"/>
        </p:xfrm>
        <a:graphic>
          <a:graphicData uri="http://schemas.openxmlformats.org/drawingml/2006/table">
            <a:tbl>
              <a:tblPr/>
              <a:tblGrid>
                <a:gridCol w="147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Line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Specifier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green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blue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cyan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magenta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yellow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18"/>
          <p:cNvGraphicFramePr>
            <a:graphicFrameLocks/>
          </p:cNvGraphicFramePr>
          <p:nvPr/>
        </p:nvGraphicFramePr>
        <p:xfrm>
          <a:off x="3851921" y="1484784"/>
          <a:ext cx="3672408" cy="4267200"/>
        </p:xfrm>
        <a:graphic>
          <a:graphicData uri="http://schemas.openxmlformats.org/drawingml/2006/table">
            <a:tbl>
              <a:tblPr/>
              <a:tblGrid>
                <a:gridCol w="254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Marker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Specfier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plus 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circle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asterisk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cross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triangle (pointed up)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triangle (pointed down)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square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diamond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five-pointed 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six-pointed 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triangle (pointed left)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triangle (pointed right)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19772</TotalTime>
  <Words>1017</Words>
  <Application>Microsoft Office PowerPoint</Application>
  <PresentationFormat>화면 슬라이드 쇼(4:3)</PresentationFormat>
  <Paragraphs>235</Paragraphs>
  <Slides>27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HY강M</vt:lpstr>
      <vt:lpstr>굴림</vt:lpstr>
      <vt:lpstr>맑은 고딕</vt:lpstr>
      <vt:lpstr>Arial</vt:lpstr>
      <vt:lpstr>Symbol</vt:lpstr>
      <vt:lpstr>Verdana</vt:lpstr>
      <vt:lpstr>Wingdings</vt:lpstr>
      <vt:lpstr>Office 테마</vt:lpstr>
      <vt:lpstr>Equation</vt:lpstr>
      <vt:lpstr>수식</vt:lpstr>
      <vt:lpstr>Python 강의자료9</vt:lpstr>
      <vt:lpstr>PowerPoint 프레젠테이션</vt:lpstr>
      <vt:lpstr>Visualizing Data</vt:lpstr>
      <vt:lpstr>Using pyplot</vt:lpstr>
      <vt:lpstr>How to import matplotlib, pylab, pyplot, numpy, …</vt:lpstr>
      <vt:lpstr>Saving the figure to a file</vt:lpstr>
      <vt:lpstr>Fine tuning your plot</vt:lpstr>
      <vt:lpstr>Fine tuning your plot</vt:lpstr>
      <vt:lpstr>Line specifier</vt:lpstr>
      <vt:lpstr>property name &amp; property value</vt:lpstr>
      <vt:lpstr>Two (or more) curves in one graph</vt:lpstr>
      <vt:lpstr>Two (or more) graphs in one figure window</vt:lpstr>
      <vt:lpstr>Two (or more ) figure windows</vt:lpstr>
      <vt:lpstr>histograms</vt:lpstr>
      <vt:lpstr>Histograms</vt:lpstr>
      <vt:lpstr>modifiers within the string</vt:lpstr>
      <vt:lpstr>Box Plot</vt:lpstr>
      <vt:lpstr>Image Plot</vt:lpstr>
      <vt:lpstr>Visualizing matrix data</vt:lpstr>
      <vt:lpstr>3D plotting</vt:lpstr>
      <vt:lpstr>Creating a grid in the x-y plane </vt:lpstr>
      <vt:lpstr>Creating a grid in the x-y plane </vt:lpstr>
      <vt:lpstr> using different colormaps</vt:lpstr>
      <vt:lpstr>3D plotting</vt:lpstr>
      <vt:lpstr>3D plotting</vt:lpstr>
      <vt:lpstr>3D plotting</vt:lpstr>
      <vt:lpstr>Change view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590</cp:revision>
  <dcterms:created xsi:type="dcterms:W3CDTF">2015-01-22T08:45:52Z</dcterms:created>
  <dcterms:modified xsi:type="dcterms:W3CDTF">2016-08-05T06:38:31Z</dcterms:modified>
</cp:coreProperties>
</file>