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16" r:id="rId3"/>
    <p:sldId id="388" r:id="rId4"/>
    <p:sldId id="389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3" r:id="rId19"/>
    <p:sldId id="414" r:id="rId20"/>
    <p:sldId id="415" r:id="rId21"/>
    <p:sldId id="41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4" autoAdjust="0"/>
  </p:normalViewPr>
  <p:slideViewPr>
    <p:cSldViewPr>
      <p:cViewPr varScale="1">
        <p:scale>
          <a:sx n="82" d="100"/>
          <a:sy n="82" d="100"/>
        </p:scale>
        <p:origin x="1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5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5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4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7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Stats.norm.rvs</a:t>
            </a:r>
            <a:r>
              <a:rPr lang="en-US" altLang="ko-KR" dirty="0"/>
              <a:t>:   normalized</a:t>
            </a:r>
            <a:r>
              <a:rPr lang="en-US" altLang="ko-KR" baseline="0" dirty="0"/>
              <a:t> </a:t>
            </a:r>
            <a:r>
              <a:rPr lang="ko-KR" altLang="en-US" baseline="0" dirty="0"/>
              <a:t>분포로 </a:t>
            </a:r>
            <a:r>
              <a:rPr lang="en-US" altLang="ko-KR" baseline="0" dirty="0"/>
              <a:t>random number </a:t>
            </a:r>
            <a:r>
              <a:rPr lang="ko-KR" altLang="en-US" baseline="0" dirty="0"/>
              <a:t>발생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Ks_2samp</a:t>
            </a:r>
            <a:r>
              <a:rPr lang="ko-KR" altLang="en-US" baseline="0" dirty="0"/>
              <a:t>의 결과 값중 </a:t>
            </a:r>
            <a:r>
              <a:rPr lang="en-US" altLang="ko-KR" baseline="0" dirty="0"/>
              <a:t>D </a:t>
            </a:r>
            <a:r>
              <a:rPr lang="ko-KR" altLang="en-US" baseline="0" dirty="0"/>
              <a:t>값이 작거나 </a:t>
            </a:r>
            <a:r>
              <a:rPr lang="en-US" altLang="ko-KR" baseline="0" dirty="0" err="1"/>
              <a:t>pval</a:t>
            </a:r>
            <a:r>
              <a:rPr lang="en-US" altLang="ko-KR" baseline="0" dirty="0"/>
              <a:t> </a:t>
            </a:r>
            <a:r>
              <a:rPr lang="ko-KR" altLang="en-US" baseline="0" dirty="0"/>
              <a:t>값이 크면 </a:t>
            </a:r>
            <a:r>
              <a:rPr lang="ko-KR" altLang="en-US" baseline="0" dirty="0" err="1"/>
              <a:t>두개의</a:t>
            </a:r>
            <a:r>
              <a:rPr lang="ko-KR" altLang="en-US" baseline="0" dirty="0"/>
              <a:t> </a:t>
            </a:r>
            <a:r>
              <a:rPr lang="en-US" altLang="ko-KR" baseline="0" dirty="0"/>
              <a:t>sample</a:t>
            </a:r>
            <a:r>
              <a:rPr lang="ko-KR" altLang="en-US" baseline="0" dirty="0"/>
              <a:t>이 같을 확률이 높은 것임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0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mean_distn</a:t>
            </a:r>
            <a:r>
              <a:rPr lang="en-US" altLang="ko-KR" dirty="0"/>
              <a:t>: </a:t>
            </a:r>
            <a:r>
              <a:rPr lang="en-US" altLang="ko-KR" dirty="0" err="1"/>
              <a:t>arr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값들을 </a:t>
            </a:r>
            <a:r>
              <a:rPr lang="en-US" altLang="ko-KR" baseline="0" dirty="0"/>
              <a:t>random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100</a:t>
            </a:r>
            <a:r>
              <a:rPr lang="ko-KR" altLang="en-US" baseline="0" dirty="0"/>
              <a:t>개 꺼내 평균값 구하는 작업을 </a:t>
            </a:r>
            <a:r>
              <a:rPr lang="en-US" altLang="ko-KR" baseline="0" dirty="0"/>
              <a:t>1000</a:t>
            </a:r>
            <a:r>
              <a:rPr lang="ko-KR" altLang="en-US" baseline="0" dirty="0"/>
              <a:t>번 반복하므로 </a:t>
            </a:r>
            <a:r>
              <a:rPr lang="en-US" altLang="ko-KR" baseline="0" dirty="0"/>
              <a:t>1000</a:t>
            </a:r>
            <a:r>
              <a:rPr lang="ko-KR" altLang="en-US" baseline="0" dirty="0"/>
              <a:t>개의 원소를 갖게 됨</a:t>
            </a:r>
            <a:endParaRPr lang="en-US" altLang="ko-KR" baseline="0" dirty="0"/>
          </a:p>
          <a:p>
            <a:r>
              <a:rPr lang="en-US" altLang="ko-KR" baseline="0" dirty="0" err="1"/>
              <a:t>Prob</a:t>
            </a:r>
            <a:r>
              <a:rPr lang="en-US" altLang="ko-KR" baseline="0" dirty="0"/>
              <a:t>: </a:t>
            </a:r>
            <a:r>
              <a:rPr lang="en-US" altLang="ko-KR" baseline="0" dirty="0" err="1"/>
              <a:t>quantile</a:t>
            </a:r>
            <a:r>
              <a:rPr lang="en-US" altLang="ko-KR" baseline="0" dirty="0"/>
              <a:t> </a:t>
            </a:r>
            <a:r>
              <a:rPr lang="ko-KR" altLang="en-US" baseline="0" dirty="0"/>
              <a:t>값들</a:t>
            </a:r>
            <a:endParaRPr lang="en-US" altLang="ko-KR" baseline="0" dirty="0"/>
          </a:p>
          <a:p>
            <a:r>
              <a:rPr lang="en-US" altLang="ko-KR" baseline="0" dirty="0"/>
              <a:t>        </a:t>
            </a:r>
            <a:r>
              <a:rPr lang="en-US" altLang="ko-KR" baseline="0" dirty="0" err="1"/>
              <a:t>quantile</a:t>
            </a:r>
            <a:r>
              <a:rPr lang="en-US" altLang="ko-KR" baseline="0" dirty="0"/>
              <a:t> = random variable</a:t>
            </a:r>
            <a:r>
              <a:rPr lang="ko-KR" altLang="en-US" baseline="0" dirty="0"/>
              <a:t>의 누적분포함수의 역함수의 정규 구간 값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8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상미분방정식</a:t>
            </a:r>
            <a:r>
              <a:rPr lang="en-US" altLang="ko-KR" dirty="0"/>
              <a:t>:</a:t>
            </a:r>
            <a:r>
              <a:rPr lang="ko-KR" altLang="en-US" dirty="0"/>
              <a:t> 함수의 독립변수가 하나만인 경우의 미분 방정식</a:t>
            </a:r>
            <a:endParaRPr lang="en-US" altLang="ko-KR" dirty="0"/>
          </a:p>
          <a:p>
            <a:r>
              <a:rPr lang="ko-KR" altLang="en-US" dirty="0" err="1"/>
              <a:t>편미분방정식</a:t>
            </a:r>
            <a:r>
              <a:rPr lang="en-US" altLang="ko-KR" dirty="0"/>
              <a:t>: </a:t>
            </a:r>
            <a:r>
              <a:rPr lang="ko-KR" altLang="en-US" dirty="0"/>
              <a:t>함수의 독립변수가 여러 개인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7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2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1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7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구간</a:t>
            </a:r>
            <a:r>
              <a:rPr lang="en-US" altLang="ko-KR" dirty="0"/>
              <a:t>(xi ~ xi+1)</a:t>
            </a:r>
            <a:r>
              <a:rPr lang="en-US" altLang="ko-KR" baseline="0" dirty="0"/>
              <a:t> </a:t>
            </a:r>
            <a:r>
              <a:rPr lang="ko-KR" altLang="en-US" baseline="0" dirty="0"/>
              <a:t>에서의 추정방법</a:t>
            </a:r>
            <a:endParaRPr lang="en-US" altLang="ko-KR" dirty="0"/>
          </a:p>
          <a:p>
            <a:r>
              <a:rPr lang="en-US" altLang="ko-KR" dirty="0"/>
              <a:t>Nearest: </a:t>
            </a:r>
            <a:r>
              <a:rPr lang="ko-KR" altLang="en-US" dirty="0"/>
              <a:t>상수 함수</a:t>
            </a:r>
            <a:endParaRPr lang="en-US" altLang="ko-KR" dirty="0"/>
          </a:p>
          <a:p>
            <a:r>
              <a:rPr lang="en-US" altLang="ko-KR" dirty="0"/>
              <a:t>Linear: </a:t>
            </a:r>
            <a:r>
              <a:rPr lang="ko-KR" altLang="en-US" dirty="0"/>
              <a:t>선형함수</a:t>
            </a:r>
            <a:endParaRPr lang="en-US" altLang="ko-KR" dirty="0"/>
          </a:p>
          <a:p>
            <a:r>
              <a:rPr lang="en-US" altLang="ko-KR" dirty="0"/>
              <a:t>Quadratic: 2</a:t>
            </a:r>
            <a:r>
              <a:rPr lang="ko-KR" altLang="en-US" dirty="0" err="1"/>
              <a:t>차함수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1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다항식 추정하기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6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24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Python</a:t>
            </a:r>
            <a:r>
              <a:rPr lang="ko-KR" altLang="en-US" sz="3600" dirty="0"/>
              <a:t> 강의자료</a:t>
            </a:r>
            <a:r>
              <a:rPr lang="en-US" altLang="ko-KR"/>
              <a:t>10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공학정보처리 </a:t>
            </a:r>
            <a:r>
              <a:rPr lang="en-US" altLang="ko-KR" sz="2800" dirty="0"/>
              <a:t>ENG1108</a:t>
            </a:r>
          </a:p>
          <a:p>
            <a:r>
              <a:rPr lang="ko-KR" altLang="en-US" dirty="0"/>
              <a:t>김 은 진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 finding using the </a:t>
            </a:r>
            <a:r>
              <a:rPr lang="en-US" altLang="ko-KR" dirty="0" err="1"/>
              <a:t>fsolve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Finding root of multidimensional functions</a:t>
            </a:r>
          </a:p>
          <a:p>
            <a:r>
              <a:rPr lang="en-US" altLang="ko-KR" dirty="0" err="1"/>
              <a:t>fsolve</a:t>
            </a:r>
            <a:r>
              <a:rPr lang="en-US" altLang="ko-KR" dirty="0"/>
              <a:t>() needs only one starting point close to the suspected location of the root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08920"/>
            <a:ext cx="673907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869160"/>
            <a:ext cx="5940660" cy="864096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403648" y="3789040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2 6"/>
          <p:cNvSpPr/>
          <p:nvPr/>
        </p:nvSpPr>
        <p:spPr>
          <a:xfrm>
            <a:off x="4499992" y="3068960"/>
            <a:ext cx="4176464" cy="864096"/>
          </a:xfrm>
          <a:prstGeom prst="borderCallout2">
            <a:avLst>
              <a:gd name="adj1" fmla="val 51911"/>
              <a:gd name="adj2" fmla="val 177"/>
              <a:gd name="adj3" fmla="val 88341"/>
              <a:gd name="adj4" fmla="val -24231"/>
              <a:gd name="adj5" fmla="val 90785"/>
              <a:gd name="adj6" fmla="val -405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f:     function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3:    starting point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fsolve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returns value of type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numpy.ndarray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a set of N points (x</a:t>
            </a:r>
            <a:r>
              <a:rPr lang="en-US" altLang="ko-KR" baseline="-25000" dirty="0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y</a:t>
            </a:r>
            <a:r>
              <a:rPr lang="en-US" altLang="ko-KR" baseline="-25000" dirty="0" err="1"/>
              <a:t>i</a:t>
            </a:r>
            <a:r>
              <a:rPr lang="en-US" altLang="ko-KR" dirty="0"/>
              <a:t>) with </a:t>
            </a:r>
            <a:r>
              <a:rPr lang="en-US" altLang="ko-KR" dirty="0" err="1"/>
              <a:t>i</a:t>
            </a:r>
            <a:r>
              <a:rPr lang="en-US" altLang="ko-KR" dirty="0"/>
              <a:t> = 1, 2, …, N, we need a function f(x) which returns </a:t>
            </a:r>
            <a:r>
              <a:rPr lang="en-US" altLang="ko-KR" dirty="0" err="1"/>
              <a:t>y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 </a:t>
            </a:r>
            <a:r>
              <a:rPr lang="en-US" altLang="ko-KR" dirty="0"/>
              <a:t>=f(x</a:t>
            </a:r>
            <a:r>
              <a:rPr lang="en-US" altLang="ko-KR" baseline="-25000" dirty="0"/>
              <a:t>i</a:t>
            </a:r>
            <a:r>
              <a:rPr lang="en-US" altLang="ko-KR" dirty="0"/>
              <a:t>) and provides interpolation of the data for all x.</a:t>
            </a:r>
          </a:p>
          <a:p>
            <a:r>
              <a:rPr lang="en-US" altLang="ko-KR" dirty="0"/>
              <a:t>y</a:t>
            </a:r>
            <a:r>
              <a:rPr lang="en-US" altLang="ko-KR" baseline="-25000" dirty="0"/>
              <a:t>0 </a:t>
            </a:r>
            <a:r>
              <a:rPr lang="en-US" altLang="ko-KR" dirty="0"/>
              <a:t>= scipy.interpolate.</a:t>
            </a:r>
            <a:r>
              <a:rPr lang="en-US" altLang="ko-KR" b="1" dirty="0"/>
              <a:t>interp1d</a:t>
            </a:r>
            <a:r>
              <a:rPr lang="en-US" altLang="ko-KR" dirty="0"/>
              <a:t>(x, y, kind=‘nearest’)</a:t>
            </a:r>
          </a:p>
          <a:p>
            <a:pPr lvl="1"/>
            <a:r>
              <a:rPr lang="en-US" altLang="ko-KR" dirty="0"/>
              <a:t>returns a function y</a:t>
            </a:r>
            <a:r>
              <a:rPr lang="en-US" altLang="ko-KR" baseline="-25000" dirty="0"/>
              <a:t>0</a:t>
            </a:r>
            <a:r>
              <a:rPr lang="en-US" altLang="ko-KR" dirty="0"/>
              <a:t> which interpolate the x-y data for any given x when called as y</a:t>
            </a:r>
            <a:r>
              <a:rPr lang="en-US" altLang="ko-KR" baseline="-25000" dirty="0"/>
              <a:t>0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501008"/>
            <a:ext cx="5040560" cy="25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627784" y="5661248"/>
            <a:ext cx="30963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628800"/>
            <a:ext cx="543034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23928" y="393305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23928" y="4149080"/>
            <a:ext cx="792088" cy="16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30620" y="4347457"/>
            <a:ext cx="713388" cy="161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645024"/>
            <a:ext cx="3651096" cy="300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043608" y="2564904"/>
            <a:ext cx="46805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Curve fitting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numpy.polyfit</a:t>
            </a:r>
            <a:r>
              <a:rPr lang="en-US" altLang="ko-KR" dirty="0"/>
              <a:t>  fits polynomial functions through a data set</a:t>
            </a:r>
          </a:p>
          <a:p>
            <a:endParaRPr lang="en-US" altLang="ko-KR" dirty="0"/>
          </a:p>
          <a:p>
            <a:r>
              <a:rPr lang="en-US" altLang="ko-KR" dirty="0" err="1"/>
              <a:t>scipy.optimize.curve_fit</a:t>
            </a:r>
            <a:r>
              <a:rPr lang="en-US" altLang="ko-KR" dirty="0"/>
              <a:t>  fits a given function to a given data set.</a:t>
            </a:r>
          </a:p>
          <a:p>
            <a:pPr lvl="1"/>
            <a:r>
              <a:rPr lang="en-US" altLang="ko-KR" dirty="0"/>
              <a:t>Given a set of data with points x1, x2, …, </a:t>
            </a:r>
            <a:r>
              <a:rPr lang="en-US" altLang="ko-KR" dirty="0" err="1"/>
              <a:t>xN</a:t>
            </a:r>
            <a:r>
              <a:rPr lang="en-US" altLang="ko-KR" dirty="0"/>
              <a:t> and corresponding function values </a:t>
            </a:r>
            <a:r>
              <a:rPr lang="en-US" altLang="ko-KR" dirty="0" err="1"/>
              <a:t>yi</a:t>
            </a:r>
            <a:r>
              <a:rPr lang="en-US" altLang="ko-KR" dirty="0"/>
              <a:t> and a dependence of </a:t>
            </a:r>
            <a:r>
              <a:rPr lang="en-US" altLang="ko-KR" dirty="0" err="1"/>
              <a:t>yi</a:t>
            </a:r>
            <a:r>
              <a:rPr lang="en-US" altLang="ko-KR" dirty="0"/>
              <a:t> on xi such that </a:t>
            </a:r>
            <a:r>
              <a:rPr lang="en-US" altLang="ko-KR" dirty="0" err="1"/>
              <a:t>yi</a:t>
            </a:r>
            <a:r>
              <a:rPr lang="en-US" altLang="ko-KR" dirty="0"/>
              <a:t>=f(xi, </a:t>
            </a:r>
            <a:r>
              <a:rPr lang="en-US" altLang="ko-KR" b="1" dirty="0"/>
              <a:t>p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Determine the parameter vector </a:t>
            </a:r>
            <a:r>
              <a:rPr lang="en-US" altLang="ko-KR" b="1" dirty="0"/>
              <a:t>p</a:t>
            </a:r>
            <a:r>
              <a:rPr lang="en-US" altLang="ko-KR" dirty="0"/>
              <a:t>=(p1, p2, …, </a:t>
            </a:r>
            <a:r>
              <a:rPr lang="en-US" altLang="ko-KR" dirty="0" err="1"/>
              <a:t>pk</a:t>
            </a:r>
            <a:r>
              <a:rPr lang="en-US" altLang="ko-KR" dirty="0"/>
              <a:t>) so that r, the sum of the residuals, is as small as possible: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Curve fitting is of particular use if the data is noisy</a:t>
            </a:r>
          </a:p>
          <a:p>
            <a:pPr lvl="2">
              <a:buNone/>
            </a:pPr>
            <a:endParaRPr lang="ko-KR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203848" y="3717032"/>
          <a:ext cx="23685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수식" r:id="rId4" imgW="1396800" imgH="469800" progId="Equation.3">
                  <p:embed/>
                </p:oleObj>
              </mc:Choice>
              <mc:Fallback>
                <p:oleObj name="수식" r:id="rId4" imgW="1396800" imgH="46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17032"/>
                        <a:ext cx="236855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298700" y="5013325"/>
          <a:ext cx="42576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수식" r:id="rId6" imgW="2654280" imgH="228600" progId="Equation.3">
                  <p:embed/>
                </p:oleObj>
              </mc:Choice>
              <mc:Fallback>
                <p:oleObj name="수식" r:id="rId6" imgW="2654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013325"/>
                        <a:ext cx="425767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altLang="ko-KR" dirty="0"/>
              <a:t>Curve </a:t>
            </a:r>
            <a:r>
              <a:rPr lang="en-US" altLang="ko-KR" dirty="0" err="1"/>
              <a:t>fiting</a:t>
            </a:r>
            <a:endParaRPr lang="ko-KR" alt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67544" y="1556792"/>
          <a:ext cx="4521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수식" r:id="rId4" imgW="2666880" imgH="215640" progId="Equation.3">
                  <p:embed/>
                </p:oleObj>
              </mc:Choice>
              <mc:Fallback>
                <p:oleObj name="수식" r:id="rId4" imgW="2666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56792"/>
                        <a:ext cx="452120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060848"/>
            <a:ext cx="529164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5" y="3140968"/>
            <a:ext cx="5081707" cy="504056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95536" y="4437112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4644008" y="3861048"/>
            <a:ext cx="4499992" cy="1656184"/>
          </a:xfrm>
          <a:prstGeom prst="borderCallout2">
            <a:avLst>
              <a:gd name="adj1" fmla="val 51911"/>
              <a:gd name="adj2" fmla="val 177"/>
              <a:gd name="adj3" fmla="val 44652"/>
              <a:gd name="adj4" fmla="val -18425"/>
              <a:gd name="adj5" fmla="val 40750"/>
              <a:gd name="adj6" fmla="val -303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popt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a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the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OPTimal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Parameters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(in the sense that these minimize equation)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pcov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covariance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matix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for all parameters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the diagonals are the variance of the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parameter estimations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initial guess of a,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b,c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assumed as 1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4500" y="29344"/>
            <a:ext cx="3619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5112568" cy="42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altLang="ko-KR" dirty="0"/>
              <a:t>Curve </a:t>
            </a:r>
            <a:r>
              <a:rPr lang="en-US" altLang="ko-KR" dirty="0" err="1"/>
              <a:t>fiting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077072"/>
            <a:ext cx="38884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332656"/>
            <a:ext cx="3744416" cy="293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5805264"/>
            <a:ext cx="5455665" cy="57606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13" name="설명선 2 12"/>
          <p:cNvSpPr/>
          <p:nvPr/>
        </p:nvSpPr>
        <p:spPr>
          <a:xfrm>
            <a:off x="5004048" y="3789040"/>
            <a:ext cx="3600400" cy="792088"/>
          </a:xfrm>
          <a:prstGeom prst="borderCallout2">
            <a:avLst>
              <a:gd name="adj1" fmla="val 51911"/>
              <a:gd name="adj2" fmla="val 177"/>
              <a:gd name="adj3" fmla="val 75832"/>
              <a:gd name="adj4" fmla="val -7994"/>
              <a:gd name="adj5" fmla="val 51677"/>
              <a:gd name="adj6" fmla="val -1767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initial guess of a,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b,c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assigned 2,1,0.6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 The fitting usually works well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Fourier transforms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Create a signal as a superposition of a 50Hz and 70Hz sine wave with a slight phase shift.</a:t>
            </a:r>
          </a:p>
          <a:p>
            <a:r>
              <a:rPr lang="en-US" altLang="ko-KR" sz="1600" dirty="0"/>
              <a:t>Fourier transform the signal and plot the absolute value of the discrete Fourier transform coefficients against frequency</a:t>
            </a:r>
          </a:p>
          <a:p>
            <a:r>
              <a:rPr lang="en-US" altLang="ko-KR" sz="1600" dirty="0"/>
              <a:t>Expect to see peaks at 50Hz and 70Hz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/>
          <a:lstStyle/>
          <a:p>
            <a:r>
              <a:rPr lang="en-US" altLang="ko-KR" dirty="0"/>
              <a:t>Fourier transforms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248472" cy="506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0648"/>
            <a:ext cx="3568531" cy="270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2987824" y="1412776"/>
            <a:ext cx="936104" cy="360040"/>
          </a:xfrm>
          <a:prstGeom prst="borderCallout2">
            <a:avLst>
              <a:gd name="adj1" fmla="val 51911"/>
              <a:gd name="adj2" fmla="val 177"/>
              <a:gd name="adj3" fmla="val 103044"/>
              <a:gd name="adj4" fmla="val -35903"/>
              <a:gd name="adj5" fmla="val 227639"/>
              <a:gd name="adj6" fmla="val -9797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seconds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2987824" y="1772816"/>
            <a:ext cx="1872208" cy="360040"/>
          </a:xfrm>
          <a:prstGeom prst="borderCallout2">
            <a:avLst>
              <a:gd name="adj1" fmla="val 51911"/>
              <a:gd name="adj2" fmla="val 177"/>
              <a:gd name="adj3" fmla="val 80367"/>
              <a:gd name="adj4" fmla="val -21948"/>
              <a:gd name="adj5" fmla="val 191357"/>
              <a:gd name="adj6" fmla="val -5262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Sampling rate [Hz]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2987824" y="2060848"/>
            <a:ext cx="2664296" cy="360040"/>
          </a:xfrm>
          <a:prstGeom prst="borderCallout2">
            <a:avLst>
              <a:gd name="adj1" fmla="val 51911"/>
              <a:gd name="adj2" fmla="val 177"/>
              <a:gd name="adj3" fmla="val 84903"/>
              <a:gd name="adj4" fmla="val -16904"/>
              <a:gd name="adj5" fmla="val 155076"/>
              <a:gd name="adj6" fmla="val -2839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Time between two samples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2987824" y="2420888"/>
            <a:ext cx="2880320" cy="432048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82513"/>
              <a:gd name="adj6" fmla="val -191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Freq. between points in freq. domain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4572000" y="2852936"/>
            <a:ext cx="1296144" cy="360040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32626"/>
              <a:gd name="adj6" fmla="val -675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Time vector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설명선 2 10"/>
          <p:cNvSpPr/>
          <p:nvPr/>
        </p:nvSpPr>
        <p:spPr>
          <a:xfrm>
            <a:off x="5652120" y="3356992"/>
            <a:ext cx="1584176" cy="288032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38295"/>
              <a:gd name="adj6" fmla="val -6136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Create signal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3419872" y="3645024"/>
            <a:ext cx="2664296" cy="288032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72309"/>
              <a:gd name="adj6" fmla="val -5707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Compute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fourier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transform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364088" y="3933056"/>
            <a:ext cx="3240360" cy="864096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34516"/>
              <a:gd name="adj6" fmla="val -444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Work out meaningful freq. in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fourier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transform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‘d’ = double precision float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4860032" y="4869160"/>
            <a:ext cx="3240360" cy="360040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52657"/>
              <a:gd name="adj6" fmla="val -565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Plot input data y against time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5004048" y="5877272"/>
            <a:ext cx="3240360" cy="360040"/>
          </a:xfrm>
          <a:prstGeom prst="borderCallout2">
            <a:avLst>
              <a:gd name="adj1" fmla="val 51911"/>
              <a:gd name="adj2" fmla="val 177"/>
              <a:gd name="adj3" fmla="val 44085"/>
              <a:gd name="adj4" fmla="val -10043"/>
              <a:gd name="adj5" fmla="val 52657"/>
              <a:gd name="adj6" fmla="val -5656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Plot freq. spectrum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KS-test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two data samples come from the same distribution?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674213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설명선 2 4"/>
          <p:cNvSpPr/>
          <p:nvPr/>
        </p:nvSpPr>
        <p:spPr>
          <a:xfrm>
            <a:off x="6012160" y="2060848"/>
            <a:ext cx="2808312" cy="432048"/>
          </a:xfrm>
          <a:prstGeom prst="borderCallout2">
            <a:avLst>
              <a:gd name="adj1" fmla="val 51911"/>
              <a:gd name="adj2" fmla="val 177"/>
              <a:gd name="adj3" fmla="val 67234"/>
              <a:gd name="adj4" fmla="val -11061"/>
              <a:gd name="adj5" fmla="val 151675"/>
              <a:gd name="adj6" fmla="val -2603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Generate two data samples from different distributions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449464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2 6"/>
          <p:cNvSpPr/>
          <p:nvPr/>
        </p:nvSpPr>
        <p:spPr>
          <a:xfrm>
            <a:off x="5076056" y="3429000"/>
            <a:ext cx="3456384" cy="504056"/>
          </a:xfrm>
          <a:prstGeom prst="borderCallout2">
            <a:avLst>
              <a:gd name="adj1" fmla="val 51911"/>
              <a:gd name="adj2" fmla="val 177"/>
              <a:gd name="adj3" fmla="val 41837"/>
              <a:gd name="adj4" fmla="val -17410"/>
              <a:gd name="adj5" fmla="val -4941"/>
              <a:gd name="adj6" fmla="val -3973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Kolmogorov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-Smirnov test compares two samples. 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bootstrapped confidence interval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803264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868144" y="1700808"/>
            <a:ext cx="2952328" cy="504056"/>
          </a:xfrm>
          <a:prstGeom prst="borderCallout2">
            <a:avLst>
              <a:gd name="adj1" fmla="val 97263"/>
              <a:gd name="adj2" fmla="val 36311"/>
              <a:gd name="adj3" fmla="val 156730"/>
              <a:gd name="adj4" fmla="val 28532"/>
              <a:gd name="adj5" fmla="val 224843"/>
              <a:gd name="adj6" fmla="val 878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 distribution of mean estimate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868144" y="4221088"/>
            <a:ext cx="1944216" cy="288032"/>
          </a:xfrm>
          <a:prstGeom prst="borderCallout2">
            <a:avLst>
              <a:gd name="adj1" fmla="val 2024"/>
              <a:gd name="adj2" fmla="val 39486"/>
              <a:gd name="adj3" fmla="val -139570"/>
              <a:gd name="adj4" fmla="val 38056"/>
              <a:gd name="adj5" fmla="val -203735"/>
              <a:gd name="adj6" fmla="val 3655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97.5% confidence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scipy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Picture manipulation</a:t>
            </a:r>
            <a:endParaRPr lang="ko-KR" alt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60648"/>
            <a:ext cx="1871851" cy="1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132856"/>
            <a:ext cx="187626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077072"/>
            <a:ext cx="1872208" cy="180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1628800"/>
            <a:ext cx="575059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the maximum or minimum of a particular function f(x) where f is a scalar function, but x could be a vector</a:t>
            </a:r>
          </a:p>
          <a:p>
            <a:pPr lvl="1"/>
            <a:r>
              <a:rPr lang="en-US" altLang="ko-KR" dirty="0"/>
              <a:t>Ex] minimization of entities such as cost, risk and error</a:t>
            </a:r>
          </a:p>
          <a:p>
            <a:pPr lvl="1"/>
            <a:r>
              <a:rPr lang="en-US" altLang="ko-KR" dirty="0"/>
              <a:t>Ex] maximization of productivity, efficiency and profit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scipy.optimize.fmin</a:t>
            </a:r>
            <a:endParaRPr lang="en-US" altLang="ko-KR" dirty="0"/>
          </a:p>
          <a:p>
            <a:pPr lvl="1"/>
            <a:r>
              <a:rPr lang="en-US" altLang="ko-KR" dirty="0"/>
              <a:t>Takes as arguments a function f to minimize and an initial value x0 from which to start the search for the minimum</a:t>
            </a:r>
          </a:p>
          <a:p>
            <a:pPr lvl="1"/>
            <a:r>
              <a:rPr lang="en-US" altLang="ko-KR" dirty="0"/>
              <a:t>Returns the value of x for which f(x) is locally minimized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methods using Python(</a:t>
            </a:r>
            <a:r>
              <a:rPr lang="en-US" altLang="ko-KR" dirty="0" err="1"/>
              <a:t>scipy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altLang="ko-KR" dirty="0" err="1"/>
              <a:t>scipy</a:t>
            </a:r>
            <a:r>
              <a:rPr lang="en-US" altLang="ko-KR" dirty="0"/>
              <a:t>(Scientific Python)</a:t>
            </a:r>
          </a:p>
          <a:p>
            <a:pPr lvl="1"/>
            <a:r>
              <a:rPr lang="en-US" altLang="ko-KR" dirty="0"/>
              <a:t>Provides a multitude of numerical algorithms</a:t>
            </a:r>
          </a:p>
          <a:p>
            <a:pPr lvl="2"/>
            <a:r>
              <a:rPr lang="en-US" altLang="ko-KR" dirty="0"/>
              <a:t>Statistics : </a:t>
            </a:r>
            <a:r>
              <a:rPr lang="en-US" altLang="ko-KR" dirty="0" err="1"/>
              <a:t>scipy.ststs</a:t>
            </a:r>
            <a:endParaRPr lang="en-US" altLang="ko-KR" dirty="0"/>
          </a:p>
          <a:p>
            <a:pPr lvl="2"/>
            <a:r>
              <a:rPr lang="en-US" altLang="ko-KR" dirty="0"/>
              <a:t>Optimization: </a:t>
            </a:r>
            <a:r>
              <a:rPr lang="en-US" altLang="ko-KR" dirty="0" err="1"/>
              <a:t>scipy.optimize</a:t>
            </a:r>
            <a:endParaRPr lang="en-US" altLang="ko-KR" dirty="0"/>
          </a:p>
          <a:p>
            <a:pPr lvl="2"/>
            <a:r>
              <a:rPr lang="en-US" altLang="ko-KR" dirty="0"/>
              <a:t>Sparse matrices: </a:t>
            </a:r>
            <a:r>
              <a:rPr lang="en-US" altLang="ko-KR" dirty="0" err="1"/>
              <a:t>scipy.sparse</a:t>
            </a:r>
            <a:endParaRPr lang="en-US" altLang="ko-KR" dirty="0"/>
          </a:p>
          <a:p>
            <a:pPr lvl="2"/>
            <a:r>
              <a:rPr lang="en-US" altLang="ko-KR" dirty="0"/>
              <a:t>Signal processing: </a:t>
            </a:r>
            <a:r>
              <a:rPr lang="en-US" altLang="ko-KR" dirty="0" err="1"/>
              <a:t>scipy.signal</a:t>
            </a:r>
            <a:endParaRPr lang="en-US" altLang="ko-KR" dirty="0"/>
          </a:p>
          <a:p>
            <a:pPr lvl="1"/>
            <a:r>
              <a:rPr lang="en-US" altLang="ko-KR" dirty="0"/>
              <a:t>Execute much faster than pure Python code</a:t>
            </a:r>
          </a:p>
          <a:p>
            <a:pPr lvl="1"/>
            <a:r>
              <a:rPr lang="en-US" altLang="ko-KR" dirty="0"/>
              <a:t>Is built on </a:t>
            </a:r>
            <a:r>
              <a:rPr lang="en-US" altLang="ko-KR" dirty="0" err="1"/>
              <a:t>numpy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scipy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4680520" cy="472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설명선 2 5"/>
          <p:cNvSpPr/>
          <p:nvPr/>
        </p:nvSpPr>
        <p:spPr>
          <a:xfrm>
            <a:off x="5796136" y="1412776"/>
            <a:ext cx="2448272" cy="648072"/>
          </a:xfrm>
          <a:prstGeom prst="borderCallout2">
            <a:avLst>
              <a:gd name="adj1" fmla="val 45494"/>
              <a:gd name="adj2" fmla="val -15"/>
              <a:gd name="adj3" fmla="val 30814"/>
              <a:gd name="adj4" fmla="val -25612"/>
              <a:gd name="adj5" fmla="val 64129"/>
              <a:gd name="adj6" fmla="val -1018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All functionality from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numpy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seems to be available in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scipy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5724128" y="2348880"/>
            <a:ext cx="2448272" cy="648072"/>
          </a:xfrm>
          <a:prstGeom prst="borderCallout2">
            <a:avLst>
              <a:gd name="adj1" fmla="val 45494"/>
              <a:gd name="adj2" fmla="val -15"/>
              <a:gd name="adj3" fmla="val 30814"/>
              <a:gd name="adj4" fmla="val -25612"/>
              <a:gd name="adj5" fmla="val 36413"/>
              <a:gd name="adj6" fmla="val -1058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Algorithm to integrate a function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integration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scipy.integrate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/>
        </p:nvGraphicFramePr>
        <p:xfrm>
          <a:off x="4139951" y="1700807"/>
          <a:ext cx="1869443" cy="64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수식" r:id="rId4" imgW="952200" imgH="330120" progId="Equation.3">
                  <p:embed/>
                </p:oleObj>
              </mc:Choice>
              <mc:Fallback>
                <p:oleObj name="수식" r:id="rId4" imgW="95220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1" y="1700807"/>
                        <a:ext cx="1869443" cy="648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780928"/>
            <a:ext cx="706738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355976" y="3068960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588224" y="3356992"/>
          <a:ext cx="2043270" cy="33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수식" r:id="rId7" imgW="1409400" imgH="228600" progId="Equation.3">
                  <p:embed/>
                </p:oleObj>
              </mc:Choice>
              <mc:Fallback>
                <p:oleObj name="수식" r:id="rId7" imgW="1409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356992"/>
                        <a:ext cx="2043270" cy="331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설명선 2 7"/>
          <p:cNvSpPr/>
          <p:nvPr/>
        </p:nvSpPr>
        <p:spPr>
          <a:xfrm>
            <a:off x="3131840" y="5733256"/>
            <a:ext cx="4680520" cy="576064"/>
          </a:xfrm>
          <a:prstGeom prst="borderCallout2">
            <a:avLst>
              <a:gd name="adj1" fmla="val -2425"/>
              <a:gd name="adj2" fmla="val 22705"/>
              <a:gd name="adj3" fmla="val -86987"/>
              <a:gd name="adj4" fmla="val 19830"/>
              <a:gd name="adj5" fmla="val -186252"/>
              <a:gd name="adj6" fmla="val 981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quad returns the computed result and the estimation of the numerical error of that result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ordinary differential equations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altLang="ko-KR" dirty="0" err="1"/>
              <a:t>scipy.odeint</a:t>
            </a:r>
            <a:r>
              <a:rPr lang="en-US" altLang="ko-KR" dirty="0"/>
              <a:t> module solves an ordinary differential equation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499992" y="1844824"/>
          <a:ext cx="417671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수식" r:id="rId4" imgW="2463480" imgH="431640" progId="Equation.3">
                  <p:embed/>
                </p:oleObj>
              </mc:Choice>
              <mc:Fallback>
                <p:oleObj name="수식" r:id="rId4" imgW="2463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844824"/>
                        <a:ext cx="4176712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132856"/>
            <a:ext cx="3672408" cy="420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3439099"/>
            <a:ext cx="3435885" cy="28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자유형 6"/>
          <p:cNvSpPr/>
          <p:nvPr/>
        </p:nvSpPr>
        <p:spPr>
          <a:xfrm>
            <a:off x="1404257" y="4212771"/>
            <a:ext cx="3951514" cy="2253343"/>
          </a:xfrm>
          <a:custGeom>
            <a:avLst/>
            <a:gdLst>
              <a:gd name="connsiteX0" fmla="*/ 0 w 3951514"/>
              <a:gd name="connsiteY0" fmla="*/ 0 h 2253343"/>
              <a:gd name="connsiteX1" fmla="*/ 2449286 w 3951514"/>
              <a:gd name="connsiteY1" fmla="*/ 0 h 2253343"/>
              <a:gd name="connsiteX2" fmla="*/ 2481943 w 3951514"/>
              <a:gd name="connsiteY2" fmla="*/ 2253343 h 2253343"/>
              <a:gd name="connsiteX3" fmla="*/ 3951514 w 3951514"/>
              <a:gd name="connsiteY3" fmla="*/ 2253343 h 2253343"/>
              <a:gd name="connsiteX4" fmla="*/ 3935186 w 3951514"/>
              <a:gd name="connsiteY4" fmla="*/ 1747158 h 22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514" h="2253343">
                <a:moveTo>
                  <a:pt x="0" y="0"/>
                </a:moveTo>
                <a:lnTo>
                  <a:pt x="2449286" y="0"/>
                </a:lnTo>
                <a:lnTo>
                  <a:pt x="2481943" y="2253343"/>
                </a:lnTo>
                <a:lnTo>
                  <a:pt x="3951514" y="2253343"/>
                </a:lnTo>
                <a:lnTo>
                  <a:pt x="3935186" y="1747158"/>
                </a:lnTo>
              </a:path>
            </a:pathLst>
          </a:cu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31640" y="4416017"/>
            <a:ext cx="6624736" cy="2037319"/>
          </a:xfrm>
          <a:custGeom>
            <a:avLst/>
            <a:gdLst>
              <a:gd name="connsiteX0" fmla="*/ 0 w 3951514"/>
              <a:gd name="connsiteY0" fmla="*/ 0 h 2253343"/>
              <a:gd name="connsiteX1" fmla="*/ 2449286 w 3951514"/>
              <a:gd name="connsiteY1" fmla="*/ 0 h 2253343"/>
              <a:gd name="connsiteX2" fmla="*/ 2481943 w 3951514"/>
              <a:gd name="connsiteY2" fmla="*/ 2253343 h 2253343"/>
              <a:gd name="connsiteX3" fmla="*/ 3951514 w 3951514"/>
              <a:gd name="connsiteY3" fmla="*/ 2253343 h 2253343"/>
              <a:gd name="connsiteX4" fmla="*/ 3935186 w 3951514"/>
              <a:gd name="connsiteY4" fmla="*/ 1747158 h 225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514" h="2253343">
                <a:moveTo>
                  <a:pt x="0" y="0"/>
                </a:moveTo>
                <a:lnTo>
                  <a:pt x="2449286" y="0"/>
                </a:lnTo>
                <a:lnTo>
                  <a:pt x="2481943" y="2253343"/>
                </a:lnTo>
                <a:lnTo>
                  <a:pt x="3951514" y="2253343"/>
                </a:lnTo>
                <a:lnTo>
                  <a:pt x="3935186" y="1747158"/>
                </a:lnTo>
              </a:path>
            </a:pathLst>
          </a:cu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43303" y="4869160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485900" y="3853543"/>
            <a:ext cx="3608614" cy="179614"/>
          </a:xfrm>
          <a:custGeom>
            <a:avLst/>
            <a:gdLst>
              <a:gd name="connsiteX0" fmla="*/ 0 w 3608614"/>
              <a:gd name="connsiteY0" fmla="*/ 179614 h 179614"/>
              <a:gd name="connsiteX1" fmla="*/ 3608614 w 3608614"/>
              <a:gd name="connsiteY1" fmla="*/ 0 h 17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8614" h="179614">
                <a:moveTo>
                  <a:pt x="0" y="179614"/>
                </a:moveTo>
                <a:lnTo>
                  <a:pt x="3608614" y="0"/>
                </a:lnTo>
              </a:path>
            </a:pathLst>
          </a:cu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 finding using the bisection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x such that f(x) = 0 using </a:t>
            </a:r>
            <a:r>
              <a:rPr lang="en-US" altLang="ko-KR" dirty="0" err="1"/>
              <a:t>scipy.optimize</a:t>
            </a:r>
            <a:r>
              <a:rPr lang="en-US" altLang="ko-KR" dirty="0"/>
              <a:t> module</a:t>
            </a:r>
          </a:p>
          <a:p>
            <a:r>
              <a:rPr lang="en-US" altLang="ko-KR" dirty="0"/>
              <a:t>Bisection method is robust, slow but conceptually very simple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492896"/>
            <a:ext cx="3418894" cy="1944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581128"/>
            <a:ext cx="3168352" cy="2019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92896"/>
            <a:ext cx="3695428" cy="1944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 finding using the bisection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scipy.optimize</a:t>
            </a:r>
            <a:r>
              <a:rPr lang="en-US" altLang="ko-KR" dirty="0"/>
              <a:t> module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578398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204864"/>
            <a:ext cx="4507167" cy="93610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043608" y="3501008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 9"/>
          <p:cNvSpPr/>
          <p:nvPr/>
        </p:nvSpPr>
        <p:spPr>
          <a:xfrm>
            <a:off x="4932040" y="4653136"/>
            <a:ext cx="3888432" cy="1080120"/>
          </a:xfrm>
          <a:prstGeom prst="borderCallout2">
            <a:avLst>
              <a:gd name="adj1" fmla="val -1000"/>
              <a:gd name="adj2" fmla="val 51003"/>
              <a:gd name="adj3" fmla="val -87399"/>
              <a:gd name="adj4" fmla="val 49396"/>
              <a:gd name="adj5" fmla="val -90623"/>
              <a:gd name="adj6" fmla="val -179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f:     function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1.5: lower limit of x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3:    upper limit of x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xtol</a:t>
            </a:r>
            <a:r>
              <a:rPr lang="en-US" altLang="ko-KR" sz="1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the maximum error of the method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437112"/>
            <a:ext cx="7574436" cy="165618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Root finding using the bisection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scipy.optimize</a:t>
            </a:r>
            <a:r>
              <a:rPr lang="en-US" altLang="ko-KR" dirty="0"/>
              <a:t> module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95736" y="5877272"/>
            <a:ext cx="38164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060848"/>
            <a:ext cx="552512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23322</TotalTime>
  <Words>774</Words>
  <Application>Microsoft Office PowerPoint</Application>
  <PresentationFormat>화면 슬라이드 쇼(4:3)</PresentationFormat>
  <Paragraphs>120</Paragraphs>
  <Slides>21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HY강M</vt:lpstr>
      <vt:lpstr>맑은 고딕</vt:lpstr>
      <vt:lpstr>Arial</vt:lpstr>
      <vt:lpstr>Verdana</vt:lpstr>
      <vt:lpstr>Wingdings</vt:lpstr>
      <vt:lpstr>Office 테마</vt:lpstr>
      <vt:lpstr>수식</vt:lpstr>
      <vt:lpstr>Python 강의자료10</vt:lpstr>
      <vt:lpstr>PowerPoint 프레젠테이션</vt:lpstr>
      <vt:lpstr>Numerical methods using Python(scipy)</vt:lpstr>
      <vt:lpstr>Using scipy</vt:lpstr>
      <vt:lpstr>Numerical integration</vt:lpstr>
      <vt:lpstr>Solving ordinary differential equations</vt:lpstr>
      <vt:lpstr>Root finding using the bisection method</vt:lpstr>
      <vt:lpstr>Root finding using the bisection method</vt:lpstr>
      <vt:lpstr>Root finding using the bisection method</vt:lpstr>
      <vt:lpstr>Root finding using the fsolve function</vt:lpstr>
      <vt:lpstr>interpolation</vt:lpstr>
      <vt:lpstr>interpolation</vt:lpstr>
      <vt:lpstr>Curve fitting</vt:lpstr>
      <vt:lpstr>Curve fiting</vt:lpstr>
      <vt:lpstr>Curve fiting</vt:lpstr>
      <vt:lpstr>Fourier transforms</vt:lpstr>
      <vt:lpstr>Fourier transforms</vt:lpstr>
      <vt:lpstr>KS-test</vt:lpstr>
      <vt:lpstr>bootstrapped confidence interval</vt:lpstr>
      <vt:lpstr>Picture manipulation</vt:lpstr>
      <vt:lpstr>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김은진</cp:lastModifiedBy>
  <cp:revision>575</cp:revision>
  <dcterms:created xsi:type="dcterms:W3CDTF">2015-01-22T08:45:52Z</dcterms:created>
  <dcterms:modified xsi:type="dcterms:W3CDTF">2016-08-05T06:39:07Z</dcterms:modified>
</cp:coreProperties>
</file>