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77" r:id="rId9"/>
    <p:sldId id="263" r:id="rId10"/>
    <p:sldId id="28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5" autoAdjust="0"/>
    <p:restoredTop sz="94660"/>
  </p:normalViewPr>
  <p:slideViewPr>
    <p:cSldViewPr>
      <p:cViewPr varScale="1">
        <p:scale>
          <a:sx n="81" d="100"/>
          <a:sy n="81" d="100"/>
        </p:scale>
        <p:origin x="102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단순함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최소화된 언어 </a:t>
            </a:r>
            <a:r>
              <a:rPr lang="en-US" altLang="ko-KR" dirty="0"/>
              <a:t>/ </a:t>
            </a:r>
            <a:r>
              <a:rPr lang="ko-KR" altLang="en-US" dirty="0"/>
              <a:t>딱딱한 영어 문장과 </a:t>
            </a:r>
            <a:r>
              <a:rPr lang="ko-KR" altLang="en-US" dirty="0" err="1"/>
              <a:t>비슷</a:t>
            </a:r>
            <a:r>
              <a:rPr lang="en-US" altLang="ko-KR" baseline="0" dirty="0"/>
              <a:t>  / </a:t>
            </a:r>
            <a:r>
              <a:rPr lang="ko-KR" altLang="en-US" baseline="0" dirty="0"/>
              <a:t>언어보다 문제에 집중하게 해 줌</a:t>
            </a:r>
            <a:endParaRPr lang="en-US" altLang="ko-KR" baseline="0" dirty="0"/>
          </a:p>
          <a:p>
            <a:r>
              <a:rPr lang="ko-KR" altLang="en-US" baseline="0" dirty="0"/>
              <a:t>배우기 쉬운 언어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굉장히 쉬운 문법 체계</a:t>
            </a:r>
            <a:endParaRPr lang="en-US" altLang="ko-KR" baseline="0" dirty="0"/>
          </a:p>
          <a:p>
            <a:r>
              <a:rPr lang="ko-KR" altLang="en-US" baseline="0" dirty="0"/>
              <a:t>자유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오픈 소스 소프트웨어</a:t>
            </a:r>
            <a:endParaRPr lang="en-US" altLang="ko-KR" baseline="0" dirty="0"/>
          </a:p>
          <a:p>
            <a:r>
              <a:rPr lang="en-US" altLang="ko-KR" baseline="0" dirty="0"/>
              <a:t>	FLOSS (Free/</a:t>
            </a:r>
            <a:r>
              <a:rPr lang="en-US" altLang="ko-KR" baseline="0" dirty="0" err="1"/>
              <a:t>Libre</a:t>
            </a:r>
            <a:r>
              <a:rPr lang="en-US" altLang="ko-KR" baseline="0" dirty="0"/>
              <a:t> and Open Source Software)</a:t>
            </a:r>
          </a:p>
          <a:p>
            <a:r>
              <a:rPr lang="en-US" altLang="ko-KR" baseline="0" dirty="0"/>
              <a:t>	SW </a:t>
            </a:r>
            <a:r>
              <a:rPr lang="ko-KR" altLang="en-US" baseline="0" dirty="0"/>
              <a:t>복사본을 마음대로 배포 </a:t>
            </a:r>
            <a:r>
              <a:rPr lang="en-US" altLang="ko-KR" baseline="0" dirty="0"/>
              <a:t>/ </a:t>
            </a:r>
            <a:r>
              <a:rPr lang="ko-KR" altLang="en-US" baseline="0" dirty="0"/>
              <a:t>소스 코드가 공개되어 있어 읽고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변경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일부를 다른 </a:t>
            </a:r>
            <a:r>
              <a:rPr lang="en-US" altLang="ko-KR" baseline="0" dirty="0"/>
              <a:t>SW</a:t>
            </a:r>
            <a:r>
              <a:rPr lang="ko-KR" altLang="en-US" baseline="0" dirty="0"/>
              <a:t>에 사용 가능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좀 더 나은 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만들려는 공동체의 노력에 의해 지속적으로 개선</a:t>
            </a:r>
            <a:endParaRPr lang="en-US" altLang="ko-KR" baseline="0" dirty="0"/>
          </a:p>
          <a:p>
            <a:r>
              <a:rPr lang="ko-KR" altLang="en-US" baseline="0" dirty="0"/>
              <a:t>고수준 언어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메모리 관리 등의 </a:t>
            </a:r>
            <a:r>
              <a:rPr lang="ko-KR" altLang="en-US" baseline="0" dirty="0" err="1"/>
              <a:t>저수준의</a:t>
            </a:r>
            <a:r>
              <a:rPr lang="ko-KR" altLang="en-US" baseline="0" dirty="0"/>
              <a:t> 세부적인 사항 </a:t>
            </a:r>
            <a:r>
              <a:rPr lang="ko-KR" altLang="en-US" baseline="0" dirty="0" err="1"/>
              <a:t>신경쓸</a:t>
            </a:r>
            <a:r>
              <a:rPr lang="ko-KR" altLang="en-US" baseline="0" dirty="0"/>
              <a:t> 필요 없음</a:t>
            </a:r>
            <a:endParaRPr lang="en-US" altLang="ko-KR" baseline="0" dirty="0"/>
          </a:p>
          <a:p>
            <a:r>
              <a:rPr lang="ko-KR" altLang="en-US" baseline="0" dirty="0" err="1"/>
              <a:t>이식성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소스 공개로 여러 플랫폼 지원하도록 수정되어 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프로그램 </a:t>
            </a:r>
            <a:r>
              <a:rPr lang="ko-KR" altLang="en-US" baseline="0" dirty="0" err="1"/>
              <a:t>수정없이</a:t>
            </a:r>
            <a:r>
              <a:rPr lang="ko-KR" altLang="en-US" baseline="0" dirty="0"/>
              <a:t> 여러 플랫폼에서 동작</a:t>
            </a:r>
            <a:endParaRPr lang="en-US" altLang="ko-KR" baseline="0" dirty="0"/>
          </a:p>
          <a:p>
            <a:r>
              <a:rPr lang="en-US" altLang="ko-KR" baseline="0" dirty="0"/>
              <a:t>	GNU/Linux, Windows, FreeBSD, Macintosh, Solaris, OS/2, Amiga, ROS, AS/400,</a:t>
            </a:r>
          </a:p>
          <a:p>
            <a:r>
              <a:rPr lang="en-US" altLang="ko-KR" baseline="0" dirty="0"/>
              <a:t>	BeOS, OS/390, z/OS, Palm OS, QNX, VMS, Psion, Acorn RISC OS, </a:t>
            </a:r>
            <a:r>
              <a:rPr lang="en-US" altLang="ko-KR" baseline="0" dirty="0" err="1"/>
              <a:t>VxWorks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	PlayStation, Sharp </a:t>
            </a:r>
            <a:r>
              <a:rPr lang="en-US" altLang="ko-KR" baseline="0" dirty="0" err="1"/>
              <a:t>Zaurus</a:t>
            </a:r>
            <a:r>
              <a:rPr lang="en-US" altLang="ko-KR" baseline="0" dirty="0"/>
              <a:t>, Windows CE, </a:t>
            </a:r>
            <a:r>
              <a:rPr lang="en-US" altLang="ko-KR" baseline="0" dirty="0" err="1"/>
              <a:t>PocketPC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	</a:t>
            </a:r>
            <a:r>
              <a:rPr lang="en-US" altLang="ko-KR" baseline="0" dirty="0" err="1"/>
              <a:t>Kivy</a:t>
            </a:r>
            <a:r>
              <a:rPr lang="en-US" altLang="ko-KR" baseline="0" dirty="0"/>
              <a:t> (</a:t>
            </a:r>
            <a:r>
              <a:rPr lang="en-US" altLang="ko-KR" baseline="0" dirty="0" err="1"/>
              <a:t>iPhone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iPad</a:t>
            </a:r>
            <a:r>
              <a:rPr lang="en-US" altLang="ko-KR" baseline="0" dirty="0"/>
              <a:t>, Android, Linux, Windows, OS X </a:t>
            </a:r>
            <a:r>
              <a:rPr lang="ko-KR" altLang="en-US" baseline="0" dirty="0"/>
              <a:t>상의 </a:t>
            </a:r>
            <a:r>
              <a:rPr lang="en-US" altLang="ko-KR" baseline="0" dirty="0"/>
              <a:t>Cross Platform)</a:t>
            </a:r>
          </a:p>
          <a:p>
            <a:r>
              <a:rPr lang="ko-KR" altLang="en-US" baseline="0" dirty="0"/>
              <a:t>인터프리터 언어 </a:t>
            </a:r>
            <a:r>
              <a:rPr lang="en-US" altLang="ko-KR" baseline="0" dirty="0"/>
              <a:t>( </a:t>
            </a:r>
            <a:r>
              <a:rPr lang="en-US" altLang="ko-KR" baseline="0" dirty="0">
                <a:sym typeface="Wingdings" pitchFamily="2" charset="2"/>
              </a:rPr>
              <a:t>  </a:t>
            </a:r>
            <a:r>
              <a:rPr lang="ko-KR" altLang="en-US" baseline="0" dirty="0">
                <a:sym typeface="Wingdings" pitchFamily="2" charset="2"/>
              </a:rPr>
              <a:t>컴파일러 언어</a:t>
            </a:r>
            <a:r>
              <a:rPr lang="en-US" altLang="ko-KR" baseline="0" dirty="0">
                <a:sym typeface="Wingdings" pitchFamily="2" charset="2"/>
              </a:rPr>
              <a:t>)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소스 코드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바이트 코드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바이너리 코드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라이브러리가 설치되어 있는지</a:t>
            </a:r>
            <a:r>
              <a:rPr lang="en-US" altLang="ko-KR" baseline="0" dirty="0">
                <a:sym typeface="Wingdings" pitchFamily="2" charset="2"/>
              </a:rPr>
              <a:t>, </a:t>
            </a:r>
            <a:r>
              <a:rPr lang="ko-KR" altLang="en-US" baseline="0" dirty="0">
                <a:sym typeface="Wingdings" pitchFamily="2" charset="2"/>
              </a:rPr>
              <a:t>링크 잘 되는지 </a:t>
            </a:r>
            <a:r>
              <a:rPr lang="ko-KR" altLang="en-US" baseline="0" dirty="0" err="1">
                <a:sym typeface="Wingdings" pitchFamily="2" charset="2"/>
              </a:rPr>
              <a:t>신경쓰지</a:t>
            </a:r>
            <a:r>
              <a:rPr lang="ko-KR" altLang="en-US" baseline="0" dirty="0">
                <a:sym typeface="Wingdings" pitchFamily="2" charset="2"/>
              </a:rPr>
              <a:t> 않아도 됨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프로그램 복사 만으로 다른 플랫폼에서 동작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>
                <a:sym typeface="Wingdings" pitchFamily="2" charset="2"/>
              </a:rPr>
              <a:t>객체지향 언어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절차지향 프로그래밍 </a:t>
            </a:r>
            <a:r>
              <a:rPr lang="en-US" altLang="ko-KR" baseline="0" dirty="0">
                <a:sym typeface="Wingdings" pitchFamily="2" charset="2"/>
              </a:rPr>
              <a:t>+ </a:t>
            </a:r>
            <a:r>
              <a:rPr lang="ko-KR" altLang="en-US" baseline="0" dirty="0">
                <a:sym typeface="Wingdings" pitchFamily="2" charset="2"/>
              </a:rPr>
              <a:t>객체지향 프로그래밍 모두 지원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 (</a:t>
            </a:r>
            <a:r>
              <a:rPr lang="ko-KR" altLang="en-US" baseline="0" dirty="0">
                <a:sym typeface="Wingdings" pitchFamily="2" charset="2"/>
              </a:rPr>
              <a:t>함수의 모임</a:t>
            </a:r>
            <a:r>
              <a:rPr lang="en-US" altLang="ko-KR" baseline="0" dirty="0">
                <a:sym typeface="Wingdings" pitchFamily="2" charset="2"/>
              </a:rPr>
              <a:t>)              (</a:t>
            </a:r>
            <a:r>
              <a:rPr lang="ko-KR" altLang="en-US" baseline="0" dirty="0">
                <a:sym typeface="Wingdings" pitchFamily="2" charset="2"/>
              </a:rPr>
              <a:t>객체의 모임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 </a:t>
            </a:r>
            <a:r>
              <a:rPr lang="ko-KR" altLang="en-US" baseline="0" dirty="0">
                <a:sym typeface="Wingdings" pitchFamily="2" charset="2"/>
              </a:rPr>
              <a:t>객체</a:t>
            </a:r>
            <a:r>
              <a:rPr lang="en-US" altLang="ko-KR" baseline="0" dirty="0">
                <a:sym typeface="Wingdings" pitchFamily="2" charset="2"/>
              </a:rPr>
              <a:t>: </a:t>
            </a:r>
            <a:r>
              <a:rPr lang="ko-KR" altLang="en-US" baseline="0" dirty="0">
                <a:sym typeface="Wingdings" pitchFamily="2" charset="2"/>
              </a:rPr>
              <a:t>데이터와 기능이 결합된 상태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	</a:t>
            </a:r>
            <a:r>
              <a:rPr lang="ko-KR" altLang="en-US" baseline="0" dirty="0">
                <a:sym typeface="Wingdings" pitchFamily="2" charset="2"/>
              </a:rPr>
              <a:t>다른 객체지향 언어에 비해 강력하고 쉬운 방법으로 객체지향을 지원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 err="1">
                <a:sym typeface="Wingdings" pitchFamily="2" charset="2"/>
              </a:rPr>
              <a:t>확장성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프로그램의 일부의 빠른 속도 실행이나 소스 코드 비공개를 원하면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C</a:t>
            </a:r>
            <a:r>
              <a:rPr lang="ko-KR" altLang="en-US" baseline="0" dirty="0">
                <a:sym typeface="Wingdings" pitchFamily="2" charset="2"/>
              </a:rPr>
              <a:t>나 </a:t>
            </a:r>
            <a:r>
              <a:rPr lang="en-US" altLang="ko-KR" baseline="0" dirty="0">
                <a:sym typeface="Wingdings" pitchFamily="2" charset="2"/>
              </a:rPr>
              <a:t>C++</a:t>
            </a:r>
            <a:r>
              <a:rPr lang="ko-KR" altLang="en-US" baseline="0" dirty="0">
                <a:sym typeface="Wingdings" pitchFamily="2" charset="2"/>
              </a:rPr>
              <a:t>로 작성하고</a:t>
            </a:r>
            <a:r>
              <a:rPr lang="en-US" altLang="ko-KR" baseline="0" dirty="0">
                <a:sym typeface="Wingdings" pitchFamily="2" charset="2"/>
              </a:rPr>
              <a:t>, </a:t>
            </a:r>
            <a:r>
              <a:rPr lang="ko-KR" altLang="en-US" baseline="0" dirty="0">
                <a:sym typeface="Wingdings" pitchFamily="2" charset="2"/>
              </a:rPr>
              <a:t>파이선 프로그램에서 </a:t>
            </a:r>
            <a:r>
              <a:rPr lang="ko-KR" altLang="en-US" baseline="0" dirty="0" err="1">
                <a:sym typeface="Wingdings" pitchFamily="2" charset="2"/>
              </a:rPr>
              <a:t>읽어들여</a:t>
            </a:r>
            <a:r>
              <a:rPr lang="ko-KR" altLang="en-US" baseline="0" dirty="0">
                <a:sym typeface="Wingdings" pitchFamily="2" charset="2"/>
              </a:rPr>
              <a:t> 사용가능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 err="1">
                <a:sym typeface="Wingdings" pitchFamily="2" charset="2"/>
              </a:rPr>
              <a:t>포함성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C/C++ </a:t>
            </a:r>
            <a:r>
              <a:rPr lang="ko-KR" altLang="en-US" baseline="0" dirty="0">
                <a:sym typeface="Wingdings" pitchFamily="2" charset="2"/>
              </a:rPr>
              <a:t>프로그램에 </a:t>
            </a:r>
            <a:r>
              <a:rPr lang="ko-KR" altLang="en-US" baseline="0" dirty="0" err="1">
                <a:sym typeface="Wingdings" pitchFamily="2" charset="2"/>
              </a:rPr>
              <a:t>파이썬</a:t>
            </a:r>
            <a:r>
              <a:rPr lang="ko-KR" altLang="en-US" baseline="0" dirty="0">
                <a:sym typeface="Wingdings" pitchFamily="2" charset="2"/>
              </a:rPr>
              <a:t> 포함하여 프로그램 사용자들이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</a:t>
            </a:r>
            <a:r>
              <a:rPr lang="ko-KR" altLang="en-US" baseline="0" dirty="0" err="1">
                <a:sym typeface="Wingdings" pitchFamily="2" charset="2"/>
              </a:rPr>
              <a:t>스크립팅</a:t>
            </a:r>
            <a:r>
              <a:rPr lang="ko-KR" altLang="en-US" baseline="0" dirty="0">
                <a:sym typeface="Wingdings" pitchFamily="2" charset="2"/>
              </a:rPr>
              <a:t> 기능 사용하도록 할 수 있음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>
                <a:sym typeface="Wingdings" pitchFamily="2" charset="2"/>
              </a:rPr>
              <a:t>확장 가능한 라이브러리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방대한 표준 라이브러리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정규 </a:t>
            </a:r>
            <a:r>
              <a:rPr lang="ko-KR" altLang="en-US" baseline="0" dirty="0" err="1">
                <a:sym typeface="Wingdings" pitchFamily="2" charset="2"/>
              </a:rPr>
              <a:t>표현식</a:t>
            </a:r>
            <a:r>
              <a:rPr lang="ko-KR" altLang="en-US" baseline="0" dirty="0">
                <a:sym typeface="Wingdings" pitchFamily="2" charset="2"/>
              </a:rPr>
              <a:t> </a:t>
            </a:r>
            <a:r>
              <a:rPr lang="en-US" altLang="ko-KR" baseline="0" dirty="0">
                <a:sym typeface="Wingdings" pitchFamily="2" charset="2"/>
              </a:rPr>
              <a:t>/ </a:t>
            </a:r>
            <a:r>
              <a:rPr lang="ko-KR" altLang="en-US" baseline="0" dirty="0">
                <a:sym typeface="Wingdings" pitchFamily="2" charset="2"/>
              </a:rPr>
              <a:t>자동 문서 생성 </a:t>
            </a:r>
            <a:r>
              <a:rPr lang="en-US" altLang="ko-KR" baseline="0" dirty="0">
                <a:sym typeface="Wingdings" pitchFamily="2" charset="2"/>
              </a:rPr>
              <a:t>/ </a:t>
            </a:r>
            <a:r>
              <a:rPr lang="ko-KR" altLang="en-US" baseline="0" dirty="0" err="1">
                <a:sym typeface="Wingdings" pitchFamily="2" charset="2"/>
              </a:rPr>
              <a:t>유닛</a:t>
            </a:r>
            <a:r>
              <a:rPr lang="ko-KR" altLang="en-US" baseline="0" dirty="0">
                <a:sym typeface="Wingdings" pitchFamily="2" charset="2"/>
              </a:rPr>
              <a:t> 테스트 </a:t>
            </a:r>
            <a:r>
              <a:rPr lang="en-US" altLang="ko-KR" baseline="0" dirty="0">
                <a:sym typeface="Wingdings" pitchFamily="2" charset="2"/>
              </a:rPr>
              <a:t>/ threading / </a:t>
            </a:r>
            <a:r>
              <a:rPr lang="ko-KR" altLang="en-US" baseline="0" dirty="0">
                <a:sym typeface="Wingdings" pitchFamily="2" charset="2"/>
              </a:rPr>
              <a:t>데이터베이스</a:t>
            </a:r>
            <a:r>
              <a:rPr lang="en-US" altLang="ko-KR" baseline="0" dirty="0">
                <a:sym typeface="Wingdings" pitchFamily="2" charset="2"/>
              </a:rPr>
              <a:t>/</a:t>
            </a: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웹 브라우저 </a:t>
            </a:r>
            <a:r>
              <a:rPr lang="en-US" altLang="ko-KR" baseline="0" dirty="0">
                <a:sym typeface="Wingdings" pitchFamily="2" charset="2"/>
              </a:rPr>
              <a:t>/ CGI / FTP / </a:t>
            </a:r>
            <a:r>
              <a:rPr lang="ko-KR" altLang="en-US" baseline="0" dirty="0">
                <a:sym typeface="Wingdings" pitchFamily="2" charset="2"/>
              </a:rPr>
              <a:t>전자메일 </a:t>
            </a:r>
            <a:r>
              <a:rPr lang="en-US" altLang="ko-KR" baseline="0" dirty="0">
                <a:sym typeface="Wingdings" pitchFamily="2" charset="2"/>
              </a:rPr>
              <a:t>/ XML / XML-RPC / HTML / WAV </a:t>
            </a:r>
            <a:r>
              <a:rPr lang="ko-KR" altLang="en-US" baseline="0" dirty="0">
                <a:sym typeface="Wingdings" pitchFamily="2" charset="2"/>
              </a:rPr>
              <a:t>파일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암호화 알고리즘 </a:t>
            </a:r>
            <a:r>
              <a:rPr lang="en-US" altLang="ko-KR" baseline="0" dirty="0">
                <a:sym typeface="Wingdings" pitchFamily="2" charset="2"/>
              </a:rPr>
              <a:t>/ GUI / </a:t>
            </a:r>
            <a:r>
              <a:rPr lang="ko-KR" altLang="en-US" baseline="0" dirty="0">
                <a:sym typeface="Wingdings" pitchFamily="2" charset="2"/>
              </a:rPr>
              <a:t>여러 시스템 관련 기능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Python Package Index (54272</a:t>
            </a:r>
            <a:r>
              <a:rPr lang="ko-KR" altLang="en-US" baseline="0" dirty="0">
                <a:sym typeface="Wingdings" pitchFamily="2" charset="2"/>
              </a:rPr>
              <a:t>개의 다양한 공개 라이브러리</a:t>
            </a:r>
            <a:r>
              <a:rPr lang="en-US" altLang="ko-KR" baseline="0" dirty="0">
                <a:sym typeface="Wingdings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단순함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최소화된 언어 </a:t>
            </a:r>
            <a:r>
              <a:rPr lang="en-US" altLang="ko-KR" dirty="0"/>
              <a:t>/ </a:t>
            </a:r>
            <a:r>
              <a:rPr lang="ko-KR" altLang="en-US" dirty="0"/>
              <a:t>딱딱한 영어 문장과 </a:t>
            </a:r>
            <a:r>
              <a:rPr lang="ko-KR" altLang="en-US" dirty="0" err="1"/>
              <a:t>비슷</a:t>
            </a:r>
            <a:r>
              <a:rPr lang="en-US" altLang="ko-KR" baseline="0" dirty="0"/>
              <a:t>  / </a:t>
            </a:r>
            <a:r>
              <a:rPr lang="ko-KR" altLang="en-US" baseline="0" dirty="0"/>
              <a:t>언어보다 문제에 집중하게 해 줌</a:t>
            </a:r>
            <a:endParaRPr lang="en-US" altLang="ko-KR" baseline="0" dirty="0"/>
          </a:p>
          <a:p>
            <a:r>
              <a:rPr lang="ko-KR" altLang="en-US" baseline="0" dirty="0"/>
              <a:t>배우기 쉬운 언어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굉장히 쉬운 문법 체계</a:t>
            </a:r>
            <a:endParaRPr lang="en-US" altLang="ko-KR" baseline="0" dirty="0"/>
          </a:p>
          <a:p>
            <a:r>
              <a:rPr lang="ko-KR" altLang="en-US" baseline="0" dirty="0"/>
              <a:t>자유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오픈 소스 소프트웨어</a:t>
            </a:r>
            <a:endParaRPr lang="en-US" altLang="ko-KR" baseline="0" dirty="0"/>
          </a:p>
          <a:p>
            <a:r>
              <a:rPr lang="en-US" altLang="ko-KR" baseline="0" dirty="0"/>
              <a:t>	FLOSS (Free/</a:t>
            </a:r>
            <a:r>
              <a:rPr lang="en-US" altLang="ko-KR" baseline="0" dirty="0" err="1"/>
              <a:t>Libre</a:t>
            </a:r>
            <a:r>
              <a:rPr lang="en-US" altLang="ko-KR" baseline="0" dirty="0"/>
              <a:t> and Open Source Software)</a:t>
            </a:r>
          </a:p>
          <a:p>
            <a:r>
              <a:rPr lang="en-US" altLang="ko-KR" baseline="0" dirty="0"/>
              <a:t>	SW </a:t>
            </a:r>
            <a:r>
              <a:rPr lang="ko-KR" altLang="en-US" baseline="0" dirty="0"/>
              <a:t>복사본을 마음대로 배포 </a:t>
            </a:r>
            <a:r>
              <a:rPr lang="en-US" altLang="ko-KR" baseline="0" dirty="0"/>
              <a:t>/ </a:t>
            </a:r>
            <a:r>
              <a:rPr lang="ko-KR" altLang="en-US" baseline="0" dirty="0"/>
              <a:t>소스 코드가 공개되어 있어 읽고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변경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일부를 다른 </a:t>
            </a:r>
            <a:r>
              <a:rPr lang="en-US" altLang="ko-KR" baseline="0" dirty="0"/>
              <a:t>SW</a:t>
            </a:r>
            <a:r>
              <a:rPr lang="ko-KR" altLang="en-US" baseline="0" dirty="0"/>
              <a:t>에 사용 가능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좀 더 나은 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만들려는 공동체의 노력에 의해 지속적으로 개선</a:t>
            </a:r>
            <a:endParaRPr lang="en-US" altLang="ko-KR" baseline="0" dirty="0"/>
          </a:p>
          <a:p>
            <a:r>
              <a:rPr lang="ko-KR" altLang="en-US" baseline="0" dirty="0"/>
              <a:t>고수준 언어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메모리 관리 등의 </a:t>
            </a:r>
            <a:r>
              <a:rPr lang="ko-KR" altLang="en-US" baseline="0" dirty="0" err="1"/>
              <a:t>저수준의</a:t>
            </a:r>
            <a:r>
              <a:rPr lang="ko-KR" altLang="en-US" baseline="0" dirty="0"/>
              <a:t> 세부적인 사항 </a:t>
            </a:r>
            <a:r>
              <a:rPr lang="ko-KR" altLang="en-US" baseline="0" dirty="0" err="1"/>
              <a:t>신경쓸</a:t>
            </a:r>
            <a:r>
              <a:rPr lang="ko-KR" altLang="en-US" baseline="0" dirty="0"/>
              <a:t> 필요 없음</a:t>
            </a:r>
            <a:endParaRPr lang="en-US" altLang="ko-KR" baseline="0" dirty="0"/>
          </a:p>
          <a:p>
            <a:r>
              <a:rPr lang="ko-KR" altLang="en-US" baseline="0" dirty="0" err="1"/>
              <a:t>이식성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소스 공개로 여러 플랫폼 지원하도록 수정되어 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프로그램 </a:t>
            </a:r>
            <a:r>
              <a:rPr lang="ko-KR" altLang="en-US" baseline="0" dirty="0" err="1"/>
              <a:t>수정없이</a:t>
            </a:r>
            <a:r>
              <a:rPr lang="ko-KR" altLang="en-US" baseline="0" dirty="0"/>
              <a:t> 여러 플랫폼에서 동작</a:t>
            </a:r>
            <a:endParaRPr lang="en-US" altLang="ko-KR" baseline="0" dirty="0"/>
          </a:p>
          <a:p>
            <a:r>
              <a:rPr lang="en-US" altLang="ko-KR" baseline="0" dirty="0"/>
              <a:t>	GNU/Linux, Windows, FreeBSD, Macintosh, Solaris, OS/2, Amiga, ROS, AS/400,</a:t>
            </a:r>
          </a:p>
          <a:p>
            <a:r>
              <a:rPr lang="en-US" altLang="ko-KR" baseline="0" dirty="0"/>
              <a:t>	BeOS, OS/390, z/OS, Palm OS, QNX, VMS, Psion, Acorn RISC OS, </a:t>
            </a:r>
            <a:r>
              <a:rPr lang="en-US" altLang="ko-KR" baseline="0" dirty="0" err="1"/>
              <a:t>VxWorks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	PlayStation, Sharp </a:t>
            </a:r>
            <a:r>
              <a:rPr lang="en-US" altLang="ko-KR" baseline="0" dirty="0" err="1"/>
              <a:t>Zaurus</a:t>
            </a:r>
            <a:r>
              <a:rPr lang="en-US" altLang="ko-KR" baseline="0" dirty="0"/>
              <a:t>, Windows CE, </a:t>
            </a:r>
            <a:r>
              <a:rPr lang="en-US" altLang="ko-KR" baseline="0" dirty="0" err="1"/>
              <a:t>PocketPC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	</a:t>
            </a:r>
            <a:r>
              <a:rPr lang="en-US" altLang="ko-KR" baseline="0" dirty="0" err="1"/>
              <a:t>Kivy</a:t>
            </a:r>
            <a:r>
              <a:rPr lang="en-US" altLang="ko-KR" baseline="0" dirty="0"/>
              <a:t> (</a:t>
            </a:r>
            <a:r>
              <a:rPr lang="en-US" altLang="ko-KR" baseline="0" dirty="0" err="1"/>
              <a:t>iPhone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iPad</a:t>
            </a:r>
            <a:r>
              <a:rPr lang="en-US" altLang="ko-KR" baseline="0" dirty="0"/>
              <a:t>, Android, Linux, Windows, OS X </a:t>
            </a:r>
            <a:r>
              <a:rPr lang="ko-KR" altLang="en-US" baseline="0" dirty="0"/>
              <a:t>상의 </a:t>
            </a:r>
            <a:r>
              <a:rPr lang="en-US" altLang="ko-KR" baseline="0" dirty="0"/>
              <a:t>Cross Platform)</a:t>
            </a:r>
          </a:p>
          <a:p>
            <a:r>
              <a:rPr lang="ko-KR" altLang="en-US" baseline="0" dirty="0"/>
              <a:t>인터프리터 언어 </a:t>
            </a:r>
            <a:r>
              <a:rPr lang="en-US" altLang="ko-KR" baseline="0" dirty="0"/>
              <a:t>( </a:t>
            </a:r>
            <a:r>
              <a:rPr lang="en-US" altLang="ko-KR" baseline="0" dirty="0">
                <a:sym typeface="Wingdings" pitchFamily="2" charset="2"/>
              </a:rPr>
              <a:t>  </a:t>
            </a:r>
            <a:r>
              <a:rPr lang="ko-KR" altLang="en-US" baseline="0" dirty="0">
                <a:sym typeface="Wingdings" pitchFamily="2" charset="2"/>
              </a:rPr>
              <a:t>컴파일러 언어</a:t>
            </a:r>
            <a:r>
              <a:rPr lang="en-US" altLang="ko-KR" baseline="0" dirty="0">
                <a:sym typeface="Wingdings" pitchFamily="2" charset="2"/>
              </a:rPr>
              <a:t>)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소스 코드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바이트 코드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바이너리 코드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라이브러리가 설치되어 있는지</a:t>
            </a:r>
            <a:r>
              <a:rPr lang="en-US" altLang="ko-KR" baseline="0" dirty="0">
                <a:sym typeface="Wingdings" pitchFamily="2" charset="2"/>
              </a:rPr>
              <a:t>, </a:t>
            </a:r>
            <a:r>
              <a:rPr lang="ko-KR" altLang="en-US" baseline="0" dirty="0">
                <a:sym typeface="Wingdings" pitchFamily="2" charset="2"/>
              </a:rPr>
              <a:t>링크 잘 되는지 </a:t>
            </a:r>
            <a:r>
              <a:rPr lang="ko-KR" altLang="en-US" baseline="0" dirty="0" err="1">
                <a:sym typeface="Wingdings" pitchFamily="2" charset="2"/>
              </a:rPr>
              <a:t>신경쓰지</a:t>
            </a:r>
            <a:r>
              <a:rPr lang="ko-KR" altLang="en-US" baseline="0" dirty="0">
                <a:sym typeface="Wingdings" pitchFamily="2" charset="2"/>
              </a:rPr>
              <a:t> 않아도 됨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프로그램 복사 만으로 다른 플랫폼에서 동작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>
                <a:sym typeface="Wingdings" pitchFamily="2" charset="2"/>
              </a:rPr>
              <a:t>객체지향 언어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절차지향 프로그래밍 </a:t>
            </a:r>
            <a:r>
              <a:rPr lang="en-US" altLang="ko-KR" baseline="0" dirty="0">
                <a:sym typeface="Wingdings" pitchFamily="2" charset="2"/>
              </a:rPr>
              <a:t>+ </a:t>
            </a:r>
            <a:r>
              <a:rPr lang="ko-KR" altLang="en-US" baseline="0" dirty="0">
                <a:sym typeface="Wingdings" pitchFamily="2" charset="2"/>
              </a:rPr>
              <a:t>객체지향 프로그래밍 모두 지원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 (</a:t>
            </a:r>
            <a:r>
              <a:rPr lang="ko-KR" altLang="en-US" baseline="0" dirty="0">
                <a:sym typeface="Wingdings" pitchFamily="2" charset="2"/>
              </a:rPr>
              <a:t>함수의 모임</a:t>
            </a:r>
            <a:r>
              <a:rPr lang="en-US" altLang="ko-KR" baseline="0" dirty="0">
                <a:sym typeface="Wingdings" pitchFamily="2" charset="2"/>
              </a:rPr>
              <a:t>)              (</a:t>
            </a:r>
            <a:r>
              <a:rPr lang="ko-KR" altLang="en-US" baseline="0" dirty="0">
                <a:sym typeface="Wingdings" pitchFamily="2" charset="2"/>
              </a:rPr>
              <a:t>객체의 모임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 </a:t>
            </a:r>
            <a:r>
              <a:rPr lang="ko-KR" altLang="en-US" baseline="0" dirty="0">
                <a:sym typeface="Wingdings" pitchFamily="2" charset="2"/>
              </a:rPr>
              <a:t>객체</a:t>
            </a:r>
            <a:r>
              <a:rPr lang="en-US" altLang="ko-KR" baseline="0" dirty="0">
                <a:sym typeface="Wingdings" pitchFamily="2" charset="2"/>
              </a:rPr>
              <a:t>: </a:t>
            </a:r>
            <a:r>
              <a:rPr lang="ko-KR" altLang="en-US" baseline="0" dirty="0">
                <a:sym typeface="Wingdings" pitchFamily="2" charset="2"/>
              </a:rPr>
              <a:t>데이터와 기능이 결합된 상태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	</a:t>
            </a:r>
            <a:r>
              <a:rPr lang="ko-KR" altLang="en-US" baseline="0" dirty="0">
                <a:sym typeface="Wingdings" pitchFamily="2" charset="2"/>
              </a:rPr>
              <a:t>다른 객체지향 언어에 비해 강력하고 쉬운 방법으로 객체지향을 지원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 err="1">
                <a:sym typeface="Wingdings" pitchFamily="2" charset="2"/>
              </a:rPr>
              <a:t>확장성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프로그램의 일부의 빠른 속도 실행이나 소스 코드 비공개를 원하면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C</a:t>
            </a:r>
            <a:r>
              <a:rPr lang="ko-KR" altLang="en-US" baseline="0" dirty="0">
                <a:sym typeface="Wingdings" pitchFamily="2" charset="2"/>
              </a:rPr>
              <a:t>나 </a:t>
            </a:r>
            <a:r>
              <a:rPr lang="en-US" altLang="ko-KR" baseline="0" dirty="0">
                <a:sym typeface="Wingdings" pitchFamily="2" charset="2"/>
              </a:rPr>
              <a:t>C++</a:t>
            </a:r>
            <a:r>
              <a:rPr lang="ko-KR" altLang="en-US" baseline="0" dirty="0">
                <a:sym typeface="Wingdings" pitchFamily="2" charset="2"/>
              </a:rPr>
              <a:t>로 작성하고</a:t>
            </a:r>
            <a:r>
              <a:rPr lang="en-US" altLang="ko-KR" baseline="0" dirty="0">
                <a:sym typeface="Wingdings" pitchFamily="2" charset="2"/>
              </a:rPr>
              <a:t>, </a:t>
            </a:r>
            <a:r>
              <a:rPr lang="ko-KR" altLang="en-US" baseline="0" dirty="0">
                <a:sym typeface="Wingdings" pitchFamily="2" charset="2"/>
              </a:rPr>
              <a:t>파이선 프로그램에서 </a:t>
            </a:r>
            <a:r>
              <a:rPr lang="ko-KR" altLang="en-US" baseline="0" dirty="0" err="1">
                <a:sym typeface="Wingdings" pitchFamily="2" charset="2"/>
              </a:rPr>
              <a:t>읽어들여</a:t>
            </a:r>
            <a:r>
              <a:rPr lang="ko-KR" altLang="en-US" baseline="0" dirty="0">
                <a:sym typeface="Wingdings" pitchFamily="2" charset="2"/>
              </a:rPr>
              <a:t> 사용가능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 err="1">
                <a:sym typeface="Wingdings" pitchFamily="2" charset="2"/>
              </a:rPr>
              <a:t>포함성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C/C++ </a:t>
            </a:r>
            <a:r>
              <a:rPr lang="ko-KR" altLang="en-US" baseline="0" dirty="0">
                <a:sym typeface="Wingdings" pitchFamily="2" charset="2"/>
              </a:rPr>
              <a:t>프로그램에 </a:t>
            </a:r>
            <a:r>
              <a:rPr lang="ko-KR" altLang="en-US" baseline="0" dirty="0" err="1">
                <a:sym typeface="Wingdings" pitchFamily="2" charset="2"/>
              </a:rPr>
              <a:t>파이썬</a:t>
            </a:r>
            <a:r>
              <a:rPr lang="ko-KR" altLang="en-US" baseline="0" dirty="0">
                <a:sym typeface="Wingdings" pitchFamily="2" charset="2"/>
              </a:rPr>
              <a:t> 포함하여 프로그램 사용자들이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</a:t>
            </a:r>
            <a:r>
              <a:rPr lang="ko-KR" altLang="en-US" baseline="0" dirty="0" err="1">
                <a:sym typeface="Wingdings" pitchFamily="2" charset="2"/>
              </a:rPr>
              <a:t>스크립팅</a:t>
            </a:r>
            <a:r>
              <a:rPr lang="ko-KR" altLang="en-US" baseline="0" dirty="0">
                <a:sym typeface="Wingdings" pitchFamily="2" charset="2"/>
              </a:rPr>
              <a:t> 기능 사용하도록 할 수 있음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>
                <a:sym typeface="Wingdings" pitchFamily="2" charset="2"/>
              </a:rPr>
              <a:t>확장 가능한 라이브러리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방대한 표준 라이브러리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정규 </a:t>
            </a:r>
            <a:r>
              <a:rPr lang="ko-KR" altLang="en-US" baseline="0" dirty="0" err="1">
                <a:sym typeface="Wingdings" pitchFamily="2" charset="2"/>
              </a:rPr>
              <a:t>표현식</a:t>
            </a:r>
            <a:r>
              <a:rPr lang="ko-KR" altLang="en-US" baseline="0" dirty="0">
                <a:sym typeface="Wingdings" pitchFamily="2" charset="2"/>
              </a:rPr>
              <a:t> </a:t>
            </a:r>
            <a:r>
              <a:rPr lang="en-US" altLang="ko-KR" baseline="0" dirty="0">
                <a:sym typeface="Wingdings" pitchFamily="2" charset="2"/>
              </a:rPr>
              <a:t>/ </a:t>
            </a:r>
            <a:r>
              <a:rPr lang="ko-KR" altLang="en-US" baseline="0" dirty="0">
                <a:sym typeface="Wingdings" pitchFamily="2" charset="2"/>
              </a:rPr>
              <a:t>자동 문서 생성 </a:t>
            </a:r>
            <a:r>
              <a:rPr lang="en-US" altLang="ko-KR" baseline="0" dirty="0">
                <a:sym typeface="Wingdings" pitchFamily="2" charset="2"/>
              </a:rPr>
              <a:t>/ </a:t>
            </a:r>
            <a:r>
              <a:rPr lang="ko-KR" altLang="en-US" baseline="0" dirty="0" err="1">
                <a:sym typeface="Wingdings" pitchFamily="2" charset="2"/>
              </a:rPr>
              <a:t>유닛</a:t>
            </a:r>
            <a:r>
              <a:rPr lang="ko-KR" altLang="en-US" baseline="0" dirty="0">
                <a:sym typeface="Wingdings" pitchFamily="2" charset="2"/>
              </a:rPr>
              <a:t> 테스트 </a:t>
            </a:r>
            <a:r>
              <a:rPr lang="en-US" altLang="ko-KR" baseline="0" dirty="0">
                <a:sym typeface="Wingdings" pitchFamily="2" charset="2"/>
              </a:rPr>
              <a:t>/ threading / </a:t>
            </a:r>
            <a:r>
              <a:rPr lang="ko-KR" altLang="en-US" baseline="0" dirty="0">
                <a:sym typeface="Wingdings" pitchFamily="2" charset="2"/>
              </a:rPr>
              <a:t>데이터베이스</a:t>
            </a:r>
            <a:r>
              <a:rPr lang="en-US" altLang="ko-KR" baseline="0" dirty="0">
                <a:sym typeface="Wingdings" pitchFamily="2" charset="2"/>
              </a:rPr>
              <a:t>/</a:t>
            </a: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웹 브라우저 </a:t>
            </a:r>
            <a:r>
              <a:rPr lang="en-US" altLang="ko-KR" baseline="0" dirty="0">
                <a:sym typeface="Wingdings" pitchFamily="2" charset="2"/>
              </a:rPr>
              <a:t>/ CGI / FTP / </a:t>
            </a:r>
            <a:r>
              <a:rPr lang="ko-KR" altLang="en-US" baseline="0" dirty="0">
                <a:sym typeface="Wingdings" pitchFamily="2" charset="2"/>
              </a:rPr>
              <a:t>전자메일 </a:t>
            </a:r>
            <a:r>
              <a:rPr lang="en-US" altLang="ko-KR" baseline="0" dirty="0">
                <a:sym typeface="Wingdings" pitchFamily="2" charset="2"/>
              </a:rPr>
              <a:t>/ XML / XML-RPC / HTML / WAV </a:t>
            </a:r>
            <a:r>
              <a:rPr lang="ko-KR" altLang="en-US" baseline="0" dirty="0">
                <a:sym typeface="Wingdings" pitchFamily="2" charset="2"/>
              </a:rPr>
              <a:t>파일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암호화 알고리즘 </a:t>
            </a:r>
            <a:r>
              <a:rPr lang="en-US" altLang="ko-KR" baseline="0" dirty="0">
                <a:sym typeface="Wingdings" pitchFamily="2" charset="2"/>
              </a:rPr>
              <a:t>/ GUI / </a:t>
            </a:r>
            <a:r>
              <a:rPr lang="ko-KR" altLang="en-US" baseline="0" dirty="0">
                <a:sym typeface="Wingdings" pitchFamily="2" charset="2"/>
              </a:rPr>
              <a:t>여러 시스템 관련 기능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Python Package Index (54272</a:t>
            </a:r>
            <a:r>
              <a:rPr lang="ko-KR" altLang="en-US" baseline="0" dirty="0">
                <a:sym typeface="Wingdings" pitchFamily="2" charset="2"/>
              </a:rPr>
              <a:t>개의 다양한 공개 라이브러리</a:t>
            </a:r>
            <a:r>
              <a:rPr lang="en-US" altLang="ko-KR" baseline="0" dirty="0">
                <a:sym typeface="Wingdings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chevron, 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&gt;&gt;&gt;</a:t>
            </a:r>
            <a:r>
              <a:rPr lang="en-US" altLang="ko-K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the 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 </a:t>
            </a:r>
            <a:r>
              <a:rPr lang="en-US" altLang="ko-K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interpreter uses to indicate that it is ready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단순함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최소화된 언어 </a:t>
            </a:r>
            <a:r>
              <a:rPr lang="en-US" altLang="ko-KR" dirty="0"/>
              <a:t>/ </a:t>
            </a:r>
            <a:r>
              <a:rPr lang="ko-KR" altLang="en-US" dirty="0"/>
              <a:t>딱딱한 영어 문장과 </a:t>
            </a:r>
            <a:r>
              <a:rPr lang="ko-KR" altLang="en-US" dirty="0" err="1"/>
              <a:t>비슷</a:t>
            </a:r>
            <a:r>
              <a:rPr lang="en-US" altLang="ko-KR" baseline="0" dirty="0"/>
              <a:t>  / </a:t>
            </a:r>
            <a:r>
              <a:rPr lang="ko-KR" altLang="en-US" baseline="0" dirty="0"/>
              <a:t>언어보다 문제에 집중하게 해 줌</a:t>
            </a:r>
            <a:endParaRPr lang="en-US" altLang="ko-KR" baseline="0" dirty="0"/>
          </a:p>
          <a:p>
            <a:r>
              <a:rPr lang="ko-KR" altLang="en-US" baseline="0" dirty="0"/>
              <a:t>배우기 쉬운 언어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굉장히 쉬운 문법 체계</a:t>
            </a:r>
            <a:endParaRPr lang="en-US" altLang="ko-KR" baseline="0" dirty="0"/>
          </a:p>
          <a:p>
            <a:r>
              <a:rPr lang="ko-KR" altLang="en-US" baseline="0" dirty="0"/>
              <a:t>자유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오픈 소스 소프트웨어</a:t>
            </a:r>
            <a:endParaRPr lang="en-US" altLang="ko-KR" baseline="0" dirty="0"/>
          </a:p>
          <a:p>
            <a:r>
              <a:rPr lang="en-US" altLang="ko-KR" baseline="0" dirty="0"/>
              <a:t>	FLOSS (Free/</a:t>
            </a:r>
            <a:r>
              <a:rPr lang="en-US" altLang="ko-KR" baseline="0" dirty="0" err="1"/>
              <a:t>Libre</a:t>
            </a:r>
            <a:r>
              <a:rPr lang="en-US" altLang="ko-KR" baseline="0" dirty="0"/>
              <a:t> and Open Source Software)</a:t>
            </a:r>
          </a:p>
          <a:p>
            <a:r>
              <a:rPr lang="en-US" altLang="ko-KR" baseline="0" dirty="0"/>
              <a:t>	SW </a:t>
            </a:r>
            <a:r>
              <a:rPr lang="ko-KR" altLang="en-US" baseline="0" dirty="0"/>
              <a:t>복사본을 마음대로 배포 </a:t>
            </a:r>
            <a:r>
              <a:rPr lang="en-US" altLang="ko-KR" baseline="0" dirty="0"/>
              <a:t>/ </a:t>
            </a:r>
            <a:r>
              <a:rPr lang="ko-KR" altLang="en-US" baseline="0" dirty="0"/>
              <a:t>소스 코드가 공개되어 있어 읽고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변경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일부를 다른 </a:t>
            </a:r>
            <a:r>
              <a:rPr lang="en-US" altLang="ko-KR" baseline="0" dirty="0"/>
              <a:t>SW</a:t>
            </a:r>
            <a:r>
              <a:rPr lang="ko-KR" altLang="en-US" baseline="0" dirty="0"/>
              <a:t>에 사용 가능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좀 더 나은 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만들려는 공동체의 노력에 의해 지속적으로 개선</a:t>
            </a:r>
            <a:endParaRPr lang="en-US" altLang="ko-KR" baseline="0" dirty="0"/>
          </a:p>
          <a:p>
            <a:r>
              <a:rPr lang="ko-KR" altLang="en-US" baseline="0" dirty="0"/>
              <a:t>고수준 언어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메모리 관리 등의 </a:t>
            </a:r>
            <a:r>
              <a:rPr lang="ko-KR" altLang="en-US" baseline="0" dirty="0" err="1"/>
              <a:t>저수준의</a:t>
            </a:r>
            <a:r>
              <a:rPr lang="ko-KR" altLang="en-US" baseline="0" dirty="0"/>
              <a:t> 세부적인 사항 </a:t>
            </a:r>
            <a:r>
              <a:rPr lang="ko-KR" altLang="en-US" baseline="0" dirty="0" err="1"/>
              <a:t>신경쓸</a:t>
            </a:r>
            <a:r>
              <a:rPr lang="ko-KR" altLang="en-US" baseline="0" dirty="0"/>
              <a:t> 필요 없음</a:t>
            </a:r>
            <a:endParaRPr lang="en-US" altLang="ko-KR" baseline="0" dirty="0"/>
          </a:p>
          <a:p>
            <a:r>
              <a:rPr lang="ko-KR" altLang="en-US" baseline="0" dirty="0" err="1"/>
              <a:t>이식성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소스 공개로 여러 플랫폼 지원하도록 수정되어 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프로그램 </a:t>
            </a:r>
            <a:r>
              <a:rPr lang="ko-KR" altLang="en-US" baseline="0" dirty="0" err="1"/>
              <a:t>수정없이</a:t>
            </a:r>
            <a:r>
              <a:rPr lang="ko-KR" altLang="en-US" baseline="0" dirty="0"/>
              <a:t> 여러 플랫폼에서 동작</a:t>
            </a:r>
            <a:endParaRPr lang="en-US" altLang="ko-KR" baseline="0" dirty="0"/>
          </a:p>
          <a:p>
            <a:r>
              <a:rPr lang="en-US" altLang="ko-KR" baseline="0" dirty="0"/>
              <a:t>	GNU/Linux, Windows, FreeBSD, Macintosh, Solaris, OS/2, Amiga, ROS, AS/400,</a:t>
            </a:r>
          </a:p>
          <a:p>
            <a:r>
              <a:rPr lang="en-US" altLang="ko-KR" baseline="0" dirty="0"/>
              <a:t>	BeOS, OS/390, z/OS, Palm OS, QNX, VMS, Psion, Acorn RISC OS, </a:t>
            </a:r>
            <a:r>
              <a:rPr lang="en-US" altLang="ko-KR" baseline="0" dirty="0" err="1"/>
              <a:t>VxWorks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	PlayStation, Sharp </a:t>
            </a:r>
            <a:r>
              <a:rPr lang="en-US" altLang="ko-KR" baseline="0" dirty="0" err="1"/>
              <a:t>Zaurus</a:t>
            </a:r>
            <a:r>
              <a:rPr lang="en-US" altLang="ko-KR" baseline="0" dirty="0"/>
              <a:t>, Windows CE, </a:t>
            </a:r>
            <a:r>
              <a:rPr lang="en-US" altLang="ko-KR" baseline="0" dirty="0" err="1"/>
              <a:t>PocketPC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	</a:t>
            </a:r>
            <a:r>
              <a:rPr lang="en-US" altLang="ko-KR" baseline="0" dirty="0" err="1"/>
              <a:t>Kivy</a:t>
            </a:r>
            <a:r>
              <a:rPr lang="en-US" altLang="ko-KR" baseline="0" dirty="0"/>
              <a:t> (</a:t>
            </a:r>
            <a:r>
              <a:rPr lang="en-US" altLang="ko-KR" baseline="0" dirty="0" err="1"/>
              <a:t>iPhone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iPad</a:t>
            </a:r>
            <a:r>
              <a:rPr lang="en-US" altLang="ko-KR" baseline="0" dirty="0"/>
              <a:t>, Android, Linux, Windows, OS X </a:t>
            </a:r>
            <a:r>
              <a:rPr lang="ko-KR" altLang="en-US" baseline="0" dirty="0"/>
              <a:t>상의 </a:t>
            </a:r>
            <a:r>
              <a:rPr lang="en-US" altLang="ko-KR" baseline="0" dirty="0"/>
              <a:t>Cross Platform)</a:t>
            </a:r>
          </a:p>
          <a:p>
            <a:r>
              <a:rPr lang="ko-KR" altLang="en-US" baseline="0" dirty="0"/>
              <a:t>인터프리터 언어 </a:t>
            </a:r>
            <a:r>
              <a:rPr lang="en-US" altLang="ko-KR" baseline="0" dirty="0"/>
              <a:t>( </a:t>
            </a:r>
            <a:r>
              <a:rPr lang="en-US" altLang="ko-KR" baseline="0" dirty="0">
                <a:sym typeface="Wingdings" pitchFamily="2" charset="2"/>
              </a:rPr>
              <a:t>  </a:t>
            </a:r>
            <a:r>
              <a:rPr lang="ko-KR" altLang="en-US" baseline="0" dirty="0">
                <a:sym typeface="Wingdings" pitchFamily="2" charset="2"/>
              </a:rPr>
              <a:t>컴파일러 언어</a:t>
            </a:r>
            <a:r>
              <a:rPr lang="en-US" altLang="ko-KR" baseline="0" dirty="0">
                <a:sym typeface="Wingdings" pitchFamily="2" charset="2"/>
              </a:rPr>
              <a:t>)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소스 코드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바이트 코드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바이너리 코드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라이브러리가 설치되어 있는지</a:t>
            </a:r>
            <a:r>
              <a:rPr lang="en-US" altLang="ko-KR" baseline="0" dirty="0">
                <a:sym typeface="Wingdings" pitchFamily="2" charset="2"/>
              </a:rPr>
              <a:t>, </a:t>
            </a:r>
            <a:r>
              <a:rPr lang="ko-KR" altLang="en-US" baseline="0" dirty="0">
                <a:sym typeface="Wingdings" pitchFamily="2" charset="2"/>
              </a:rPr>
              <a:t>링크 잘 되는지 </a:t>
            </a:r>
            <a:r>
              <a:rPr lang="ko-KR" altLang="en-US" baseline="0" dirty="0" err="1">
                <a:sym typeface="Wingdings" pitchFamily="2" charset="2"/>
              </a:rPr>
              <a:t>신경쓰지</a:t>
            </a:r>
            <a:r>
              <a:rPr lang="ko-KR" altLang="en-US" baseline="0" dirty="0">
                <a:sym typeface="Wingdings" pitchFamily="2" charset="2"/>
              </a:rPr>
              <a:t> 않아도 됨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프로그램 복사 만으로 다른 플랫폼에서 동작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>
                <a:sym typeface="Wingdings" pitchFamily="2" charset="2"/>
              </a:rPr>
              <a:t>객체지향 언어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절차지향 프로그래밍 </a:t>
            </a:r>
            <a:r>
              <a:rPr lang="en-US" altLang="ko-KR" baseline="0" dirty="0">
                <a:sym typeface="Wingdings" pitchFamily="2" charset="2"/>
              </a:rPr>
              <a:t>+ </a:t>
            </a:r>
            <a:r>
              <a:rPr lang="ko-KR" altLang="en-US" baseline="0" dirty="0">
                <a:sym typeface="Wingdings" pitchFamily="2" charset="2"/>
              </a:rPr>
              <a:t>객체지향 프로그래밍 모두 지원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 (</a:t>
            </a:r>
            <a:r>
              <a:rPr lang="ko-KR" altLang="en-US" baseline="0" dirty="0">
                <a:sym typeface="Wingdings" pitchFamily="2" charset="2"/>
              </a:rPr>
              <a:t>함수의 모임</a:t>
            </a:r>
            <a:r>
              <a:rPr lang="en-US" altLang="ko-KR" baseline="0" dirty="0">
                <a:sym typeface="Wingdings" pitchFamily="2" charset="2"/>
              </a:rPr>
              <a:t>)              (</a:t>
            </a:r>
            <a:r>
              <a:rPr lang="ko-KR" altLang="en-US" baseline="0" dirty="0">
                <a:sym typeface="Wingdings" pitchFamily="2" charset="2"/>
              </a:rPr>
              <a:t>객체의 모임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 </a:t>
            </a:r>
            <a:r>
              <a:rPr lang="ko-KR" altLang="en-US" baseline="0" dirty="0">
                <a:sym typeface="Wingdings" pitchFamily="2" charset="2"/>
              </a:rPr>
              <a:t>객체</a:t>
            </a:r>
            <a:r>
              <a:rPr lang="en-US" altLang="ko-KR" baseline="0" dirty="0">
                <a:sym typeface="Wingdings" pitchFamily="2" charset="2"/>
              </a:rPr>
              <a:t>: </a:t>
            </a:r>
            <a:r>
              <a:rPr lang="ko-KR" altLang="en-US" baseline="0" dirty="0">
                <a:sym typeface="Wingdings" pitchFamily="2" charset="2"/>
              </a:rPr>
              <a:t>데이터와 기능이 결합된 상태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	</a:t>
            </a:r>
            <a:r>
              <a:rPr lang="ko-KR" altLang="en-US" baseline="0" dirty="0">
                <a:sym typeface="Wingdings" pitchFamily="2" charset="2"/>
              </a:rPr>
              <a:t>다른 객체지향 언어에 비해 강력하고 쉬운 방법으로 객체지향을 지원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 err="1">
                <a:sym typeface="Wingdings" pitchFamily="2" charset="2"/>
              </a:rPr>
              <a:t>확장성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프로그램의 일부의 빠른 속도 실행이나 소스 코드 비공개를 원하면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C</a:t>
            </a:r>
            <a:r>
              <a:rPr lang="ko-KR" altLang="en-US" baseline="0" dirty="0">
                <a:sym typeface="Wingdings" pitchFamily="2" charset="2"/>
              </a:rPr>
              <a:t>나 </a:t>
            </a:r>
            <a:r>
              <a:rPr lang="en-US" altLang="ko-KR" baseline="0" dirty="0">
                <a:sym typeface="Wingdings" pitchFamily="2" charset="2"/>
              </a:rPr>
              <a:t>C++</a:t>
            </a:r>
            <a:r>
              <a:rPr lang="ko-KR" altLang="en-US" baseline="0" dirty="0">
                <a:sym typeface="Wingdings" pitchFamily="2" charset="2"/>
              </a:rPr>
              <a:t>로 작성하고</a:t>
            </a:r>
            <a:r>
              <a:rPr lang="en-US" altLang="ko-KR" baseline="0" dirty="0">
                <a:sym typeface="Wingdings" pitchFamily="2" charset="2"/>
              </a:rPr>
              <a:t>, </a:t>
            </a:r>
            <a:r>
              <a:rPr lang="ko-KR" altLang="en-US" baseline="0" dirty="0">
                <a:sym typeface="Wingdings" pitchFamily="2" charset="2"/>
              </a:rPr>
              <a:t>파이선 프로그램에서 </a:t>
            </a:r>
            <a:r>
              <a:rPr lang="ko-KR" altLang="en-US" baseline="0" dirty="0" err="1">
                <a:sym typeface="Wingdings" pitchFamily="2" charset="2"/>
              </a:rPr>
              <a:t>읽어들여</a:t>
            </a:r>
            <a:r>
              <a:rPr lang="ko-KR" altLang="en-US" baseline="0" dirty="0">
                <a:sym typeface="Wingdings" pitchFamily="2" charset="2"/>
              </a:rPr>
              <a:t> 사용가능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 err="1">
                <a:sym typeface="Wingdings" pitchFamily="2" charset="2"/>
              </a:rPr>
              <a:t>포함성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C/C++ </a:t>
            </a:r>
            <a:r>
              <a:rPr lang="ko-KR" altLang="en-US" baseline="0" dirty="0">
                <a:sym typeface="Wingdings" pitchFamily="2" charset="2"/>
              </a:rPr>
              <a:t>프로그램에 </a:t>
            </a:r>
            <a:r>
              <a:rPr lang="ko-KR" altLang="en-US" baseline="0" dirty="0" err="1">
                <a:sym typeface="Wingdings" pitchFamily="2" charset="2"/>
              </a:rPr>
              <a:t>파이썬</a:t>
            </a:r>
            <a:r>
              <a:rPr lang="ko-KR" altLang="en-US" baseline="0" dirty="0">
                <a:sym typeface="Wingdings" pitchFamily="2" charset="2"/>
              </a:rPr>
              <a:t> 포함하여 프로그램 사용자들이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</a:t>
            </a:r>
            <a:r>
              <a:rPr lang="ko-KR" altLang="en-US" baseline="0" dirty="0" err="1">
                <a:sym typeface="Wingdings" pitchFamily="2" charset="2"/>
              </a:rPr>
              <a:t>스크립팅</a:t>
            </a:r>
            <a:r>
              <a:rPr lang="ko-KR" altLang="en-US" baseline="0" dirty="0">
                <a:sym typeface="Wingdings" pitchFamily="2" charset="2"/>
              </a:rPr>
              <a:t> 기능 사용하도록 할 수 있음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>
                <a:sym typeface="Wingdings" pitchFamily="2" charset="2"/>
              </a:rPr>
              <a:t>확장 가능한 라이브러리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방대한 표준 라이브러리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정규 </a:t>
            </a:r>
            <a:r>
              <a:rPr lang="ko-KR" altLang="en-US" baseline="0" dirty="0" err="1">
                <a:sym typeface="Wingdings" pitchFamily="2" charset="2"/>
              </a:rPr>
              <a:t>표현식</a:t>
            </a:r>
            <a:r>
              <a:rPr lang="ko-KR" altLang="en-US" baseline="0" dirty="0">
                <a:sym typeface="Wingdings" pitchFamily="2" charset="2"/>
              </a:rPr>
              <a:t> </a:t>
            </a:r>
            <a:r>
              <a:rPr lang="en-US" altLang="ko-KR" baseline="0" dirty="0">
                <a:sym typeface="Wingdings" pitchFamily="2" charset="2"/>
              </a:rPr>
              <a:t>/ </a:t>
            </a:r>
            <a:r>
              <a:rPr lang="ko-KR" altLang="en-US" baseline="0" dirty="0">
                <a:sym typeface="Wingdings" pitchFamily="2" charset="2"/>
              </a:rPr>
              <a:t>자동 문서 생성 </a:t>
            </a:r>
            <a:r>
              <a:rPr lang="en-US" altLang="ko-KR" baseline="0" dirty="0">
                <a:sym typeface="Wingdings" pitchFamily="2" charset="2"/>
              </a:rPr>
              <a:t>/ </a:t>
            </a:r>
            <a:r>
              <a:rPr lang="ko-KR" altLang="en-US" baseline="0" dirty="0" err="1">
                <a:sym typeface="Wingdings" pitchFamily="2" charset="2"/>
              </a:rPr>
              <a:t>유닛</a:t>
            </a:r>
            <a:r>
              <a:rPr lang="ko-KR" altLang="en-US" baseline="0" dirty="0">
                <a:sym typeface="Wingdings" pitchFamily="2" charset="2"/>
              </a:rPr>
              <a:t> 테스트 </a:t>
            </a:r>
            <a:r>
              <a:rPr lang="en-US" altLang="ko-KR" baseline="0" dirty="0">
                <a:sym typeface="Wingdings" pitchFamily="2" charset="2"/>
              </a:rPr>
              <a:t>/ threading / </a:t>
            </a:r>
            <a:r>
              <a:rPr lang="ko-KR" altLang="en-US" baseline="0" dirty="0">
                <a:sym typeface="Wingdings" pitchFamily="2" charset="2"/>
              </a:rPr>
              <a:t>데이터베이스</a:t>
            </a:r>
            <a:r>
              <a:rPr lang="en-US" altLang="ko-KR" baseline="0" dirty="0">
                <a:sym typeface="Wingdings" pitchFamily="2" charset="2"/>
              </a:rPr>
              <a:t>/</a:t>
            </a: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웹 브라우저 </a:t>
            </a:r>
            <a:r>
              <a:rPr lang="en-US" altLang="ko-KR" baseline="0" dirty="0">
                <a:sym typeface="Wingdings" pitchFamily="2" charset="2"/>
              </a:rPr>
              <a:t>/ CGI / FTP / </a:t>
            </a:r>
            <a:r>
              <a:rPr lang="ko-KR" altLang="en-US" baseline="0" dirty="0">
                <a:sym typeface="Wingdings" pitchFamily="2" charset="2"/>
              </a:rPr>
              <a:t>전자메일 </a:t>
            </a:r>
            <a:r>
              <a:rPr lang="en-US" altLang="ko-KR" baseline="0" dirty="0">
                <a:sym typeface="Wingdings" pitchFamily="2" charset="2"/>
              </a:rPr>
              <a:t>/ XML / XML-RPC / HTML / WAV </a:t>
            </a:r>
            <a:r>
              <a:rPr lang="ko-KR" altLang="en-US" baseline="0" dirty="0">
                <a:sym typeface="Wingdings" pitchFamily="2" charset="2"/>
              </a:rPr>
              <a:t>파일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암호화 알고리즘 </a:t>
            </a:r>
            <a:r>
              <a:rPr lang="en-US" altLang="ko-KR" baseline="0" dirty="0">
                <a:sym typeface="Wingdings" pitchFamily="2" charset="2"/>
              </a:rPr>
              <a:t>/ GUI / </a:t>
            </a:r>
            <a:r>
              <a:rPr lang="ko-KR" altLang="en-US" baseline="0" dirty="0">
                <a:sym typeface="Wingdings" pitchFamily="2" charset="2"/>
              </a:rPr>
              <a:t>여러 시스템 관련 기능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Python Package Index (54272</a:t>
            </a:r>
            <a:r>
              <a:rPr lang="ko-KR" altLang="en-US" baseline="0" dirty="0">
                <a:sym typeface="Wingdings" pitchFamily="2" charset="2"/>
              </a:rPr>
              <a:t>개의 다양한 공개 라이브러리</a:t>
            </a:r>
            <a:r>
              <a:rPr lang="en-US" altLang="ko-KR" baseline="0" dirty="0">
                <a:sym typeface="Wingdings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Syntax</a:t>
            </a:r>
            <a:endParaRPr lang="en-US" altLang="ko-KR" baseline="0" dirty="0"/>
          </a:p>
          <a:p>
            <a:r>
              <a:rPr lang="en-US" altLang="ko-K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 structure of a program and the rules about that structure</a:t>
            </a:r>
          </a:p>
          <a:p>
            <a:r>
              <a:rPr lang="en-US" altLang="ko-KR" dirty="0"/>
              <a:t>Runtime errors </a:t>
            </a:r>
          </a:p>
          <a:p>
            <a:r>
              <a:rPr lang="en-US" altLang="ko-KR" dirty="0"/>
              <a:t>	exceptions that indicate</a:t>
            </a:r>
            <a:r>
              <a:rPr lang="en-US" altLang="ko-KR" baseline="0" dirty="0"/>
              <a:t> that something exceptional and bad has happened</a:t>
            </a:r>
          </a:p>
          <a:p>
            <a:r>
              <a:rPr lang="en-US" altLang="ko-KR" baseline="0" dirty="0"/>
              <a:t>Semantic error</a:t>
            </a:r>
          </a:p>
          <a:p>
            <a:r>
              <a:rPr lang="en-US" altLang="ko-K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 program you wrote is not the program you wanted to write</a:t>
            </a:r>
          </a:p>
          <a:p>
            <a:r>
              <a:rPr lang="en-US" altLang="ko-K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the meaning of the program is wrong.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단순함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최소화된 언어 </a:t>
            </a:r>
            <a:r>
              <a:rPr lang="en-US" altLang="ko-KR" dirty="0"/>
              <a:t>/ </a:t>
            </a:r>
            <a:r>
              <a:rPr lang="ko-KR" altLang="en-US" dirty="0"/>
              <a:t>딱딱한 영어 문장과 </a:t>
            </a:r>
            <a:r>
              <a:rPr lang="ko-KR" altLang="en-US" dirty="0" err="1"/>
              <a:t>비슷</a:t>
            </a:r>
            <a:r>
              <a:rPr lang="en-US" altLang="ko-KR" baseline="0" dirty="0"/>
              <a:t>  / </a:t>
            </a:r>
            <a:r>
              <a:rPr lang="ko-KR" altLang="en-US" baseline="0" dirty="0"/>
              <a:t>언어보다 문제에 집중하게 해 줌</a:t>
            </a:r>
            <a:endParaRPr lang="en-US" altLang="ko-KR" baseline="0" dirty="0"/>
          </a:p>
          <a:p>
            <a:r>
              <a:rPr lang="ko-KR" altLang="en-US" baseline="0" dirty="0"/>
              <a:t>배우기 쉬운 언어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굉장히 쉬운 문법 체계</a:t>
            </a:r>
            <a:endParaRPr lang="en-US" altLang="ko-KR" baseline="0" dirty="0"/>
          </a:p>
          <a:p>
            <a:r>
              <a:rPr lang="ko-KR" altLang="en-US" baseline="0" dirty="0"/>
              <a:t>자유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오픈 소스 소프트웨어</a:t>
            </a:r>
            <a:endParaRPr lang="en-US" altLang="ko-KR" baseline="0" dirty="0"/>
          </a:p>
          <a:p>
            <a:r>
              <a:rPr lang="en-US" altLang="ko-KR" baseline="0" dirty="0"/>
              <a:t>	FLOSS (Free/</a:t>
            </a:r>
            <a:r>
              <a:rPr lang="en-US" altLang="ko-KR" baseline="0" dirty="0" err="1"/>
              <a:t>Libre</a:t>
            </a:r>
            <a:r>
              <a:rPr lang="en-US" altLang="ko-KR" baseline="0" dirty="0"/>
              <a:t> and Open Source Software)</a:t>
            </a:r>
          </a:p>
          <a:p>
            <a:r>
              <a:rPr lang="en-US" altLang="ko-KR" baseline="0" dirty="0"/>
              <a:t>	SW </a:t>
            </a:r>
            <a:r>
              <a:rPr lang="ko-KR" altLang="en-US" baseline="0" dirty="0"/>
              <a:t>복사본을 마음대로 배포 </a:t>
            </a:r>
            <a:r>
              <a:rPr lang="en-US" altLang="ko-KR" baseline="0" dirty="0"/>
              <a:t>/ </a:t>
            </a:r>
            <a:r>
              <a:rPr lang="ko-KR" altLang="en-US" baseline="0" dirty="0"/>
              <a:t>소스 코드가 공개되어 있어 읽고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변경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일부를 다른 </a:t>
            </a:r>
            <a:r>
              <a:rPr lang="en-US" altLang="ko-KR" baseline="0" dirty="0"/>
              <a:t>SW</a:t>
            </a:r>
            <a:r>
              <a:rPr lang="ko-KR" altLang="en-US" baseline="0" dirty="0"/>
              <a:t>에 사용 가능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좀 더 나은 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만들려는 공동체의 노력에 의해 지속적으로 개선</a:t>
            </a:r>
            <a:endParaRPr lang="en-US" altLang="ko-KR" baseline="0" dirty="0"/>
          </a:p>
          <a:p>
            <a:r>
              <a:rPr lang="ko-KR" altLang="en-US" baseline="0" dirty="0"/>
              <a:t>고수준 언어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메모리 관리 등의 </a:t>
            </a:r>
            <a:r>
              <a:rPr lang="ko-KR" altLang="en-US" baseline="0" dirty="0" err="1"/>
              <a:t>저수준의</a:t>
            </a:r>
            <a:r>
              <a:rPr lang="ko-KR" altLang="en-US" baseline="0" dirty="0"/>
              <a:t> 세부적인 사항 </a:t>
            </a:r>
            <a:r>
              <a:rPr lang="ko-KR" altLang="en-US" baseline="0" dirty="0" err="1"/>
              <a:t>신경쓸</a:t>
            </a:r>
            <a:r>
              <a:rPr lang="ko-KR" altLang="en-US" baseline="0" dirty="0"/>
              <a:t> 필요 없음</a:t>
            </a:r>
            <a:endParaRPr lang="en-US" altLang="ko-KR" baseline="0" dirty="0"/>
          </a:p>
          <a:p>
            <a:r>
              <a:rPr lang="ko-KR" altLang="en-US" baseline="0" dirty="0" err="1"/>
              <a:t>이식성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/>
              <a:t>소스 공개로 여러 플랫폼 지원하도록 수정되어 옴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프로그램 </a:t>
            </a:r>
            <a:r>
              <a:rPr lang="ko-KR" altLang="en-US" baseline="0" dirty="0" err="1"/>
              <a:t>수정없이</a:t>
            </a:r>
            <a:r>
              <a:rPr lang="ko-KR" altLang="en-US" baseline="0" dirty="0"/>
              <a:t> 여러 플랫폼에서 동작</a:t>
            </a:r>
            <a:endParaRPr lang="en-US" altLang="ko-KR" baseline="0" dirty="0"/>
          </a:p>
          <a:p>
            <a:r>
              <a:rPr lang="en-US" altLang="ko-KR" baseline="0" dirty="0"/>
              <a:t>	GNU/Linux, Windows, FreeBSD, Macintosh, Solaris, OS/2, Amiga, ROS, AS/400,</a:t>
            </a:r>
          </a:p>
          <a:p>
            <a:r>
              <a:rPr lang="en-US" altLang="ko-KR" baseline="0" dirty="0"/>
              <a:t>	BeOS, OS/390, z/OS, Palm OS, QNX, VMS, Psion, Acorn RISC OS, </a:t>
            </a:r>
            <a:r>
              <a:rPr lang="en-US" altLang="ko-KR" baseline="0" dirty="0" err="1"/>
              <a:t>VxWorks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	PlayStation, Sharp </a:t>
            </a:r>
            <a:r>
              <a:rPr lang="en-US" altLang="ko-KR" baseline="0" dirty="0" err="1"/>
              <a:t>Zaurus</a:t>
            </a:r>
            <a:r>
              <a:rPr lang="en-US" altLang="ko-KR" baseline="0" dirty="0"/>
              <a:t>, Windows CE, </a:t>
            </a:r>
            <a:r>
              <a:rPr lang="en-US" altLang="ko-KR" baseline="0" dirty="0" err="1"/>
              <a:t>PocketPC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	</a:t>
            </a:r>
            <a:r>
              <a:rPr lang="en-US" altLang="ko-KR" baseline="0" dirty="0" err="1"/>
              <a:t>Kivy</a:t>
            </a:r>
            <a:r>
              <a:rPr lang="en-US" altLang="ko-KR" baseline="0" dirty="0"/>
              <a:t> (</a:t>
            </a:r>
            <a:r>
              <a:rPr lang="en-US" altLang="ko-KR" baseline="0" dirty="0" err="1"/>
              <a:t>iPhone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iPad</a:t>
            </a:r>
            <a:r>
              <a:rPr lang="en-US" altLang="ko-KR" baseline="0" dirty="0"/>
              <a:t>, Android, Linux, Windows, OS X </a:t>
            </a:r>
            <a:r>
              <a:rPr lang="ko-KR" altLang="en-US" baseline="0" dirty="0"/>
              <a:t>상의 </a:t>
            </a:r>
            <a:r>
              <a:rPr lang="en-US" altLang="ko-KR" baseline="0" dirty="0"/>
              <a:t>Cross Platform)</a:t>
            </a:r>
          </a:p>
          <a:p>
            <a:r>
              <a:rPr lang="ko-KR" altLang="en-US" baseline="0" dirty="0"/>
              <a:t>인터프리터 언어 </a:t>
            </a:r>
            <a:r>
              <a:rPr lang="en-US" altLang="ko-KR" baseline="0" dirty="0"/>
              <a:t>( </a:t>
            </a:r>
            <a:r>
              <a:rPr lang="en-US" altLang="ko-KR" baseline="0" dirty="0">
                <a:sym typeface="Wingdings" pitchFamily="2" charset="2"/>
              </a:rPr>
              <a:t>  </a:t>
            </a:r>
            <a:r>
              <a:rPr lang="ko-KR" altLang="en-US" baseline="0" dirty="0">
                <a:sym typeface="Wingdings" pitchFamily="2" charset="2"/>
              </a:rPr>
              <a:t>컴파일러 언어</a:t>
            </a:r>
            <a:r>
              <a:rPr lang="en-US" altLang="ko-KR" baseline="0" dirty="0">
                <a:sym typeface="Wingdings" pitchFamily="2" charset="2"/>
              </a:rPr>
              <a:t>)</a:t>
            </a:r>
            <a:endParaRPr lang="en-US" altLang="ko-KR" baseline="0" dirty="0"/>
          </a:p>
          <a:p>
            <a:r>
              <a:rPr lang="en-US" altLang="ko-KR" baseline="0" dirty="0"/>
              <a:t>	</a:t>
            </a:r>
            <a:r>
              <a:rPr lang="ko-KR" altLang="en-US" baseline="0" dirty="0" err="1"/>
              <a:t>파이썬</a:t>
            </a:r>
            <a:r>
              <a:rPr lang="ko-KR" altLang="en-US" baseline="0" dirty="0"/>
              <a:t> 소스 코드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바이트 코드 </a:t>
            </a:r>
            <a:r>
              <a:rPr lang="en-US" altLang="ko-KR" baseline="0" dirty="0">
                <a:sym typeface="Wingdings" pitchFamily="2" charset="2"/>
              </a:rPr>
              <a:t> </a:t>
            </a:r>
            <a:r>
              <a:rPr lang="ko-KR" altLang="en-US" baseline="0" dirty="0">
                <a:sym typeface="Wingdings" pitchFamily="2" charset="2"/>
              </a:rPr>
              <a:t>바이너리 코드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라이브러리가 설치되어 있는지</a:t>
            </a:r>
            <a:r>
              <a:rPr lang="en-US" altLang="ko-KR" baseline="0" dirty="0">
                <a:sym typeface="Wingdings" pitchFamily="2" charset="2"/>
              </a:rPr>
              <a:t>, </a:t>
            </a:r>
            <a:r>
              <a:rPr lang="ko-KR" altLang="en-US" baseline="0" dirty="0">
                <a:sym typeface="Wingdings" pitchFamily="2" charset="2"/>
              </a:rPr>
              <a:t>링크 잘 되는지 </a:t>
            </a:r>
            <a:r>
              <a:rPr lang="ko-KR" altLang="en-US" baseline="0" dirty="0" err="1">
                <a:sym typeface="Wingdings" pitchFamily="2" charset="2"/>
              </a:rPr>
              <a:t>신경쓰지</a:t>
            </a:r>
            <a:r>
              <a:rPr lang="ko-KR" altLang="en-US" baseline="0" dirty="0">
                <a:sym typeface="Wingdings" pitchFamily="2" charset="2"/>
              </a:rPr>
              <a:t> 않아도 됨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프로그램 복사 만으로 다른 플랫폼에서 동작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>
                <a:sym typeface="Wingdings" pitchFamily="2" charset="2"/>
              </a:rPr>
              <a:t>객체지향 언어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절차지향 프로그래밍 </a:t>
            </a:r>
            <a:r>
              <a:rPr lang="en-US" altLang="ko-KR" baseline="0" dirty="0">
                <a:sym typeface="Wingdings" pitchFamily="2" charset="2"/>
              </a:rPr>
              <a:t>+ </a:t>
            </a:r>
            <a:r>
              <a:rPr lang="ko-KR" altLang="en-US" baseline="0" dirty="0">
                <a:sym typeface="Wingdings" pitchFamily="2" charset="2"/>
              </a:rPr>
              <a:t>객체지향 프로그래밍 모두 지원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 (</a:t>
            </a:r>
            <a:r>
              <a:rPr lang="ko-KR" altLang="en-US" baseline="0" dirty="0">
                <a:sym typeface="Wingdings" pitchFamily="2" charset="2"/>
              </a:rPr>
              <a:t>함수의 모임</a:t>
            </a:r>
            <a:r>
              <a:rPr lang="en-US" altLang="ko-KR" baseline="0" dirty="0">
                <a:sym typeface="Wingdings" pitchFamily="2" charset="2"/>
              </a:rPr>
              <a:t>)              (</a:t>
            </a:r>
            <a:r>
              <a:rPr lang="ko-KR" altLang="en-US" baseline="0" dirty="0">
                <a:sym typeface="Wingdings" pitchFamily="2" charset="2"/>
              </a:rPr>
              <a:t>객체의 모임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 </a:t>
            </a:r>
            <a:r>
              <a:rPr lang="ko-KR" altLang="en-US" baseline="0" dirty="0">
                <a:sym typeface="Wingdings" pitchFamily="2" charset="2"/>
              </a:rPr>
              <a:t>객체</a:t>
            </a:r>
            <a:r>
              <a:rPr lang="en-US" altLang="ko-KR" baseline="0" dirty="0">
                <a:sym typeface="Wingdings" pitchFamily="2" charset="2"/>
              </a:rPr>
              <a:t>: </a:t>
            </a:r>
            <a:r>
              <a:rPr lang="ko-KR" altLang="en-US" baseline="0" dirty="0">
                <a:sym typeface="Wingdings" pitchFamily="2" charset="2"/>
              </a:rPr>
              <a:t>데이터와 기능이 결합된 상태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	</a:t>
            </a:r>
            <a:r>
              <a:rPr lang="ko-KR" altLang="en-US" baseline="0" dirty="0">
                <a:sym typeface="Wingdings" pitchFamily="2" charset="2"/>
              </a:rPr>
              <a:t>다른 객체지향 언어에 비해 강력하고 쉬운 방법으로 객체지향을 지원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 err="1">
                <a:sym typeface="Wingdings" pitchFamily="2" charset="2"/>
              </a:rPr>
              <a:t>확장성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프로그램의 일부의 빠른 속도 실행이나 소스 코드 비공개를 원하면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C</a:t>
            </a:r>
            <a:r>
              <a:rPr lang="ko-KR" altLang="en-US" baseline="0" dirty="0">
                <a:sym typeface="Wingdings" pitchFamily="2" charset="2"/>
              </a:rPr>
              <a:t>나 </a:t>
            </a:r>
            <a:r>
              <a:rPr lang="en-US" altLang="ko-KR" baseline="0" dirty="0">
                <a:sym typeface="Wingdings" pitchFamily="2" charset="2"/>
              </a:rPr>
              <a:t>C++</a:t>
            </a:r>
            <a:r>
              <a:rPr lang="ko-KR" altLang="en-US" baseline="0" dirty="0">
                <a:sym typeface="Wingdings" pitchFamily="2" charset="2"/>
              </a:rPr>
              <a:t>로 작성하고</a:t>
            </a:r>
            <a:r>
              <a:rPr lang="en-US" altLang="ko-KR" baseline="0" dirty="0">
                <a:sym typeface="Wingdings" pitchFamily="2" charset="2"/>
              </a:rPr>
              <a:t>, </a:t>
            </a:r>
            <a:r>
              <a:rPr lang="ko-KR" altLang="en-US" baseline="0" dirty="0">
                <a:sym typeface="Wingdings" pitchFamily="2" charset="2"/>
              </a:rPr>
              <a:t>파이선 프로그램에서 </a:t>
            </a:r>
            <a:r>
              <a:rPr lang="ko-KR" altLang="en-US" baseline="0" dirty="0" err="1">
                <a:sym typeface="Wingdings" pitchFamily="2" charset="2"/>
              </a:rPr>
              <a:t>읽어들여</a:t>
            </a:r>
            <a:r>
              <a:rPr lang="ko-KR" altLang="en-US" baseline="0" dirty="0">
                <a:sym typeface="Wingdings" pitchFamily="2" charset="2"/>
              </a:rPr>
              <a:t> 사용가능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 err="1">
                <a:sym typeface="Wingdings" pitchFamily="2" charset="2"/>
              </a:rPr>
              <a:t>포함성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C/C++ </a:t>
            </a:r>
            <a:r>
              <a:rPr lang="ko-KR" altLang="en-US" baseline="0" dirty="0">
                <a:sym typeface="Wingdings" pitchFamily="2" charset="2"/>
              </a:rPr>
              <a:t>프로그램에 </a:t>
            </a:r>
            <a:r>
              <a:rPr lang="ko-KR" altLang="en-US" baseline="0" dirty="0" err="1">
                <a:sym typeface="Wingdings" pitchFamily="2" charset="2"/>
              </a:rPr>
              <a:t>파이썬</a:t>
            </a:r>
            <a:r>
              <a:rPr lang="ko-KR" altLang="en-US" baseline="0" dirty="0">
                <a:sym typeface="Wingdings" pitchFamily="2" charset="2"/>
              </a:rPr>
              <a:t> 포함하여 프로그램 사용자들이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                  </a:t>
            </a:r>
            <a:r>
              <a:rPr lang="ko-KR" altLang="en-US" baseline="0" dirty="0" err="1">
                <a:sym typeface="Wingdings" pitchFamily="2" charset="2"/>
              </a:rPr>
              <a:t>스크립팅</a:t>
            </a:r>
            <a:r>
              <a:rPr lang="ko-KR" altLang="en-US" baseline="0" dirty="0">
                <a:sym typeface="Wingdings" pitchFamily="2" charset="2"/>
              </a:rPr>
              <a:t> 기능 사용하도록 할 수 있음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ko-KR" altLang="en-US" baseline="0" dirty="0">
                <a:sym typeface="Wingdings" pitchFamily="2" charset="2"/>
              </a:rPr>
              <a:t>확장 가능한 라이브러리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방대한 표준 라이브러리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정규 </a:t>
            </a:r>
            <a:r>
              <a:rPr lang="ko-KR" altLang="en-US" baseline="0" dirty="0" err="1">
                <a:sym typeface="Wingdings" pitchFamily="2" charset="2"/>
              </a:rPr>
              <a:t>표현식</a:t>
            </a:r>
            <a:r>
              <a:rPr lang="ko-KR" altLang="en-US" baseline="0" dirty="0">
                <a:sym typeface="Wingdings" pitchFamily="2" charset="2"/>
              </a:rPr>
              <a:t> </a:t>
            </a:r>
            <a:r>
              <a:rPr lang="en-US" altLang="ko-KR" baseline="0" dirty="0">
                <a:sym typeface="Wingdings" pitchFamily="2" charset="2"/>
              </a:rPr>
              <a:t>/ </a:t>
            </a:r>
            <a:r>
              <a:rPr lang="ko-KR" altLang="en-US" baseline="0" dirty="0">
                <a:sym typeface="Wingdings" pitchFamily="2" charset="2"/>
              </a:rPr>
              <a:t>자동 문서 생성 </a:t>
            </a:r>
            <a:r>
              <a:rPr lang="en-US" altLang="ko-KR" baseline="0" dirty="0">
                <a:sym typeface="Wingdings" pitchFamily="2" charset="2"/>
              </a:rPr>
              <a:t>/ </a:t>
            </a:r>
            <a:r>
              <a:rPr lang="ko-KR" altLang="en-US" baseline="0" dirty="0" err="1">
                <a:sym typeface="Wingdings" pitchFamily="2" charset="2"/>
              </a:rPr>
              <a:t>유닛</a:t>
            </a:r>
            <a:r>
              <a:rPr lang="ko-KR" altLang="en-US" baseline="0" dirty="0">
                <a:sym typeface="Wingdings" pitchFamily="2" charset="2"/>
              </a:rPr>
              <a:t> 테스트 </a:t>
            </a:r>
            <a:r>
              <a:rPr lang="en-US" altLang="ko-KR" baseline="0" dirty="0">
                <a:sym typeface="Wingdings" pitchFamily="2" charset="2"/>
              </a:rPr>
              <a:t>/ threading / </a:t>
            </a:r>
            <a:r>
              <a:rPr lang="ko-KR" altLang="en-US" baseline="0" dirty="0">
                <a:sym typeface="Wingdings" pitchFamily="2" charset="2"/>
              </a:rPr>
              <a:t>데이터베이스</a:t>
            </a:r>
            <a:r>
              <a:rPr lang="en-US" altLang="ko-KR" baseline="0" dirty="0">
                <a:sym typeface="Wingdings" pitchFamily="2" charset="2"/>
              </a:rPr>
              <a:t>/</a:t>
            </a: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웹 브라우저 </a:t>
            </a:r>
            <a:r>
              <a:rPr lang="en-US" altLang="ko-KR" baseline="0" dirty="0">
                <a:sym typeface="Wingdings" pitchFamily="2" charset="2"/>
              </a:rPr>
              <a:t>/ CGI / FTP / </a:t>
            </a:r>
            <a:r>
              <a:rPr lang="ko-KR" altLang="en-US" baseline="0" dirty="0">
                <a:sym typeface="Wingdings" pitchFamily="2" charset="2"/>
              </a:rPr>
              <a:t>전자메일 </a:t>
            </a:r>
            <a:r>
              <a:rPr lang="en-US" altLang="ko-KR" baseline="0" dirty="0">
                <a:sym typeface="Wingdings" pitchFamily="2" charset="2"/>
              </a:rPr>
              <a:t>/ XML / XML-RPC / HTML / WAV </a:t>
            </a:r>
            <a:r>
              <a:rPr lang="ko-KR" altLang="en-US" baseline="0" dirty="0">
                <a:sym typeface="Wingdings" pitchFamily="2" charset="2"/>
              </a:rPr>
              <a:t>파일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</a:t>
            </a:r>
            <a:r>
              <a:rPr lang="ko-KR" altLang="en-US" baseline="0" dirty="0">
                <a:sym typeface="Wingdings" pitchFamily="2" charset="2"/>
              </a:rPr>
              <a:t>암호화 알고리즘 </a:t>
            </a:r>
            <a:r>
              <a:rPr lang="en-US" altLang="ko-KR" baseline="0" dirty="0">
                <a:sym typeface="Wingdings" pitchFamily="2" charset="2"/>
              </a:rPr>
              <a:t>/ GUI / </a:t>
            </a:r>
            <a:r>
              <a:rPr lang="ko-KR" altLang="en-US" baseline="0" dirty="0">
                <a:sym typeface="Wingdings" pitchFamily="2" charset="2"/>
              </a:rPr>
              <a:t>여러 시스템 관련 기능</a:t>
            </a:r>
            <a:endParaRPr lang="en-US" altLang="ko-KR" baseline="0" dirty="0">
              <a:sym typeface="Wingdings" pitchFamily="2" charset="2"/>
            </a:endParaRPr>
          </a:p>
          <a:p>
            <a:r>
              <a:rPr lang="en-US" altLang="ko-KR" baseline="0" dirty="0">
                <a:sym typeface="Wingdings" pitchFamily="2" charset="2"/>
              </a:rPr>
              <a:t>	Python Package Index (54272</a:t>
            </a:r>
            <a:r>
              <a:rPr lang="ko-KR" altLang="en-US" baseline="0" dirty="0">
                <a:sym typeface="Wingdings" pitchFamily="2" charset="2"/>
              </a:rPr>
              <a:t>개의 다양한 공개 라이브러리</a:t>
            </a:r>
            <a:r>
              <a:rPr lang="en-US" altLang="ko-KR" baseline="0" dirty="0">
                <a:sym typeface="Wingdings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84784"/>
            <a:ext cx="64087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HY강M" pitchFamily="18" charset="-127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</a:t>
            </a:r>
            <a:r>
              <a:rPr lang="ko-KR" altLang="en-US" sz="3600" dirty="0"/>
              <a:t> 실습자료</a:t>
            </a:r>
            <a:r>
              <a:rPr lang="en-US" altLang="ko-KR" sz="3600" dirty="0"/>
              <a:t>01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공학정보처리 </a:t>
            </a:r>
            <a:r>
              <a:rPr lang="en-US" altLang="ko-KR" sz="2800" dirty="0"/>
              <a:t>ENG1108</a:t>
            </a:r>
          </a:p>
          <a:p>
            <a:r>
              <a:rPr lang="ko-KR" altLang="en-US" dirty="0"/>
              <a:t>김 은 진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mode vs. Script mode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81422"/>
            <a:ext cx="1440160" cy="170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081422"/>
            <a:ext cx="20010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93096"/>
            <a:ext cx="770945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2081422"/>
            <a:ext cx="2088232" cy="148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5" y="5229200"/>
            <a:ext cx="830055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1556792"/>
            <a:ext cx="487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Interactive mode                Script mode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2" name="직선 연결선 11"/>
          <p:cNvCxnSpPr>
            <a:endCxn id="4099" idx="2"/>
          </p:cNvCxnSpPr>
          <p:nvPr/>
        </p:nvCxnSpPr>
        <p:spPr>
          <a:xfrm flipV="1">
            <a:off x="1331640" y="3665598"/>
            <a:ext cx="2368684" cy="55549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1403648" y="3573016"/>
            <a:ext cx="4896544" cy="1512168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 </a:t>
            </a:r>
            <a:r>
              <a:rPr lang="en-US" altLang="ko-KR" dirty="0"/>
              <a:t>(3.5.x)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https://www.python.org/downloads/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92453"/>
            <a:ext cx="6696744" cy="47867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9227368" cy="45259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제어판 </a:t>
            </a: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ko-KR" altLang="en-US" sz="1800" dirty="0">
                <a:sym typeface="Wingdings" pitchFamily="2" charset="2"/>
              </a:rPr>
              <a:t>시스템 </a:t>
            </a: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ko-KR" altLang="en-US" sz="1800" dirty="0">
                <a:sym typeface="Wingdings" pitchFamily="2" charset="2"/>
              </a:rPr>
              <a:t>고급 </a:t>
            </a: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ko-KR" altLang="en-US" sz="1800" dirty="0">
                <a:sym typeface="Wingdings" pitchFamily="2" charset="2"/>
              </a:rPr>
              <a:t>환경 변수 </a:t>
            </a:r>
            <a:endParaRPr lang="en-US" altLang="ko-KR" sz="1800" dirty="0">
              <a:sym typeface="Wingdings" pitchFamily="2" charset="2"/>
            </a:endParaRPr>
          </a:p>
          <a:p>
            <a:pPr>
              <a:buNone/>
            </a:pPr>
            <a:r>
              <a:rPr lang="en-US" altLang="ko-KR" sz="1800" dirty="0">
                <a:sym typeface="Wingdings" pitchFamily="2" charset="2"/>
              </a:rPr>
              <a:t>    </a:t>
            </a:r>
            <a:r>
              <a:rPr lang="ko-KR" altLang="en-US" sz="1800" dirty="0">
                <a:sym typeface="Wingdings" pitchFamily="2" charset="2"/>
              </a:rPr>
              <a:t>시스템변수목록</a:t>
            </a:r>
            <a:r>
              <a:rPr lang="en-US" altLang="ko-KR" sz="1800" dirty="0">
                <a:sym typeface="Wingdings" pitchFamily="2" charset="2"/>
              </a:rPr>
              <a:t>(Path  </a:t>
            </a:r>
            <a:r>
              <a:rPr lang="ko-KR" altLang="en-US" sz="1800" dirty="0">
                <a:sym typeface="Wingdings" pitchFamily="2" charset="2"/>
              </a:rPr>
              <a:t>끝에 </a:t>
            </a:r>
            <a:r>
              <a:rPr lang="en-US" altLang="ko-KR" sz="1800" dirty="0">
                <a:sym typeface="Wingdings" pitchFamily="2" charset="2"/>
              </a:rPr>
              <a:t>C:\Python35;C:\Python35\Scripts\ </a:t>
            </a:r>
            <a:r>
              <a:rPr lang="ko-KR" altLang="en-US" sz="1800" dirty="0">
                <a:sym typeface="Wingdings" pitchFamily="2" charset="2"/>
              </a:rPr>
              <a:t>  추가</a:t>
            </a:r>
            <a:r>
              <a:rPr lang="en-US" altLang="ko-KR" sz="1800" dirty="0">
                <a:sym typeface="Wingdings" pitchFamily="2" charset="2"/>
              </a:rPr>
              <a:t>)</a:t>
            </a:r>
            <a:endParaRPr lang="en-US" altLang="ko-K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92896"/>
            <a:ext cx="47148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996952"/>
            <a:ext cx="43529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077072"/>
            <a:ext cx="39624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Interpreter Prompt </a:t>
            </a:r>
            <a:r>
              <a:rPr lang="ko-KR" altLang="en-US" dirty="0"/>
              <a:t>에서의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Window</a:t>
            </a:r>
            <a:r>
              <a:rPr lang="ko-KR" altLang="en-US" sz="2000" dirty="0"/>
              <a:t>키</a:t>
            </a:r>
            <a:r>
              <a:rPr lang="en-US" altLang="ko-KR" sz="2000" dirty="0"/>
              <a:t>+ r </a:t>
            </a:r>
            <a:r>
              <a:rPr lang="en-US" altLang="ko-KR" sz="2000" dirty="0">
                <a:sym typeface="Wingdings" pitchFamily="2" charset="2"/>
              </a:rPr>
              <a:t> python </a:t>
            </a:r>
            <a:r>
              <a:rPr lang="ko-KR" altLang="en-US" sz="2000" dirty="0">
                <a:sym typeface="Wingdings" pitchFamily="2" charset="2"/>
              </a:rPr>
              <a:t>이라고 입력</a:t>
            </a:r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r>
              <a:rPr lang="ko-KR" altLang="en-US" sz="2000" dirty="0">
                <a:sym typeface="Wingdings" pitchFamily="2" charset="2"/>
              </a:rPr>
              <a:t>시작메뉴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ko-KR" altLang="en-US" sz="2000" dirty="0">
                <a:sym typeface="Wingdings" pitchFamily="2" charset="2"/>
              </a:rPr>
              <a:t>모든 프로그램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모든 앱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 Python3.5 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 Python3.5(command line)</a:t>
            </a:r>
          </a:p>
          <a:p>
            <a:endParaRPr lang="en-US" altLang="ko-K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60848"/>
            <a:ext cx="4314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745148"/>
            <a:ext cx="2758896" cy="4924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60" y="1941302"/>
            <a:ext cx="7391400" cy="28313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Interpreter Prompt </a:t>
            </a:r>
            <a:r>
              <a:rPr lang="ko-KR" altLang="en-US" dirty="0"/>
              <a:t>에서의 실행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508104" y="2996952"/>
            <a:ext cx="252028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명령문 입력</a:t>
            </a:r>
          </a:p>
        </p:txBody>
      </p:sp>
      <p:cxnSp>
        <p:nvCxnSpPr>
          <p:cNvPr id="9" name="직선 연결선 8"/>
          <p:cNvCxnSpPr>
            <a:endCxn id="7" idx="1"/>
          </p:cNvCxnSpPr>
          <p:nvPr/>
        </p:nvCxnSpPr>
        <p:spPr>
          <a:xfrm>
            <a:off x="2411760" y="2708920"/>
            <a:ext cx="3096344" cy="648072"/>
          </a:xfrm>
          <a:prstGeom prst="line">
            <a:avLst/>
          </a:prstGeom>
          <a:ln w="31750">
            <a:solidFill>
              <a:schemeClr val="bg2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1"/>
          </p:cNvCxnSpPr>
          <p:nvPr/>
        </p:nvCxnSpPr>
        <p:spPr>
          <a:xfrm>
            <a:off x="2483768" y="3140968"/>
            <a:ext cx="3024336" cy="216024"/>
          </a:xfrm>
          <a:prstGeom prst="line">
            <a:avLst/>
          </a:prstGeom>
          <a:ln w="31750">
            <a:solidFill>
              <a:schemeClr val="bg2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139952" y="3933056"/>
            <a:ext cx="252028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실행 결과</a:t>
            </a:r>
          </a:p>
        </p:txBody>
      </p:sp>
      <p:cxnSp>
        <p:nvCxnSpPr>
          <p:cNvPr id="15" name="직선 연결선 14"/>
          <p:cNvCxnSpPr>
            <a:endCxn id="14" idx="1"/>
          </p:cNvCxnSpPr>
          <p:nvPr/>
        </p:nvCxnSpPr>
        <p:spPr>
          <a:xfrm>
            <a:off x="1403648" y="2924944"/>
            <a:ext cx="2736304" cy="1368152"/>
          </a:xfrm>
          <a:prstGeom prst="line">
            <a:avLst/>
          </a:prstGeom>
          <a:ln w="31750">
            <a:solidFill>
              <a:schemeClr val="bg2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4" idx="1"/>
          </p:cNvCxnSpPr>
          <p:nvPr/>
        </p:nvCxnSpPr>
        <p:spPr>
          <a:xfrm>
            <a:off x="1403648" y="3356992"/>
            <a:ext cx="2736304" cy="936104"/>
          </a:xfrm>
          <a:prstGeom prst="line">
            <a:avLst/>
          </a:prstGeom>
          <a:ln w="31750">
            <a:solidFill>
              <a:schemeClr val="bg2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43" y="2553444"/>
            <a:ext cx="5648325" cy="25652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IDLE(</a:t>
            </a:r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/>
              <a:t>ntegrated </a:t>
            </a:r>
            <a:r>
              <a:rPr lang="en-US" altLang="ko-KR" dirty="0" err="1">
                <a:solidFill>
                  <a:srgbClr val="FF0000"/>
                </a:solidFill>
              </a:rPr>
              <a:t>D</a:t>
            </a:r>
            <a:r>
              <a:rPr lang="en-US" altLang="ko-KR" dirty="0" err="1"/>
              <a:t>eve</a:t>
            </a:r>
            <a:r>
              <a:rPr lang="en-US" altLang="ko-KR" dirty="0" err="1">
                <a:solidFill>
                  <a:srgbClr val="FF0000"/>
                </a:solidFill>
              </a:rPr>
              <a:t>L</a:t>
            </a:r>
            <a:r>
              <a:rPr lang="en-US" altLang="ko-KR" dirty="0" err="1"/>
              <a:t>opment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</a:t>
            </a:r>
            <a:r>
              <a:rPr lang="en-US" altLang="ko-KR" dirty="0"/>
              <a:t>nvironment)</a:t>
            </a:r>
            <a:br>
              <a:rPr lang="en-US" altLang="ko-KR" dirty="0"/>
            </a:br>
            <a:r>
              <a:rPr lang="en-US" altLang="ko-KR" dirty="0"/>
              <a:t>					</a:t>
            </a:r>
            <a:r>
              <a:rPr lang="ko-KR" altLang="en-US" sz="2800" dirty="0"/>
              <a:t>통합개발환경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>
                <a:sym typeface="Wingdings" pitchFamily="2" charset="2"/>
              </a:rPr>
              <a:t>시작메뉴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ko-KR" altLang="en-US" sz="2000" dirty="0">
                <a:sym typeface="Wingdings" pitchFamily="2" charset="2"/>
              </a:rPr>
              <a:t>모든 </a:t>
            </a:r>
            <a:r>
              <a:rPr lang="ko-KR" altLang="en-US" dirty="0">
                <a:sym typeface="Wingdings" pitchFamily="2" charset="2"/>
              </a:rPr>
              <a:t>앱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 Python3.5 </a:t>
            </a:r>
          </a:p>
          <a:p>
            <a:pPr>
              <a:buNone/>
            </a:pPr>
            <a:r>
              <a:rPr lang="en-US" altLang="ko-KR" sz="2000" dirty="0">
                <a:sym typeface="Wingdings" pitchFamily="2" charset="2"/>
              </a:rPr>
              <a:t>    IDLE(Python3.5 GUI)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종료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Ctrl+D</a:t>
            </a:r>
            <a:r>
              <a:rPr lang="en-US" altLang="ko-KR" sz="2000" dirty="0"/>
              <a:t> 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67544" y="4869160"/>
            <a:ext cx="252028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명령문 입력</a:t>
            </a:r>
          </a:p>
        </p:txBody>
      </p:sp>
      <p:cxnSp>
        <p:nvCxnSpPr>
          <p:cNvPr id="9" name="직선 연결선 8"/>
          <p:cNvCxnSpPr>
            <a:endCxn id="8" idx="0"/>
          </p:cNvCxnSpPr>
          <p:nvPr/>
        </p:nvCxnSpPr>
        <p:spPr>
          <a:xfrm>
            <a:off x="575556" y="4005064"/>
            <a:ext cx="1152128" cy="864096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8" idx="0"/>
          </p:cNvCxnSpPr>
          <p:nvPr/>
        </p:nvCxnSpPr>
        <p:spPr>
          <a:xfrm>
            <a:off x="1115616" y="3645024"/>
            <a:ext cx="612068" cy="1224136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195736" y="5301208"/>
            <a:ext cx="252028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실행 결과</a:t>
            </a:r>
          </a:p>
        </p:txBody>
      </p:sp>
      <p:cxnSp>
        <p:nvCxnSpPr>
          <p:cNvPr id="19" name="직선 연결선 18"/>
          <p:cNvCxnSpPr>
            <a:endCxn id="18" idx="0"/>
          </p:cNvCxnSpPr>
          <p:nvPr/>
        </p:nvCxnSpPr>
        <p:spPr>
          <a:xfrm>
            <a:off x="1115616" y="3789040"/>
            <a:ext cx="2340260" cy="1512168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779912" y="5733256"/>
            <a:ext cx="252028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입력한 함수 사용법</a:t>
            </a:r>
          </a:p>
        </p:txBody>
      </p:sp>
      <p:cxnSp>
        <p:nvCxnSpPr>
          <p:cNvPr id="22" name="직선 연결선 21"/>
          <p:cNvCxnSpPr>
            <a:endCxn id="21" idx="0"/>
          </p:cNvCxnSpPr>
          <p:nvPr/>
        </p:nvCxnSpPr>
        <p:spPr>
          <a:xfrm>
            <a:off x="4355976" y="4221088"/>
            <a:ext cx="684076" cy="1512168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모양 설명선 26"/>
          <p:cNvSpPr/>
          <p:nvPr/>
        </p:nvSpPr>
        <p:spPr>
          <a:xfrm>
            <a:off x="3923928" y="1473324"/>
            <a:ext cx="5436096" cy="2016224"/>
          </a:xfrm>
          <a:prstGeom prst="cloudCallout">
            <a:avLst>
              <a:gd name="adj1" fmla="val -83977"/>
              <a:gd name="adj2" fmla="val 8984"/>
            </a:avLst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Shell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prompt(&gt;&gt;&gt;)</a:t>
            </a:r>
            <a:r>
              <a:rPr lang="ko-KR" altLang="en-US" dirty="0">
                <a:solidFill>
                  <a:schemeClr val="tx1"/>
                </a:solidFill>
              </a:rPr>
              <a:t>를 보여주고 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수식이나 프로그램을 입력하기 기다림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입력된 수식을 평가하여 그 결과를 출력함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1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9827"/>
            <a:ext cx="5629275" cy="2895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 file (Script) </a:t>
            </a:r>
            <a:r>
              <a:rPr lang="ko-KR" altLang="en-US" dirty="0"/>
              <a:t>작성</a:t>
            </a:r>
            <a:r>
              <a:rPr lang="en-US" altLang="ko-KR" dirty="0"/>
              <a:t>/</a:t>
            </a:r>
            <a:r>
              <a:rPr lang="ko-KR" altLang="en-US" dirty="0"/>
              <a:t>실행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228184" y="1340768"/>
            <a:ext cx="252028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 name ended with </a:t>
            </a:r>
            <a:r>
              <a:rPr lang="en-US" altLang="ko-KR" sz="16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r>
              <a:rPr lang="en-US" altLang="ko-KR" sz="1600" b="1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py</a:t>
            </a:r>
            <a:endParaRPr lang="ko-KR" altLang="en-US" sz="1600" b="1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696152"/>
            <a:ext cx="5381625" cy="181927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3563888" y="2060848"/>
            <a:ext cx="3816424" cy="792088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474" y="4773887"/>
            <a:ext cx="6038850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Debugging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process of tracking bugs(program errors) down</a:t>
            </a:r>
          </a:p>
          <a:p>
            <a:r>
              <a:rPr lang="en-US" altLang="ko-KR" dirty="0"/>
              <a:t>Bugs</a:t>
            </a:r>
          </a:p>
          <a:p>
            <a:pPr lvl="1"/>
            <a:r>
              <a:rPr lang="en-US" altLang="ko-KR" dirty="0"/>
              <a:t>Syntax errors</a:t>
            </a:r>
          </a:p>
          <a:p>
            <a:pPr lvl="1"/>
            <a:r>
              <a:rPr lang="en-US" altLang="ko-KR" dirty="0"/>
              <a:t>Runtime errors</a:t>
            </a:r>
          </a:p>
          <a:p>
            <a:pPr lvl="1"/>
            <a:r>
              <a:rPr lang="en-US" altLang="ko-KR" dirty="0"/>
              <a:t>Semantic errors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861048"/>
            <a:ext cx="578321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ym typeface="Wingdings" pitchFamily="2" charset="2"/>
              </a:rPr>
              <a:t>Python</a:t>
            </a:r>
            <a:r>
              <a:rPr lang="ko-KR" altLang="en-US" sz="2000" dirty="0">
                <a:sym typeface="Wingdings" pitchFamily="2" charset="2"/>
              </a:rPr>
              <a:t>에서 사용하는 명령어나 모듈의 사용법 </a:t>
            </a:r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7834062" cy="3744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195</Words>
  <Application>Microsoft Office PowerPoint</Application>
  <PresentationFormat>화면 슬라이드 쇼(4:3)</PresentationFormat>
  <Paragraphs>233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HY강M</vt:lpstr>
      <vt:lpstr>맑은 고딕</vt:lpstr>
      <vt:lpstr>Arial</vt:lpstr>
      <vt:lpstr>Verdana</vt:lpstr>
      <vt:lpstr>Wingdings</vt:lpstr>
      <vt:lpstr>Office 테마</vt:lpstr>
      <vt:lpstr>Python 실습자료01</vt:lpstr>
      <vt:lpstr>파이썬 설치 (3.5.x)</vt:lpstr>
      <vt:lpstr>환경 설정</vt:lpstr>
      <vt:lpstr>Interpreter Prompt 에서의 실행</vt:lpstr>
      <vt:lpstr>Interpreter Prompt 에서의 실행</vt:lpstr>
      <vt:lpstr>IDLE(Integrated DeveLopment Environment)      통합개발환경</vt:lpstr>
      <vt:lpstr>Program file (Script) 작성/실행</vt:lpstr>
      <vt:lpstr>Debugging</vt:lpstr>
      <vt:lpstr>help</vt:lpstr>
      <vt:lpstr>Interactive mode vs. Script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50</cp:revision>
  <dcterms:created xsi:type="dcterms:W3CDTF">2015-01-22T08:45:52Z</dcterms:created>
  <dcterms:modified xsi:type="dcterms:W3CDTF">2016-08-05T07:02:35Z</dcterms:modified>
</cp:coreProperties>
</file>