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2015-02-14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84784"/>
            <a:ext cx="64087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HY강M" pitchFamily="18" charset="-127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sz="3600" dirty="0" smtClean="0"/>
              <a:t> 실습자료</a:t>
            </a:r>
            <a:r>
              <a:rPr lang="en-US" altLang="ko-KR" sz="3600" dirty="0" smtClean="0"/>
              <a:t>02 - answer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공학정보처리 </a:t>
            </a:r>
            <a:r>
              <a:rPr lang="en-US" altLang="ko-KR" sz="2800" dirty="0" smtClean="0"/>
              <a:t>ENG1108</a:t>
            </a:r>
          </a:p>
          <a:p>
            <a:r>
              <a:rPr lang="ko-KR" altLang="en-US" dirty="0" smtClean="0"/>
              <a:t>김 은 진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Binding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Provide the type and value of the expressions being evaluated. 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a = 3</a:t>
            </a:r>
          </a:p>
          <a:p>
            <a:pPr marL="914400" lvl="1" indent="-457200">
              <a:buNone/>
            </a:pPr>
            <a:r>
              <a:rPr lang="en-US" altLang="ko-KR" dirty="0" smtClean="0"/>
              <a:t>      a + 2.0</a:t>
            </a:r>
          </a:p>
          <a:p>
            <a:pPr marL="914400" lvl="1" indent="-457200">
              <a:buFont typeface="Wingdings" pitchFamily="2" charset="2"/>
              <a:buAutoNum type="arabicParenBoth" startAt="2"/>
            </a:pPr>
            <a:r>
              <a:rPr lang="en-US" altLang="ko-KR" dirty="0" smtClean="0"/>
              <a:t>a = a + 1.0</a:t>
            </a:r>
          </a:p>
          <a:p>
            <a:pPr marL="914400" lvl="1" indent="-457200">
              <a:buNone/>
            </a:pPr>
            <a:r>
              <a:rPr lang="en-US" altLang="ko-KR" dirty="0" smtClean="0"/>
              <a:t>      a</a:t>
            </a:r>
          </a:p>
          <a:p>
            <a:pPr marL="914400" lvl="1" indent="-457200">
              <a:buFont typeface="Wingdings" pitchFamily="2" charset="2"/>
              <a:buAutoNum type="arabicParenBoth" startAt="3"/>
            </a:pPr>
            <a:r>
              <a:rPr lang="en-US" altLang="ko-KR" dirty="0" smtClean="0"/>
              <a:t>b</a:t>
            </a:r>
          </a:p>
          <a:p>
            <a:pPr marL="914400" lvl="1" indent="-457200">
              <a:buAutoNum type="arabicParenBoth" startAt="3"/>
            </a:pPr>
            <a:r>
              <a:rPr lang="en-US" altLang="ko-KR" dirty="0" smtClean="0"/>
              <a:t>a == 5.0</a:t>
            </a:r>
          </a:p>
          <a:p>
            <a:pPr marL="914400" lvl="1" indent="-457200">
              <a:buNone/>
            </a:pPr>
            <a:r>
              <a:rPr lang="en-US" altLang="ko-KR" dirty="0" smtClean="0"/>
              <a:t>      a</a:t>
            </a:r>
          </a:p>
          <a:p>
            <a:pPr marL="914400" lvl="1" indent="-457200">
              <a:buFont typeface="Wingdings" pitchFamily="2" charset="2"/>
              <a:buAutoNum type="arabicParenBoth" startAt="5"/>
            </a:pPr>
            <a:r>
              <a:rPr lang="en-US" altLang="ko-KR" dirty="0" smtClean="0"/>
              <a:t>b = 10</a:t>
            </a:r>
          </a:p>
          <a:p>
            <a:pPr marL="914400" lvl="1" indent="-457200">
              <a:buNone/>
            </a:pPr>
            <a:r>
              <a:rPr lang="en-US" altLang="ko-KR" dirty="0" smtClean="0"/>
              <a:t>     c = b &gt; 9</a:t>
            </a:r>
          </a:p>
          <a:p>
            <a:pPr marL="914400" lvl="1" indent="-457200">
              <a:buNone/>
            </a:pPr>
            <a:r>
              <a:rPr lang="en-US" altLang="ko-KR" dirty="0" smtClean="0"/>
              <a:t>     c</a:t>
            </a:r>
          </a:p>
          <a:p>
            <a:pPr marL="914400" lvl="1" indent="-457200"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Binding - answer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2736304" cy="239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21088"/>
            <a:ext cx="478142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772816"/>
            <a:ext cx="265529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</a:rPr>
              <a:t>If you run a 10 kilometer race in 43 minutes 30 seconds, what is your average time per mile? What is your average speed in miles per hour? (Hint: there are 1.61 kilometers in a mile).</a:t>
            </a: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</a:rPr>
              <a:t>The volume </a:t>
            </a:r>
            <a:r>
              <a:rPr lang="en-US" altLang="ko-KR" dirty="0" smtClean="0">
                <a:ea typeface="Verdana" pitchFamily="34" charset="0"/>
              </a:rPr>
              <a:t>of a sphere with radius </a:t>
            </a:r>
            <a:r>
              <a:rPr lang="en-US" altLang="ko-KR" i="1" dirty="0" smtClean="0">
                <a:ea typeface="Verdana" pitchFamily="34" charset="0"/>
              </a:rPr>
              <a:t>r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</a:rPr>
              <a:t>is </a:t>
            </a:r>
            <a:r>
              <a:rPr lang="en-US" altLang="ko-KR" dirty="0" smtClean="0">
                <a:ea typeface="Verdana" pitchFamily="34" charset="0"/>
              </a:rPr>
              <a:t>        . 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</a:rPr>
              <a:t>What is the volume of a sphere with radius 5? Hints: Be sure to execute the statement pi = 3.1415926535897931 first and 392.6 is wrong!</a:t>
            </a:r>
          </a:p>
          <a:p>
            <a:pPr marL="457200" indent="-457200">
              <a:buAutoNum type="arabicParenBoth"/>
            </a:pPr>
            <a:r>
              <a:rPr lang="en-US" altLang="ko-KR" dirty="0" smtClean="0"/>
              <a:t>Suppose the cover price of a book is $24.95, but bookstores get a 40% discount. Shipping costs $3 for the first copy and 75 cents for each additional copy. What is the total wholesale cost for 60 copies?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6084168" y="2636912"/>
          <a:ext cx="720080" cy="643106"/>
        </p:xfrm>
        <a:graphic>
          <a:graphicData uri="http://schemas.openxmlformats.org/presentationml/2006/ole">
            <p:oleObj spid="_x0000_s6146" name="수식" r:id="rId3" imgW="36828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Calculating - answer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(1)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(2)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(3)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781820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89040"/>
            <a:ext cx="648522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013176"/>
            <a:ext cx="520515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temperature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2000" dirty="0" smtClean="0">
                <a:latin typeface="Verdana" pitchFamily="34" charset="0"/>
                <a:ea typeface="Verdana" pitchFamily="34" charset="0"/>
              </a:rPr>
              <a:t>Write a program(script) which prompts the user for a Celsius temperature, convert the temperature to Fahrenheit and print out the converted temperature.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Temperature - answer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2000" dirty="0" smtClean="0">
                <a:latin typeface="Verdana" pitchFamily="34" charset="0"/>
                <a:ea typeface="Verdana" pitchFamily="34" charset="0"/>
              </a:rPr>
              <a:t>Write a program(script) which prompts the user for a Celsius temperature, convert the temperature to Fahrenheit and print out the converted temperature.</a:t>
            </a:r>
            <a:endParaRPr lang="en-US" altLang="ko-KR" dirty="0" smtClean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587" y="2780928"/>
            <a:ext cx="624069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365103"/>
            <a:ext cx="3384376" cy="22638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circle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a program </a:t>
            </a:r>
            <a:r>
              <a:rPr lang="en-US" altLang="ko-KR" dirty="0" smtClean="0"/>
              <a:t>that</a:t>
            </a:r>
            <a:r>
              <a:rPr lang="en-US" altLang="ko-KR" dirty="0" smtClean="0">
                <a:ea typeface="Verdana" pitchFamily="34" charset="0"/>
              </a:rPr>
              <a:t> </a:t>
            </a:r>
            <a:r>
              <a:rPr lang="en-US" altLang="ko-KR" dirty="0" smtClean="0">
                <a:ea typeface="Verdana" pitchFamily="34" charset="0"/>
              </a:rPr>
              <a:t>prompts the user for a </a:t>
            </a:r>
            <a:r>
              <a:rPr lang="en-US" altLang="ko-KR" dirty="0" smtClean="0">
                <a:ea typeface="Verdana" pitchFamily="34" charset="0"/>
              </a:rPr>
              <a:t>radius and  </a:t>
            </a:r>
            <a:r>
              <a:rPr lang="en-US" altLang="ko-KR" dirty="0" smtClean="0"/>
              <a:t>displays </a:t>
            </a:r>
            <a:r>
              <a:rPr lang="en-US" altLang="ko-KR" dirty="0" smtClean="0"/>
              <a:t>the area </a:t>
            </a:r>
            <a:r>
              <a:rPr lang="en-US" altLang="ko-KR" dirty="0" smtClean="0"/>
              <a:t>and perimeter </a:t>
            </a:r>
            <a:r>
              <a:rPr lang="en-US" altLang="ko-KR" dirty="0" smtClean="0"/>
              <a:t>of a circle </a:t>
            </a:r>
            <a:r>
              <a:rPr lang="en-US" altLang="ko-KR" dirty="0" smtClean="0"/>
              <a:t>using </a:t>
            </a:r>
            <a:r>
              <a:rPr lang="en-US" altLang="ko-KR" dirty="0" smtClean="0"/>
              <a:t>the following formulas</a:t>
            </a:r>
            <a:r>
              <a:rPr lang="en-US" altLang="ko-KR" b="1" dirty="0" smtClean="0"/>
              <a:t>:</a:t>
            </a:r>
          </a:p>
          <a:p>
            <a:pPr lvl="2"/>
            <a:r>
              <a:rPr lang="en-US" altLang="ko-KR" i="1" dirty="0" smtClean="0"/>
              <a:t>perimeter = 2 * radius * p</a:t>
            </a:r>
          </a:p>
          <a:p>
            <a:pPr lvl="2"/>
            <a:r>
              <a:rPr lang="en-US" altLang="ko-KR" i="1" dirty="0" smtClean="0"/>
              <a:t>area = radius * radius * </a:t>
            </a:r>
            <a:r>
              <a:rPr lang="en-US" altLang="ko-KR" i="1" dirty="0" smtClean="0"/>
              <a:t>p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Circle - answer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535865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1" y="3789040"/>
            <a:ext cx="2569113" cy="11521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 of digits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Write </a:t>
            </a:r>
            <a:r>
              <a:rPr lang="en-US" altLang="ko-KR" sz="1800" dirty="0" smtClean="0"/>
              <a:t>a program that reads an integer between 0 </a:t>
            </a:r>
            <a:r>
              <a:rPr lang="en-US" altLang="ko-KR" sz="1800" dirty="0" smtClean="0"/>
              <a:t>and 1000 </a:t>
            </a:r>
            <a:r>
              <a:rPr lang="en-US" altLang="ko-KR" sz="1800" dirty="0" smtClean="0"/>
              <a:t>and adds all the digits in the integer. For example, if </a:t>
            </a:r>
            <a:r>
              <a:rPr lang="en-US" altLang="ko-KR" sz="1800" dirty="0" smtClean="0"/>
              <a:t>an integer </a:t>
            </a:r>
            <a:r>
              <a:rPr lang="en-US" altLang="ko-KR" sz="1800" dirty="0" smtClean="0"/>
              <a:t>is 932, </a:t>
            </a:r>
            <a:r>
              <a:rPr lang="en-US" altLang="ko-KR" sz="1800" dirty="0" smtClean="0"/>
              <a:t>the sum </a:t>
            </a:r>
            <a:r>
              <a:rPr lang="en-US" altLang="ko-KR" sz="1800" dirty="0" smtClean="0"/>
              <a:t>of all its digits is 14. (Hint: Use the % operator to extract digits, and use the </a:t>
            </a:r>
            <a:r>
              <a:rPr lang="en-US" altLang="ko-KR" sz="1800" dirty="0" smtClean="0"/>
              <a:t>// operator </a:t>
            </a:r>
            <a:r>
              <a:rPr lang="en-US" altLang="ko-KR" sz="1800" dirty="0" smtClean="0"/>
              <a:t>to remove the extracted digit. For instance, 932 % 10 = 2 and 932 </a:t>
            </a:r>
            <a:r>
              <a:rPr lang="en-US" altLang="ko-KR" sz="1800" dirty="0" smtClean="0"/>
              <a:t>// 10 </a:t>
            </a:r>
            <a:r>
              <a:rPr lang="en-US" altLang="ko-KR" sz="1800" dirty="0" smtClean="0"/>
              <a:t>= 93.) </a:t>
            </a:r>
            <a:endParaRPr lang="en-US" altLang="ko-KR" sz="1800" dirty="0" smtClean="0"/>
          </a:p>
          <a:p>
            <a:r>
              <a:rPr lang="en-US" altLang="ko-KR" sz="1800" dirty="0" smtClean="0"/>
              <a:t>Here </a:t>
            </a:r>
            <a:r>
              <a:rPr lang="en-US" altLang="ko-KR" sz="1800" dirty="0" smtClean="0"/>
              <a:t>is a sample run:</a:t>
            </a:r>
            <a:endParaRPr lang="ko-KR" altLang="en-US" sz="18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861047"/>
            <a:ext cx="4464496" cy="82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 of </a:t>
            </a:r>
            <a:r>
              <a:rPr lang="en-US" altLang="ko-KR" dirty="0" smtClean="0"/>
              <a:t>digits - answer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175" y="2014538"/>
            <a:ext cx="5844872" cy="343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Basic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</a:rPr>
              <a:t>For each of the expressions below, select the appropriate type.</a:t>
            </a:r>
          </a:p>
          <a:p>
            <a:pPr lvl="1"/>
            <a:r>
              <a:rPr lang="en-US" altLang="ko-KR" dirty="0" err="1" smtClean="0">
                <a:ea typeface="Verdana" pitchFamily="34" charset="0"/>
              </a:rPr>
              <a:t>NoneType</a:t>
            </a:r>
            <a:endParaRPr lang="en-US" altLang="ko-KR" dirty="0" smtClean="0">
              <a:ea typeface="Verdana" pitchFamily="34" charset="0"/>
            </a:endParaRPr>
          </a:p>
          <a:p>
            <a:pPr lvl="1"/>
            <a:r>
              <a:rPr lang="en-US" altLang="ko-KR" dirty="0" err="1" smtClean="0">
                <a:ea typeface="Verdana" pitchFamily="34" charset="0"/>
              </a:rPr>
              <a:t>int</a:t>
            </a:r>
            <a:endParaRPr lang="en-US" altLang="ko-KR" dirty="0" smtClean="0">
              <a:ea typeface="Verdana" pitchFamily="34" charset="0"/>
            </a:endParaRPr>
          </a:p>
          <a:p>
            <a:pPr lvl="1"/>
            <a:r>
              <a:rPr lang="en-US" altLang="ko-KR" dirty="0" smtClean="0">
                <a:ea typeface="Verdana" pitchFamily="34" charset="0"/>
              </a:rPr>
              <a:t>float</a:t>
            </a:r>
          </a:p>
          <a:p>
            <a:pPr lvl="1"/>
            <a:r>
              <a:rPr lang="en-US" altLang="ko-KR" dirty="0" err="1" smtClean="0">
                <a:ea typeface="Verdana" pitchFamily="34" charset="0"/>
              </a:rPr>
              <a:t>bool</a:t>
            </a:r>
            <a:endParaRPr lang="en-US" altLang="ko-KR" dirty="0" smtClean="0">
              <a:ea typeface="Verdana" pitchFamily="34" charset="0"/>
            </a:endParaRPr>
          </a:p>
          <a:p>
            <a:pPr lvl="1"/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en-US" altLang="ko-KR" dirty="0" smtClean="0"/>
              <a:t>3.14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-34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True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None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calculate energy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Write </a:t>
            </a:r>
            <a:r>
              <a:rPr lang="en-US" altLang="ko-KR" sz="1800" dirty="0" smtClean="0"/>
              <a:t>a program that calculates the energy needed </a:t>
            </a:r>
            <a:r>
              <a:rPr lang="en-US" altLang="ko-KR" sz="1800" dirty="0" smtClean="0"/>
              <a:t>to heat </a:t>
            </a:r>
            <a:r>
              <a:rPr lang="en-US" altLang="ko-KR" sz="1800" dirty="0" smtClean="0"/>
              <a:t>water from an initial temperature to a final temperature. Your program </a:t>
            </a:r>
            <a:r>
              <a:rPr lang="en-US" altLang="ko-KR" sz="1800" dirty="0" smtClean="0"/>
              <a:t>should </a:t>
            </a:r>
            <a:r>
              <a:rPr lang="en-US" altLang="ko-KR" sz="1800" dirty="0" smtClean="0"/>
              <a:t>prompt the user to enter the amount of water in kilograms and the initial and </a:t>
            </a:r>
            <a:r>
              <a:rPr lang="en-US" altLang="ko-KR" sz="1800" dirty="0" smtClean="0"/>
              <a:t>final temperatures </a:t>
            </a:r>
            <a:r>
              <a:rPr lang="en-US" altLang="ko-KR" sz="1800" dirty="0" smtClean="0"/>
              <a:t>of the water. The formula to compute the energy is</a:t>
            </a:r>
          </a:p>
          <a:p>
            <a:pPr>
              <a:buNone/>
            </a:pPr>
            <a:r>
              <a:rPr lang="en-US" altLang="ko-KR" sz="1800" dirty="0" smtClean="0"/>
              <a:t>		Q </a:t>
            </a:r>
            <a:r>
              <a:rPr lang="en-US" altLang="ko-KR" sz="1800" dirty="0" smtClean="0"/>
              <a:t>= M * (</a:t>
            </a:r>
            <a:r>
              <a:rPr lang="en-US" altLang="ko-KR" sz="1800" dirty="0" err="1" smtClean="0"/>
              <a:t>finalTemperature</a:t>
            </a:r>
            <a:r>
              <a:rPr lang="en-US" altLang="ko-KR" sz="1800" dirty="0" smtClean="0"/>
              <a:t> – </a:t>
            </a:r>
            <a:r>
              <a:rPr lang="en-US" altLang="ko-KR" sz="1800" dirty="0" err="1" smtClean="0"/>
              <a:t>initialTemperature</a:t>
            </a:r>
            <a:r>
              <a:rPr lang="en-US" altLang="ko-KR" sz="1800" dirty="0" smtClean="0"/>
              <a:t>) * 4184</a:t>
            </a:r>
          </a:p>
          <a:p>
            <a:r>
              <a:rPr lang="en-US" altLang="ko-KR" sz="1800" dirty="0" smtClean="0"/>
              <a:t>where M is the weight of water in kilograms, temperatures are in degrees </a:t>
            </a:r>
            <a:r>
              <a:rPr lang="en-US" altLang="ko-KR" sz="1800" dirty="0" smtClean="0"/>
              <a:t>Celsius, and </a:t>
            </a:r>
            <a:r>
              <a:rPr lang="en-US" altLang="ko-KR" sz="1800" dirty="0" smtClean="0"/>
              <a:t>energy Q is measured in joules. Here is a sample run:</a:t>
            </a:r>
            <a:endParaRPr lang="ko-KR" altLang="en-US" sz="18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365104"/>
            <a:ext cx="518927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calculate </a:t>
            </a:r>
            <a:r>
              <a:rPr lang="en-US" altLang="ko-KR" dirty="0" smtClean="0"/>
              <a:t>energy - answer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631336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area of a triangle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Write </a:t>
            </a:r>
            <a:r>
              <a:rPr lang="en-US" altLang="ko-KR" sz="1800" dirty="0" smtClean="0"/>
              <a:t>a program that prompts the user to enter </a:t>
            </a:r>
            <a:r>
              <a:rPr lang="en-US" altLang="ko-KR" sz="1800" dirty="0" smtClean="0"/>
              <a:t>the three </a:t>
            </a:r>
            <a:r>
              <a:rPr lang="en-US" altLang="ko-KR" sz="1800" dirty="0" smtClean="0"/>
              <a:t>points (x1, y1), (x2, y2), and (x3, y3) of a triangle and displays its </a:t>
            </a:r>
            <a:r>
              <a:rPr lang="en-US" altLang="ko-KR" sz="1800" dirty="0" smtClean="0"/>
              <a:t>area. The </a:t>
            </a:r>
            <a:r>
              <a:rPr lang="en-US" altLang="ko-KR" sz="1800" dirty="0" smtClean="0"/>
              <a:t>formula for computing the area of a triangle </a:t>
            </a:r>
            <a:r>
              <a:rPr lang="en-US" altLang="ko-KR" sz="1800" dirty="0" smtClean="0"/>
              <a:t>is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Here is a sample run:</a:t>
            </a:r>
          </a:p>
          <a:p>
            <a:pPr>
              <a:buNone/>
            </a:pPr>
            <a:endParaRPr lang="ko-KR" altLang="en-US" sz="18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2339752" y="2636912"/>
          <a:ext cx="4616092" cy="864096"/>
        </p:xfrm>
        <a:graphic>
          <a:graphicData uri="http://schemas.openxmlformats.org/presentationml/2006/ole">
            <p:oleObj spid="_x0000_s37890" name="수식" r:id="rId4" imgW="2577960" imgH="482400" progId="Equation.3">
              <p:embed/>
            </p:oleObj>
          </a:graphicData>
        </a:graphic>
      </p:graphicFrame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293096"/>
            <a:ext cx="700582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area of a </a:t>
            </a:r>
            <a:r>
              <a:rPr lang="en-US" altLang="ko-KR" dirty="0" smtClean="0"/>
              <a:t>triangle - answer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132856"/>
            <a:ext cx="667971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calculate interest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If </a:t>
            </a:r>
            <a:r>
              <a:rPr lang="en-US" altLang="ko-KR" sz="1800" dirty="0" smtClean="0"/>
              <a:t>you know the balance and the </a:t>
            </a:r>
            <a:r>
              <a:rPr lang="en-US" altLang="ko-KR" sz="1800" dirty="0" smtClean="0"/>
              <a:t>annual percentage </a:t>
            </a:r>
            <a:r>
              <a:rPr lang="en-US" altLang="ko-KR" sz="1800" dirty="0" smtClean="0"/>
              <a:t>interest rate, you can compute the interest on the next monthly </a:t>
            </a:r>
            <a:r>
              <a:rPr lang="en-US" altLang="ko-KR" sz="1800" dirty="0" smtClean="0"/>
              <a:t>payment using </a:t>
            </a:r>
            <a:r>
              <a:rPr lang="en-US" altLang="ko-KR" sz="1800" dirty="0" smtClean="0"/>
              <a:t>the following formula:</a:t>
            </a:r>
          </a:p>
          <a:p>
            <a:pPr>
              <a:buNone/>
            </a:pPr>
            <a:r>
              <a:rPr lang="en-US" altLang="ko-KR" sz="1800" dirty="0" smtClean="0"/>
              <a:t>		interest </a:t>
            </a:r>
            <a:r>
              <a:rPr lang="en-US" altLang="ko-KR" sz="1800" dirty="0" smtClean="0"/>
              <a:t>= balance * (</a:t>
            </a:r>
            <a:r>
              <a:rPr lang="en-US" altLang="ko-KR" sz="1800" dirty="0" err="1" smtClean="0"/>
              <a:t>annualInterestRate</a:t>
            </a:r>
            <a:r>
              <a:rPr lang="en-US" altLang="ko-KR" sz="1800" dirty="0" smtClean="0"/>
              <a:t> / 1200)</a:t>
            </a:r>
          </a:p>
          <a:p>
            <a:r>
              <a:rPr lang="en-US" altLang="ko-KR" sz="1800" dirty="0" smtClean="0"/>
              <a:t>Write a program that reads the balance and the annual </a:t>
            </a:r>
            <a:r>
              <a:rPr lang="en-US" altLang="ko-KR" sz="1800" dirty="0" smtClean="0"/>
              <a:t>percentage </a:t>
            </a:r>
            <a:r>
              <a:rPr lang="en-US" altLang="ko-KR" sz="1800" dirty="0" smtClean="0"/>
              <a:t>interest </a:t>
            </a:r>
            <a:r>
              <a:rPr lang="en-US" altLang="ko-KR" sz="1800" dirty="0" smtClean="0"/>
              <a:t>rate and </a:t>
            </a:r>
            <a:r>
              <a:rPr lang="en-US" altLang="ko-KR" sz="1800" dirty="0" smtClean="0"/>
              <a:t>displays the interest for the next month. </a:t>
            </a:r>
            <a:endParaRPr lang="en-US" altLang="ko-KR" sz="1800" dirty="0" smtClean="0"/>
          </a:p>
          <a:p>
            <a:r>
              <a:rPr lang="en-US" altLang="ko-KR" sz="1800" dirty="0" smtClean="0"/>
              <a:t>Here </a:t>
            </a:r>
            <a:r>
              <a:rPr lang="en-US" altLang="ko-KR" sz="1800" dirty="0" smtClean="0"/>
              <a:t>is a sample run:</a:t>
            </a:r>
            <a:endParaRPr lang="ko-KR" altLang="en-US" sz="18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4221088"/>
            <a:ext cx="569229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calculate </a:t>
            </a:r>
            <a:r>
              <a:rPr lang="en-US" altLang="ko-KR" dirty="0" smtClean="0"/>
              <a:t>interest - answer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7560840" cy="209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runway length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Given </a:t>
            </a:r>
            <a:r>
              <a:rPr lang="en-US" altLang="ko-KR" sz="1800" dirty="0" smtClean="0"/>
              <a:t>an airplane’s acceleration a and </a:t>
            </a:r>
            <a:r>
              <a:rPr lang="en-US" altLang="ko-KR" sz="1800" dirty="0" smtClean="0"/>
              <a:t>take-off speed </a:t>
            </a:r>
            <a:r>
              <a:rPr lang="en-US" altLang="ko-KR" sz="1800" dirty="0" smtClean="0"/>
              <a:t>v, you can compute the minimum runway length needed for an airplane </a:t>
            </a:r>
            <a:r>
              <a:rPr lang="en-US" altLang="ko-KR" sz="1800" dirty="0" smtClean="0"/>
              <a:t>to take </a:t>
            </a:r>
            <a:r>
              <a:rPr lang="en-US" altLang="ko-KR" sz="1800" dirty="0" smtClean="0"/>
              <a:t>off using the following formula</a:t>
            </a:r>
            <a:r>
              <a:rPr lang="en-US" altLang="ko-KR" sz="1800" dirty="0" smtClean="0"/>
              <a:t>: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Write a program that prompts the user to enter v in meters/second (m/s) and </a:t>
            </a:r>
            <a:r>
              <a:rPr lang="en-US" altLang="ko-KR" sz="1800" dirty="0" smtClean="0"/>
              <a:t>the acceleration </a:t>
            </a:r>
            <a:r>
              <a:rPr lang="en-US" altLang="ko-KR" sz="1800" dirty="0" smtClean="0"/>
              <a:t>a in meters/second squared and displays the minimum </a:t>
            </a:r>
            <a:r>
              <a:rPr lang="en-US" altLang="ko-KR" sz="1800" dirty="0" smtClean="0"/>
              <a:t>runway length</a:t>
            </a:r>
            <a:r>
              <a:rPr lang="en-US" altLang="ko-KR" sz="1800" dirty="0" smtClean="0"/>
              <a:t>. Here is a sample run</a:t>
            </a:r>
            <a:r>
              <a:rPr lang="en-US" altLang="ko-KR" sz="1800" dirty="0" smtClean="0"/>
              <a:t>:</a:t>
            </a:r>
            <a:endParaRPr lang="en-US" altLang="ko-KR" sz="1800" dirty="0" smtClean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5148064" y="2276872"/>
          <a:ext cx="1409700" cy="750888"/>
        </p:xfrm>
        <a:graphic>
          <a:graphicData uri="http://schemas.openxmlformats.org/presentationml/2006/ole">
            <p:oleObj spid="_x0000_s41986" name="수식" r:id="rId3" imgW="787320" imgH="419040" progId="Equation.3">
              <p:embed/>
            </p:oleObj>
          </a:graphicData>
        </a:graphic>
      </p:graphicFrame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509120"/>
            <a:ext cx="664073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runway </a:t>
            </a:r>
            <a:r>
              <a:rPr lang="en-US" altLang="ko-KR" dirty="0" smtClean="0"/>
              <a:t>length - answer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699086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Types - answer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88841"/>
            <a:ext cx="3309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Numeric Expressions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For each of the expressions below, write its value.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6 + 12 – 3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2.2 * 3.0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- - 4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10 / 3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10.0 / 3.0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(2 + 3) * 4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2 + 3 * 4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2 ** 3 + 1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2.1 ** 2.0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Numeric Expressions - answer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00808"/>
            <a:ext cx="328474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Relations and Boolean Expressions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 For each of the expressions below, specify its value. 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3 &gt; 4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4.0 &gt; 3.999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4 &gt; 4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4 &gt;= 4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2 + 2 == 4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True or False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False or False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not False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3.0 – 1.0 != 5.0 – 3.0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 3 &gt; 4 or ( 2 &lt; 3 and 9 &gt; 10 )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 4 &gt; 5 or 3 &lt; 4 and 9 &gt; 8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 not (4 &gt; 3 and 100 &gt; 6)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Relations and Boolean Expressions - answer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3384376" cy="237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358539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772816"/>
            <a:ext cx="512697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Mixed-type Expressions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each of the expressions below, specify its type and value. 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3 + 5.0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 5 / 2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 5 / 2 == 5 / 2.0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 5 / 2.0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 round(2.6)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(2.6)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 2.0 + 5.0</a:t>
            </a:r>
          </a:p>
          <a:p>
            <a:pPr marL="914400" lvl="1" indent="-457200">
              <a:buAutoNum type="arabicParenBoth"/>
            </a:pPr>
            <a:r>
              <a:rPr lang="en-US" altLang="ko-KR" dirty="0" smtClean="0"/>
              <a:t> 5 * 2 == 5.0 * 2.0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Mixed-type Expressions - answer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74666"/>
            <a:ext cx="3600400" cy="36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844824"/>
            <a:ext cx="399393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836</Words>
  <Application>Microsoft Office PowerPoint</Application>
  <PresentationFormat>화면 슬라이드 쇼(4:3)</PresentationFormat>
  <Paragraphs>121</Paragraphs>
  <Slides>27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Office 테마</vt:lpstr>
      <vt:lpstr>수식</vt:lpstr>
      <vt:lpstr>Microsoft Equation 3.0</vt:lpstr>
      <vt:lpstr>Python 실습자료02 - answer</vt:lpstr>
      <vt:lpstr> Basic Types</vt:lpstr>
      <vt:lpstr>Basic Types - answer</vt:lpstr>
      <vt:lpstr>Numeric Expressions</vt:lpstr>
      <vt:lpstr>Numeric Expressions - answer</vt:lpstr>
      <vt:lpstr>Relations and Boolean Expressions</vt:lpstr>
      <vt:lpstr>Relations and Boolean Expressions - answer</vt:lpstr>
      <vt:lpstr>Mixed-type Expressions</vt:lpstr>
      <vt:lpstr>Mixed-type Expressions - answer</vt:lpstr>
      <vt:lpstr>Variable Binding</vt:lpstr>
      <vt:lpstr>Variable Binding - answer</vt:lpstr>
      <vt:lpstr>Calculating</vt:lpstr>
      <vt:lpstr>Calculating - answer</vt:lpstr>
      <vt:lpstr>temperature</vt:lpstr>
      <vt:lpstr>Temperature - answer</vt:lpstr>
      <vt:lpstr>circle</vt:lpstr>
      <vt:lpstr>Circle - answer</vt:lpstr>
      <vt:lpstr>Sum of digits</vt:lpstr>
      <vt:lpstr>Sum of digits - answer</vt:lpstr>
      <vt:lpstr>calculate energy</vt:lpstr>
      <vt:lpstr>calculate energy - answer</vt:lpstr>
      <vt:lpstr>area of a triangle</vt:lpstr>
      <vt:lpstr>area of a triangle - answer</vt:lpstr>
      <vt:lpstr>calculate interest</vt:lpstr>
      <vt:lpstr>calculate interest - answer</vt:lpstr>
      <vt:lpstr>runway length</vt:lpstr>
      <vt:lpstr>runway length - answer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53</cp:revision>
  <dcterms:created xsi:type="dcterms:W3CDTF">2015-01-22T08:45:52Z</dcterms:created>
  <dcterms:modified xsi:type="dcterms:W3CDTF">2015-02-14T13:29:59Z</dcterms:modified>
</cp:coreProperties>
</file>