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305" r:id="rId3"/>
    <p:sldId id="306" r:id="rId4"/>
    <p:sldId id="307" r:id="rId5"/>
    <p:sldId id="293" r:id="rId6"/>
    <p:sldId id="294" r:id="rId7"/>
    <p:sldId id="297" r:id="rId8"/>
    <p:sldId id="298" r:id="rId9"/>
    <p:sldId id="285" r:id="rId10"/>
    <p:sldId id="286" r:id="rId11"/>
    <p:sldId id="283" r:id="rId12"/>
    <p:sldId id="284" r:id="rId13"/>
    <p:sldId id="308" r:id="rId14"/>
    <p:sldId id="309" r:id="rId15"/>
    <p:sldId id="310" r:id="rId16"/>
    <p:sldId id="311" r:id="rId17"/>
    <p:sldId id="312" r:id="rId18"/>
    <p:sldId id="313" r:id="rId19"/>
    <p:sldId id="314" r:id="rId20"/>
    <p:sldId id="315" r:id="rId21"/>
    <p:sldId id="299" r:id="rId22"/>
    <p:sldId id="300" r:id="rId23"/>
    <p:sldId id="301" r:id="rId24"/>
    <p:sldId id="302" r:id="rId25"/>
    <p:sldId id="316" r:id="rId26"/>
    <p:sldId id="317" r:id="rId27"/>
    <p:sldId id="318" r:id="rId28"/>
    <p:sldId id="319" r:id="rId29"/>
    <p:sldId id="320" r:id="rId30"/>
    <p:sldId id="321" r:id="rId31"/>
    <p:sldId id="322" r:id="rId32"/>
    <p:sldId id="323" r:id="rId33"/>
    <p:sldId id="303" r:id="rId34"/>
    <p:sldId id="304" r:id="rId35"/>
    <p:sldId id="326" r:id="rId36"/>
    <p:sldId id="327" r:id="rId37"/>
    <p:sldId id="287" r:id="rId38"/>
    <p:sldId id="288" r:id="rId39"/>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7" d="100"/>
          <a:sy n="57" d="100"/>
        </p:scale>
        <p:origin x="78" y="91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 Id="rId4" Type="http://schemas.openxmlformats.org/officeDocument/2006/relationships/image" Target="../media/image3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123B1B-E640-4187-878A-E3DF8D6C4B42}" type="datetimeFigureOut">
              <a:rPr lang="ko-KR" altLang="en-US" smtClean="0"/>
              <a:pPr/>
              <a:t>2016-08-05</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B7E616-4075-445E-83C5-9EEE22B659D9}" type="slidenum">
              <a:rPr lang="ko-KR" altLang="en-US" smtClean="0"/>
              <a:pPr/>
              <a:t>‹#›</a:t>
            </a:fld>
            <a:endParaRPr lang="ko-KR" altLang="en-US"/>
          </a:p>
        </p:txBody>
      </p:sp>
    </p:spTree>
    <p:extLst>
      <p:ext uri="{BB962C8B-B14F-4D97-AF65-F5344CB8AC3E}">
        <p14:creationId xmlns:p14="http://schemas.microsoft.com/office/powerpoint/2010/main" val="434945809"/>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8DB7E616-4075-445E-83C5-9EEE22B659D9}" type="slidenum">
              <a:rPr lang="ko-KR" altLang="en-US" smtClean="0"/>
              <a:pPr/>
              <a:t>31</a:t>
            </a:fld>
            <a:endParaRPr lang="ko-KR" altLang="en-US"/>
          </a:p>
        </p:txBody>
      </p:sp>
    </p:spTree>
    <p:extLst>
      <p:ext uri="{BB962C8B-B14F-4D97-AF65-F5344CB8AC3E}">
        <p14:creationId xmlns:p14="http://schemas.microsoft.com/office/powerpoint/2010/main" val="1047173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normAutofit/>
          </a:bodyPr>
          <a:lstStyle>
            <a:lvl1pPr>
              <a:defRPr sz="3600">
                <a:latin typeface="Verdana" pitchFamily="34" charset="0"/>
                <a:cs typeface="Verdana" pitchFamily="34" charset="0"/>
              </a:defRPr>
            </a:lvl1pPr>
          </a:lstStyle>
          <a:p>
            <a:r>
              <a:rPr lang="ko-KR" altLang="en-US" dirty="0"/>
              <a:t>마스터 제목 스타일 편집</a:t>
            </a:r>
          </a:p>
        </p:txBody>
      </p:sp>
      <p:sp>
        <p:nvSpPr>
          <p:cNvPr id="3" name="부제목 2"/>
          <p:cNvSpPr>
            <a:spLocks noGrp="1"/>
          </p:cNvSpPr>
          <p:nvPr>
            <p:ph type="subTitle" idx="1"/>
          </p:nvPr>
        </p:nvSpPr>
        <p:spPr>
          <a:xfrm>
            <a:off x="1371600" y="3886200"/>
            <a:ext cx="6400800" cy="1752600"/>
          </a:xfrm>
        </p:spPr>
        <p:txBody>
          <a:bodyPr>
            <a:normAutofit/>
          </a:bodyPr>
          <a:lstStyle>
            <a:lvl1pPr marL="0" indent="0" algn="ctr">
              <a:buNone/>
              <a:defRPr sz="2800">
                <a:solidFill>
                  <a:schemeClr val="tx1">
                    <a:tint val="75000"/>
                  </a:schemeClr>
                </a:solidFill>
                <a:latin typeface="Verdana" pitchFamily="34" charset="0"/>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2016-08-05</a:t>
            </a:fld>
            <a:endParaRPr lang="ko-KR" altLang="en-US"/>
          </a:p>
        </p:txBody>
      </p:sp>
      <p:sp>
        <p:nvSpPr>
          <p:cNvPr id="5" name="바닥글 개체 틀 4"/>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2016-08-05</a:t>
            </a:fld>
            <a:endParaRPr lang="ko-KR" altLang="en-US"/>
          </a:p>
        </p:txBody>
      </p:sp>
      <p:sp>
        <p:nvSpPr>
          <p:cNvPr id="5" name="바닥글 개체 틀 4"/>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슬라이드 번호 개체 틀 2"/>
          <p:cNvSpPr>
            <a:spLocks noGrp="1"/>
          </p:cNvSpPr>
          <p:nvPr>
            <p:ph type="sldNum" sz="quarter" idx="10"/>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baseline="0">
                <a:latin typeface="Verdana" pitchFamily="34" charset="0"/>
              </a:defRPr>
            </a:lvl1pPr>
          </a:lstStyle>
          <a:p>
            <a:r>
              <a:rPr lang="ko-KR" altLang="en-US" dirty="0"/>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슬라이드 번호 개체 틀 5"/>
          <p:cNvSpPr>
            <a:spLocks noGrp="1"/>
          </p:cNvSpPr>
          <p:nvPr>
            <p:ph type="sldNum" sz="quarter" idx="12"/>
          </p:nvPr>
        </p:nvSpPr>
        <p:spPr/>
        <p:txBody>
          <a:bodyPr/>
          <a:lstStyle/>
          <a:p>
            <a:fld id="{021F5C89-652D-4C4D-A62E-6EF705ECD0B1}" type="slidenum">
              <a:rPr lang="ko-KR" altLang="en-US" smtClean="0"/>
              <a:pPr/>
              <a:t>‹#›</a:t>
            </a:fld>
            <a:endParaRPr lang="ko-KR" altLang="en-US"/>
          </a:p>
        </p:txBody>
      </p:sp>
      <p:cxnSp>
        <p:nvCxnSpPr>
          <p:cNvPr id="7" name="직선 연결선 6"/>
          <p:cNvCxnSpPr/>
          <p:nvPr userDrawn="1"/>
        </p:nvCxnSpPr>
        <p:spPr>
          <a:xfrm>
            <a:off x="467544" y="1484784"/>
            <a:ext cx="6408712"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2016-08-05</a:t>
            </a:fld>
            <a:endParaRPr lang="ko-KR" altLang="en-US"/>
          </a:p>
        </p:txBody>
      </p:sp>
      <p:sp>
        <p:nvSpPr>
          <p:cNvPr id="5" name="바닥글 개체 틀 4"/>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2016-08-05</a:t>
            </a:fld>
            <a:endParaRPr lang="ko-KR" altLang="en-US"/>
          </a:p>
        </p:txBody>
      </p:sp>
      <p:sp>
        <p:nvSpPr>
          <p:cNvPr id="6" name="바닥글 개체 틀 5"/>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7" name="슬라이드 번호 개체 틀 6"/>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2016-08-05</a:t>
            </a:fld>
            <a:endParaRPr lang="ko-KR" altLang="en-US"/>
          </a:p>
        </p:txBody>
      </p:sp>
      <p:sp>
        <p:nvSpPr>
          <p:cNvPr id="8" name="바닥글 개체 틀 7"/>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9" name="슬라이드 번호 개체 틀 8"/>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2016-08-05</a:t>
            </a:fld>
            <a:endParaRPr lang="ko-KR" altLang="en-US"/>
          </a:p>
        </p:txBody>
      </p:sp>
      <p:sp>
        <p:nvSpPr>
          <p:cNvPr id="4" name="바닥글 개체 틀 3"/>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5" name="슬라이드 번호 개체 틀 4"/>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2016-08-05</a:t>
            </a:fld>
            <a:endParaRPr lang="ko-KR" altLang="en-US"/>
          </a:p>
        </p:txBody>
      </p:sp>
      <p:sp>
        <p:nvSpPr>
          <p:cNvPr id="3" name="바닥글 개체 틀 2"/>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4" name="슬라이드 번호 개체 틀 3"/>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2016-08-05</a:t>
            </a:fld>
            <a:endParaRPr lang="ko-KR" altLang="en-US"/>
          </a:p>
        </p:txBody>
      </p:sp>
      <p:sp>
        <p:nvSpPr>
          <p:cNvPr id="6" name="바닥글 개체 틀 5"/>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7" name="슬라이드 번호 개체 틀 6"/>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2016-08-05</a:t>
            </a:fld>
            <a:endParaRPr lang="ko-KR" altLang="en-US"/>
          </a:p>
        </p:txBody>
      </p:sp>
      <p:sp>
        <p:nvSpPr>
          <p:cNvPr id="6" name="바닥글 개체 틀 5"/>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7" name="슬라이드 번호 개체 틀 6"/>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1F5C89-652D-4C4D-A62E-6EF705ECD0B1}" type="slidenum">
              <a:rPr lang="ko-KR" altLang="en-US" smtClean="0"/>
              <a:pPr/>
              <a:t>‹#›</a:t>
            </a:fld>
            <a:endParaRPr lang="ko-KR" altLang="en-US"/>
          </a:p>
        </p:txBody>
      </p:sp>
      <p:pic>
        <p:nvPicPr>
          <p:cNvPr id="1026" name="Picture 2" descr="C:\Program Files\Microsoft Office\MEDIA\CAGCAT10\j0302953.jpg"/>
          <p:cNvPicPr>
            <a:picLocks noChangeAspect="1" noChangeArrowheads="1"/>
          </p:cNvPicPr>
          <p:nvPr userDrawn="1"/>
        </p:nvPicPr>
        <p:blipFill>
          <a:blip r:embed="rId14" cstate="print"/>
          <a:srcRect/>
          <a:stretch>
            <a:fillRect/>
          </a:stretch>
        </p:blipFill>
        <p:spPr bwMode="auto">
          <a:xfrm>
            <a:off x="8696470" y="6296304"/>
            <a:ext cx="340026" cy="476672"/>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1" hangingPunct="1">
        <a:spcBef>
          <a:spcPct val="0"/>
        </a:spcBef>
        <a:buNone/>
        <a:defRPr sz="2800" kern="1200">
          <a:solidFill>
            <a:schemeClr val="tx1"/>
          </a:solidFill>
          <a:latin typeface="HY강M" pitchFamily="18" charset="-127"/>
          <a:ea typeface="HY강M" pitchFamily="18" charset="-127"/>
          <a:cs typeface="Verdana" pitchFamily="34" charset="0"/>
        </a:defRPr>
      </a:lvl1pPr>
    </p:titleStyle>
    <p:bodyStyle>
      <a:lvl1pPr marL="342900" indent="-342900" algn="l" defTabSz="914400" rtl="0" eaLnBrk="1" latinLnBrk="1" hangingPunct="1">
        <a:spcBef>
          <a:spcPct val="20000"/>
        </a:spcBef>
        <a:buFont typeface="Arial" pitchFamily="34" charset="0"/>
        <a:buChar char="•"/>
        <a:defRPr sz="2000" kern="1200" baseline="0">
          <a:solidFill>
            <a:schemeClr val="tx1"/>
          </a:solidFill>
          <a:latin typeface="Verdana" pitchFamily="34" charset="0"/>
          <a:ea typeface="HY강M" pitchFamily="18" charset="-127"/>
          <a:cs typeface="Verdana" pitchFamily="34" charset="0"/>
        </a:defRPr>
      </a:lvl1pPr>
      <a:lvl2pPr marL="742950" indent="-285750" algn="l" defTabSz="914400" rtl="0" eaLnBrk="1" latinLnBrk="1" hangingPunct="1">
        <a:spcBef>
          <a:spcPct val="20000"/>
        </a:spcBef>
        <a:buFont typeface="Arial" pitchFamily="34" charset="0"/>
        <a:buChar char="–"/>
        <a:defRPr sz="2000" kern="1200" baseline="0">
          <a:solidFill>
            <a:schemeClr val="tx1"/>
          </a:solidFill>
          <a:latin typeface="Verdana" pitchFamily="34" charset="0"/>
          <a:ea typeface="HY강M" pitchFamily="18" charset="-127"/>
          <a:cs typeface="Verdana" pitchFamily="34" charset="0"/>
        </a:defRPr>
      </a:lvl2pPr>
      <a:lvl3pPr marL="1143000" indent="-228600" algn="l" defTabSz="914400" rtl="0" eaLnBrk="1" latinLnBrk="1" hangingPunct="1">
        <a:spcBef>
          <a:spcPct val="20000"/>
        </a:spcBef>
        <a:buFont typeface="Arial" pitchFamily="34" charset="0"/>
        <a:buChar char="•"/>
        <a:defRPr sz="1800" kern="1200" baseline="0">
          <a:solidFill>
            <a:schemeClr val="tx1"/>
          </a:solidFill>
          <a:latin typeface="Verdana" pitchFamily="34" charset="0"/>
          <a:ea typeface="HY강M" pitchFamily="18" charset="-127"/>
          <a:cs typeface="Verdana" pitchFamily="34" charset="0"/>
        </a:defRPr>
      </a:lvl3pPr>
      <a:lvl4pPr marL="1600200" indent="-228600" algn="l" defTabSz="914400" rtl="0" eaLnBrk="1" latinLnBrk="1" hangingPunct="1">
        <a:spcBef>
          <a:spcPct val="20000"/>
        </a:spcBef>
        <a:buFont typeface="Arial" pitchFamily="34" charset="0"/>
        <a:buChar char="–"/>
        <a:defRPr sz="1600" kern="1200" baseline="0">
          <a:solidFill>
            <a:schemeClr val="tx1"/>
          </a:solidFill>
          <a:latin typeface="Verdana" pitchFamily="34" charset="0"/>
          <a:ea typeface="HY강M" pitchFamily="18" charset="-127"/>
          <a:cs typeface="Verdana" pitchFamily="34" charset="0"/>
        </a:defRPr>
      </a:lvl4pPr>
      <a:lvl5pPr marL="2057400" indent="-228600" algn="l" defTabSz="914400" rtl="0" eaLnBrk="1" latinLnBrk="1" hangingPunct="1">
        <a:spcBef>
          <a:spcPct val="20000"/>
        </a:spcBef>
        <a:buFont typeface="Arial" pitchFamily="34" charset="0"/>
        <a:buChar char="»"/>
        <a:defRPr sz="1600" kern="1200" baseline="0">
          <a:solidFill>
            <a:schemeClr val="tx1"/>
          </a:solidFill>
          <a:latin typeface="Verdana" pitchFamily="34" charset="0"/>
          <a:ea typeface="HY강M" pitchFamily="18" charset="-127"/>
          <a:cs typeface="Verdana" pitchFamily="34" charset="0"/>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4.png"/><Relationship Id="rId4" Type="http://schemas.openxmlformats.org/officeDocument/2006/relationships/image" Target="../media/image13.wmf"/></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1.xml"/><Relationship Id="rId7" Type="http://schemas.openxmlformats.org/officeDocument/2006/relationships/image" Target="../media/image33.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35.wmf"/><Relationship Id="rId5" Type="http://schemas.openxmlformats.org/officeDocument/2006/relationships/image" Target="../media/image32.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34.wmf"/></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3.wmf"/></Relationships>
</file>

<file path=ppt/slides/_rels/slide3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a:bodyPr>
          <a:lstStyle/>
          <a:p>
            <a:r>
              <a:rPr lang="en-US" altLang="ko-KR" dirty="0"/>
              <a:t>Python</a:t>
            </a:r>
            <a:r>
              <a:rPr lang="ko-KR" altLang="en-US" sz="3600" dirty="0"/>
              <a:t> 실습자료</a:t>
            </a:r>
            <a:r>
              <a:rPr lang="en-US" altLang="ko-KR" sz="3600" dirty="0"/>
              <a:t>03 - answer</a:t>
            </a:r>
            <a:endParaRPr lang="ko-KR" altLang="en-US" sz="3600" dirty="0"/>
          </a:p>
        </p:txBody>
      </p:sp>
      <p:sp>
        <p:nvSpPr>
          <p:cNvPr id="3" name="부제목 2"/>
          <p:cNvSpPr>
            <a:spLocks noGrp="1"/>
          </p:cNvSpPr>
          <p:nvPr>
            <p:ph type="subTitle" idx="1"/>
          </p:nvPr>
        </p:nvSpPr>
        <p:spPr/>
        <p:txBody>
          <a:bodyPr>
            <a:normAutofit/>
          </a:bodyPr>
          <a:lstStyle/>
          <a:p>
            <a:r>
              <a:rPr lang="ko-KR" altLang="en-US" sz="2800" dirty="0"/>
              <a:t>공학정보처리 </a:t>
            </a:r>
            <a:r>
              <a:rPr lang="en-US" altLang="ko-KR" sz="2800" dirty="0"/>
              <a:t>ENG1108</a:t>
            </a:r>
          </a:p>
          <a:p>
            <a:r>
              <a:rPr lang="ko-KR" altLang="en-US" dirty="0"/>
              <a:t>김 은 진</a:t>
            </a:r>
            <a:endParaRPr lang="ko-KR" altLang="en-US"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Fermat’s Last Theorem - answer</a:t>
            </a:r>
            <a:endParaRPr lang="ko-KR" altLang="en-US" dirty="0"/>
          </a:p>
        </p:txBody>
      </p:sp>
      <p:pic>
        <p:nvPicPr>
          <p:cNvPr id="8194" name="Picture 2"/>
          <p:cNvPicPr>
            <a:picLocks noChangeAspect="1" noChangeArrowheads="1"/>
          </p:cNvPicPr>
          <p:nvPr/>
        </p:nvPicPr>
        <p:blipFill>
          <a:blip r:embed="rId2" cstate="print"/>
          <a:srcRect/>
          <a:stretch>
            <a:fillRect/>
          </a:stretch>
        </p:blipFill>
        <p:spPr bwMode="auto">
          <a:xfrm>
            <a:off x="467543" y="1628800"/>
            <a:ext cx="5688633" cy="3126065"/>
          </a:xfrm>
          <a:prstGeom prst="rect">
            <a:avLst/>
          </a:prstGeom>
          <a:noFill/>
          <a:ln w="9525">
            <a:noFill/>
            <a:miter lim="800000"/>
            <a:headEnd/>
            <a:tailEnd/>
          </a:ln>
        </p:spPr>
      </p:pic>
      <p:pic>
        <p:nvPicPr>
          <p:cNvPr id="8196" name="Picture 4"/>
          <p:cNvPicPr>
            <a:picLocks noChangeAspect="1" noChangeArrowheads="1"/>
          </p:cNvPicPr>
          <p:nvPr/>
        </p:nvPicPr>
        <p:blipFill>
          <a:blip r:embed="rId3" cstate="print"/>
          <a:srcRect/>
          <a:stretch>
            <a:fillRect/>
          </a:stretch>
        </p:blipFill>
        <p:spPr bwMode="auto">
          <a:xfrm>
            <a:off x="4067944" y="4725144"/>
            <a:ext cx="4188465" cy="1944216"/>
          </a:xfrm>
          <a:prstGeom prst="rect">
            <a:avLst/>
          </a:prstGeom>
          <a:noFill/>
          <a:ln w="9525">
            <a:solidFill>
              <a:schemeClr val="accent1">
                <a:lumMod val="75000"/>
              </a:schemeClr>
            </a:solid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Triangles</a:t>
            </a:r>
            <a:endParaRPr lang="ko-KR" altLang="en-US" dirty="0"/>
          </a:p>
        </p:txBody>
      </p:sp>
      <p:sp>
        <p:nvSpPr>
          <p:cNvPr id="3" name="내용 개체 틀 2"/>
          <p:cNvSpPr>
            <a:spLocks noGrp="1"/>
          </p:cNvSpPr>
          <p:nvPr>
            <p:ph idx="1"/>
          </p:nvPr>
        </p:nvSpPr>
        <p:spPr/>
        <p:txBody>
          <a:bodyPr>
            <a:normAutofit/>
          </a:bodyPr>
          <a:lstStyle/>
          <a:p>
            <a:r>
              <a:rPr lang="en-US" altLang="ko-KR" sz="1800" dirty="0"/>
              <a:t>If you are given three sticks, you may or may not be able to arrange them in a triangle. For example, if one of the sticks is 12 inches long and the other two are one inch long, it is clear that you will not be able to get the short sticks to meet in the middle. For any three lengths, there is a simple test to see if it is possible to form a triangle:</a:t>
            </a:r>
          </a:p>
          <a:p>
            <a:pPr lvl="1"/>
            <a:r>
              <a:rPr lang="en-US" altLang="ko-KR" sz="1800" dirty="0"/>
              <a:t>“If any of the three lengths is greater than the sum of the other two, then you cannot form a triangle. Otherwise, you can.” </a:t>
            </a:r>
          </a:p>
          <a:p>
            <a:endParaRPr lang="en-US" altLang="ko-KR" sz="1800" dirty="0"/>
          </a:p>
          <a:p>
            <a:r>
              <a:rPr lang="en-US" altLang="ko-KR" sz="1800" dirty="0"/>
              <a:t>Write a script named </a:t>
            </a:r>
            <a:r>
              <a:rPr lang="en-US" altLang="ko-KR" sz="1800" b="1" dirty="0"/>
              <a:t>is_triangle.py</a:t>
            </a:r>
            <a:r>
              <a:rPr lang="en-US" altLang="ko-KR" sz="1800" dirty="0"/>
              <a:t> that takes three integers as user input, and that prints either “Yes” or “No,” depending on whether you can or cannot form a triangle from sticks with the given lengths.</a:t>
            </a:r>
            <a:endParaRPr lang="ko-KR" altLang="en-US"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Triangles - answer</a:t>
            </a:r>
            <a:endParaRPr lang="ko-KR" altLang="en-US" dirty="0"/>
          </a:p>
        </p:txBody>
      </p:sp>
      <p:pic>
        <p:nvPicPr>
          <p:cNvPr id="7170" name="Picture 2"/>
          <p:cNvPicPr>
            <a:picLocks noChangeAspect="1" noChangeArrowheads="1"/>
          </p:cNvPicPr>
          <p:nvPr/>
        </p:nvPicPr>
        <p:blipFill>
          <a:blip r:embed="rId2" cstate="print"/>
          <a:srcRect/>
          <a:stretch>
            <a:fillRect/>
          </a:stretch>
        </p:blipFill>
        <p:spPr bwMode="auto">
          <a:xfrm>
            <a:off x="251520" y="1556792"/>
            <a:ext cx="5256584" cy="4996999"/>
          </a:xfrm>
          <a:prstGeom prst="rect">
            <a:avLst/>
          </a:prstGeom>
          <a:noFill/>
          <a:ln w="9525">
            <a:noFill/>
            <a:miter lim="800000"/>
            <a:headEnd/>
            <a:tailEnd/>
          </a:ln>
        </p:spPr>
      </p:pic>
      <p:pic>
        <p:nvPicPr>
          <p:cNvPr id="7171" name="Picture 3"/>
          <p:cNvPicPr>
            <a:picLocks noChangeAspect="1" noChangeArrowheads="1"/>
          </p:cNvPicPr>
          <p:nvPr/>
        </p:nvPicPr>
        <p:blipFill>
          <a:blip r:embed="rId3" cstate="print"/>
          <a:srcRect/>
          <a:stretch>
            <a:fillRect/>
          </a:stretch>
        </p:blipFill>
        <p:spPr bwMode="auto">
          <a:xfrm>
            <a:off x="4355975" y="2564904"/>
            <a:ext cx="4480149" cy="3816424"/>
          </a:xfrm>
          <a:prstGeom prst="rect">
            <a:avLst/>
          </a:prstGeom>
          <a:noFill/>
          <a:ln w="9525">
            <a:solidFill>
              <a:schemeClr val="accent1">
                <a:lumMod val="75000"/>
              </a:schemeClr>
            </a:solid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BMI</a:t>
            </a:r>
            <a:endParaRPr lang="ko-KR" altLang="en-US" dirty="0"/>
          </a:p>
        </p:txBody>
      </p:sp>
      <p:sp>
        <p:nvSpPr>
          <p:cNvPr id="3" name="내용 개체 틀 2"/>
          <p:cNvSpPr>
            <a:spLocks noGrp="1"/>
          </p:cNvSpPr>
          <p:nvPr>
            <p:ph idx="1"/>
          </p:nvPr>
        </p:nvSpPr>
        <p:spPr/>
        <p:txBody>
          <a:bodyPr>
            <a:normAutofit/>
          </a:bodyPr>
          <a:lstStyle/>
          <a:p>
            <a:r>
              <a:rPr lang="en-US" altLang="ko-KR" sz="1800" dirty="0"/>
              <a:t>Write a program to let users enter their weight in pounds and their height in feet and inches. Note that one pound is 0.45359237 kilograms and one inch is 0.0254 meters.</a:t>
            </a:r>
          </a:p>
          <a:p>
            <a:endParaRPr lang="en-US" altLang="ko-KR" sz="1800" dirty="0"/>
          </a:p>
          <a:p>
            <a:endParaRPr lang="en-US" altLang="ko-KR" sz="1800" dirty="0"/>
          </a:p>
          <a:p>
            <a:endParaRPr lang="en-US" altLang="ko-KR" sz="1800" dirty="0"/>
          </a:p>
          <a:p>
            <a:endParaRPr lang="en-US" altLang="ko-KR" sz="1800" dirty="0"/>
          </a:p>
          <a:p>
            <a:endParaRPr lang="en-US" altLang="ko-KR" sz="1800" dirty="0"/>
          </a:p>
          <a:p>
            <a:endParaRPr lang="en-US" altLang="ko-KR" sz="1800" dirty="0"/>
          </a:p>
          <a:p>
            <a:r>
              <a:rPr lang="en-US" altLang="ko-KR" sz="1800" dirty="0"/>
              <a:t>For example, if a person is 5 feet and 10 inches, you will enter 5 for feet and 10 for inches. Here is a sample run:</a:t>
            </a:r>
          </a:p>
        </p:txBody>
      </p:sp>
      <p:graphicFrame>
        <p:nvGraphicFramePr>
          <p:cNvPr id="4" name="표 3"/>
          <p:cNvGraphicFramePr>
            <a:graphicFrameLocks noGrp="1"/>
          </p:cNvGraphicFramePr>
          <p:nvPr/>
        </p:nvGraphicFramePr>
        <p:xfrm>
          <a:off x="1187624" y="2636912"/>
          <a:ext cx="3312368" cy="1676400"/>
        </p:xfrm>
        <a:graphic>
          <a:graphicData uri="http://schemas.openxmlformats.org/drawingml/2006/table">
            <a:tbl>
              <a:tblPr firstRow="1" bandRow="1">
                <a:tableStyleId>{5C22544A-7EE6-4342-B048-85BDC9FD1C3A}</a:tableStyleId>
              </a:tblPr>
              <a:tblGrid>
                <a:gridCol w="1656184">
                  <a:extLst>
                    <a:ext uri="{9D8B030D-6E8A-4147-A177-3AD203B41FA5}">
                      <a16:colId xmlns:a16="http://schemas.microsoft.com/office/drawing/2014/main" val="20000"/>
                    </a:ext>
                  </a:extLst>
                </a:gridCol>
                <a:gridCol w="1656184">
                  <a:extLst>
                    <a:ext uri="{9D8B030D-6E8A-4147-A177-3AD203B41FA5}">
                      <a16:colId xmlns:a16="http://schemas.microsoft.com/office/drawing/2014/main" val="20001"/>
                    </a:ext>
                  </a:extLst>
                </a:gridCol>
              </a:tblGrid>
              <a:tr h="201622">
                <a:tc>
                  <a:txBody>
                    <a:bodyPr/>
                    <a:lstStyle/>
                    <a:p>
                      <a:pPr latinLnBrk="1"/>
                      <a:r>
                        <a:rPr lang="en-US" altLang="ko-KR" sz="1600" dirty="0">
                          <a:solidFill>
                            <a:schemeClr val="tx1"/>
                          </a:solidFill>
                        </a:rPr>
                        <a:t>BMI</a:t>
                      </a:r>
                      <a:endParaRPr lang="ko-KR" altLang="en-US" sz="1600" dirty="0">
                        <a:solidFill>
                          <a:schemeClr val="tx1"/>
                        </a:solidFill>
                      </a:endParaRPr>
                    </a:p>
                  </a:txBody>
                  <a:tcPr/>
                </a:tc>
                <a:tc>
                  <a:txBody>
                    <a:bodyPr/>
                    <a:lstStyle/>
                    <a:p>
                      <a:pPr latinLnBrk="1"/>
                      <a:r>
                        <a:rPr lang="en-US" altLang="ko-KR" sz="1600" dirty="0">
                          <a:solidFill>
                            <a:schemeClr val="tx1"/>
                          </a:solidFill>
                        </a:rPr>
                        <a:t>Interpretation</a:t>
                      </a:r>
                      <a:endParaRPr lang="ko-KR" altLang="en-US" sz="1600" dirty="0">
                        <a:solidFill>
                          <a:schemeClr val="tx1"/>
                        </a:solidFill>
                      </a:endParaRPr>
                    </a:p>
                  </a:txBody>
                  <a:tcPr/>
                </a:tc>
                <a:extLst>
                  <a:ext uri="{0D108BD9-81ED-4DB2-BD59-A6C34878D82A}">
                    <a16:rowId xmlns:a16="http://schemas.microsoft.com/office/drawing/2014/main" val="10000"/>
                  </a:ext>
                </a:extLst>
              </a:tr>
              <a:tr h="201622">
                <a:tc>
                  <a:txBody>
                    <a:bodyPr/>
                    <a:lstStyle/>
                    <a:p>
                      <a:pPr latinLnBrk="1"/>
                      <a:r>
                        <a:rPr lang="en-US" altLang="ko-KR" sz="1600" dirty="0">
                          <a:solidFill>
                            <a:schemeClr val="tx1"/>
                          </a:solidFill>
                        </a:rPr>
                        <a:t>Below 18.5</a:t>
                      </a:r>
                      <a:endParaRPr lang="ko-KR" altLang="en-US" sz="1600" dirty="0">
                        <a:solidFill>
                          <a:schemeClr val="tx1"/>
                        </a:solidFill>
                      </a:endParaRPr>
                    </a:p>
                  </a:txBody>
                  <a:tcPr/>
                </a:tc>
                <a:tc>
                  <a:txBody>
                    <a:bodyPr/>
                    <a:lstStyle/>
                    <a:p>
                      <a:pPr latinLnBrk="1"/>
                      <a:r>
                        <a:rPr lang="en-US" altLang="ko-KR" sz="1600" dirty="0">
                          <a:solidFill>
                            <a:schemeClr val="tx1"/>
                          </a:solidFill>
                        </a:rPr>
                        <a:t>Underweight</a:t>
                      </a:r>
                      <a:endParaRPr lang="ko-KR" altLang="en-US" sz="1600" dirty="0">
                        <a:solidFill>
                          <a:schemeClr val="tx1"/>
                        </a:solidFill>
                      </a:endParaRPr>
                    </a:p>
                  </a:txBody>
                  <a:tcPr/>
                </a:tc>
                <a:extLst>
                  <a:ext uri="{0D108BD9-81ED-4DB2-BD59-A6C34878D82A}">
                    <a16:rowId xmlns:a16="http://schemas.microsoft.com/office/drawing/2014/main" val="10001"/>
                  </a:ext>
                </a:extLst>
              </a:tr>
              <a:tr h="201622">
                <a:tc>
                  <a:txBody>
                    <a:bodyPr/>
                    <a:lstStyle/>
                    <a:p>
                      <a:pPr latinLnBrk="1"/>
                      <a:r>
                        <a:rPr lang="en-US" altLang="ko-KR" sz="1600" dirty="0">
                          <a:solidFill>
                            <a:schemeClr val="tx1"/>
                          </a:solidFill>
                        </a:rPr>
                        <a:t>18.5 ~ 24.9</a:t>
                      </a:r>
                      <a:endParaRPr lang="ko-KR" altLang="en-US" sz="1600" dirty="0">
                        <a:solidFill>
                          <a:schemeClr val="tx1"/>
                        </a:solidFill>
                      </a:endParaRPr>
                    </a:p>
                  </a:txBody>
                  <a:tcPr/>
                </a:tc>
                <a:tc>
                  <a:txBody>
                    <a:bodyPr/>
                    <a:lstStyle/>
                    <a:p>
                      <a:pPr latinLnBrk="1"/>
                      <a:r>
                        <a:rPr lang="en-US" altLang="ko-KR" sz="1600" dirty="0">
                          <a:solidFill>
                            <a:schemeClr val="tx1"/>
                          </a:solidFill>
                        </a:rPr>
                        <a:t>Normal</a:t>
                      </a:r>
                      <a:endParaRPr lang="ko-KR" altLang="en-US" sz="1600" dirty="0">
                        <a:solidFill>
                          <a:schemeClr val="tx1"/>
                        </a:solidFill>
                      </a:endParaRPr>
                    </a:p>
                  </a:txBody>
                  <a:tcPr/>
                </a:tc>
                <a:extLst>
                  <a:ext uri="{0D108BD9-81ED-4DB2-BD59-A6C34878D82A}">
                    <a16:rowId xmlns:a16="http://schemas.microsoft.com/office/drawing/2014/main" val="10002"/>
                  </a:ext>
                </a:extLst>
              </a:tr>
              <a:tr h="201622">
                <a:tc>
                  <a:txBody>
                    <a:bodyPr/>
                    <a:lstStyle/>
                    <a:p>
                      <a:pPr latinLnBrk="1"/>
                      <a:r>
                        <a:rPr lang="en-US" altLang="ko-KR" sz="1600" dirty="0">
                          <a:solidFill>
                            <a:schemeClr val="tx1"/>
                          </a:solidFill>
                        </a:rPr>
                        <a:t>25.0 ~ 29.9</a:t>
                      </a:r>
                      <a:endParaRPr lang="ko-KR" altLang="en-US" sz="1600" dirty="0">
                        <a:solidFill>
                          <a:schemeClr val="tx1"/>
                        </a:solidFill>
                      </a:endParaRPr>
                    </a:p>
                  </a:txBody>
                  <a:tcPr/>
                </a:tc>
                <a:tc>
                  <a:txBody>
                    <a:bodyPr/>
                    <a:lstStyle/>
                    <a:p>
                      <a:pPr latinLnBrk="1"/>
                      <a:r>
                        <a:rPr lang="en-US" altLang="ko-KR" sz="1600" dirty="0">
                          <a:solidFill>
                            <a:schemeClr val="tx1"/>
                          </a:solidFill>
                        </a:rPr>
                        <a:t>Overweight</a:t>
                      </a:r>
                      <a:endParaRPr lang="ko-KR" altLang="en-US" sz="1600" dirty="0">
                        <a:solidFill>
                          <a:schemeClr val="tx1"/>
                        </a:solidFill>
                      </a:endParaRPr>
                    </a:p>
                  </a:txBody>
                  <a:tcPr/>
                </a:tc>
                <a:extLst>
                  <a:ext uri="{0D108BD9-81ED-4DB2-BD59-A6C34878D82A}">
                    <a16:rowId xmlns:a16="http://schemas.microsoft.com/office/drawing/2014/main" val="10003"/>
                  </a:ext>
                </a:extLst>
              </a:tr>
              <a:tr h="201622">
                <a:tc>
                  <a:txBody>
                    <a:bodyPr/>
                    <a:lstStyle/>
                    <a:p>
                      <a:pPr latinLnBrk="1"/>
                      <a:r>
                        <a:rPr lang="en-US" altLang="ko-KR" sz="1600" dirty="0">
                          <a:solidFill>
                            <a:schemeClr val="tx1"/>
                          </a:solidFill>
                        </a:rPr>
                        <a:t>Above 30.0</a:t>
                      </a:r>
                      <a:endParaRPr lang="ko-KR" altLang="en-US" sz="1600" dirty="0">
                        <a:solidFill>
                          <a:schemeClr val="tx1"/>
                        </a:solidFill>
                      </a:endParaRPr>
                    </a:p>
                  </a:txBody>
                  <a:tcPr/>
                </a:tc>
                <a:tc>
                  <a:txBody>
                    <a:bodyPr/>
                    <a:lstStyle/>
                    <a:p>
                      <a:pPr latinLnBrk="1"/>
                      <a:r>
                        <a:rPr lang="en-US" altLang="ko-KR" sz="1600" dirty="0">
                          <a:solidFill>
                            <a:schemeClr val="tx1"/>
                          </a:solidFill>
                        </a:rPr>
                        <a:t>Obese</a:t>
                      </a:r>
                      <a:endParaRPr lang="ko-KR" altLang="en-US" sz="1600" dirty="0">
                        <a:solidFill>
                          <a:schemeClr val="tx1"/>
                        </a:solidFill>
                      </a:endParaRPr>
                    </a:p>
                  </a:txBody>
                  <a:tcPr/>
                </a:tc>
                <a:extLst>
                  <a:ext uri="{0D108BD9-81ED-4DB2-BD59-A6C34878D82A}">
                    <a16:rowId xmlns:a16="http://schemas.microsoft.com/office/drawing/2014/main" val="10004"/>
                  </a:ext>
                </a:extLst>
              </a:tr>
            </a:tbl>
          </a:graphicData>
        </a:graphic>
      </p:graphicFrame>
      <p:graphicFrame>
        <p:nvGraphicFramePr>
          <p:cNvPr id="5" name="개체 4"/>
          <p:cNvGraphicFramePr>
            <a:graphicFrameLocks noChangeAspect="1"/>
          </p:cNvGraphicFramePr>
          <p:nvPr/>
        </p:nvGraphicFramePr>
        <p:xfrm>
          <a:off x="4716016" y="2708920"/>
          <a:ext cx="4176464" cy="288032"/>
        </p:xfrm>
        <a:graphic>
          <a:graphicData uri="http://schemas.openxmlformats.org/presentationml/2006/ole">
            <mc:AlternateContent xmlns:mc="http://schemas.openxmlformats.org/markup-compatibility/2006">
              <mc:Choice xmlns:v="urn:schemas-microsoft-com:vml" Requires="v">
                <p:oleObj spid="_x0000_s43012" name="수식" r:id="rId3" imgW="2946240" imgH="203040" progId="Equation.3">
                  <p:embed/>
                </p:oleObj>
              </mc:Choice>
              <mc:Fallback>
                <p:oleObj name="수식" r:id="rId3" imgW="2946240" imgH="2030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6016" y="2708920"/>
                        <a:ext cx="4176464" cy="2880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3011" name="Picture 3"/>
          <p:cNvPicPr>
            <a:picLocks noChangeAspect="1" noChangeArrowheads="1"/>
          </p:cNvPicPr>
          <p:nvPr/>
        </p:nvPicPr>
        <p:blipFill>
          <a:blip r:embed="rId5" cstate="print"/>
          <a:srcRect/>
          <a:stretch>
            <a:fillRect/>
          </a:stretch>
        </p:blipFill>
        <p:spPr bwMode="auto">
          <a:xfrm>
            <a:off x="1259632" y="5157192"/>
            <a:ext cx="3168352" cy="1384595"/>
          </a:xfrm>
          <a:prstGeom prst="rect">
            <a:avLst/>
          </a:prstGeom>
          <a:noFill/>
          <a:ln w="9525">
            <a:solidFill>
              <a:schemeClr val="accent1"/>
            </a:solid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BMI - answer</a:t>
            </a:r>
            <a:endParaRPr lang="ko-KR" altLang="en-US" dirty="0"/>
          </a:p>
        </p:txBody>
      </p:sp>
      <p:sp>
        <p:nvSpPr>
          <p:cNvPr id="3" name="내용 개체 틀 2"/>
          <p:cNvSpPr>
            <a:spLocks noGrp="1"/>
          </p:cNvSpPr>
          <p:nvPr>
            <p:ph idx="1"/>
          </p:nvPr>
        </p:nvSpPr>
        <p:spPr/>
        <p:txBody>
          <a:bodyPr/>
          <a:lstStyle/>
          <a:p>
            <a:endParaRPr lang="ko-KR" altLang="en-US"/>
          </a:p>
        </p:txBody>
      </p:sp>
      <p:pic>
        <p:nvPicPr>
          <p:cNvPr id="44034" name="Picture 2"/>
          <p:cNvPicPr>
            <a:picLocks noChangeAspect="1" noChangeArrowheads="1"/>
          </p:cNvPicPr>
          <p:nvPr/>
        </p:nvPicPr>
        <p:blipFill>
          <a:blip r:embed="rId2" cstate="print"/>
          <a:srcRect/>
          <a:stretch>
            <a:fillRect/>
          </a:stretch>
        </p:blipFill>
        <p:spPr bwMode="auto">
          <a:xfrm>
            <a:off x="1835696" y="1772816"/>
            <a:ext cx="5673796" cy="4032448"/>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Order of three numbers</a:t>
            </a:r>
            <a:endParaRPr lang="ko-KR" altLang="en-US" dirty="0"/>
          </a:p>
        </p:txBody>
      </p:sp>
      <p:sp>
        <p:nvSpPr>
          <p:cNvPr id="3" name="내용 개체 틀 2"/>
          <p:cNvSpPr>
            <a:spLocks noGrp="1"/>
          </p:cNvSpPr>
          <p:nvPr>
            <p:ph idx="1"/>
          </p:nvPr>
        </p:nvSpPr>
        <p:spPr/>
        <p:txBody>
          <a:bodyPr/>
          <a:lstStyle/>
          <a:p>
            <a:r>
              <a:rPr lang="en-US" altLang="ko-KR" dirty="0"/>
              <a:t>Write a program that prompts the user to enter three integers and displays them in increasing order.</a:t>
            </a:r>
            <a:endParaRPr lang="ko-KR" altLang="en-US" dirty="0"/>
          </a:p>
        </p:txBody>
      </p:sp>
      <p:pic>
        <p:nvPicPr>
          <p:cNvPr id="45058" name="Picture 2"/>
          <p:cNvPicPr>
            <a:picLocks noChangeAspect="1" noChangeArrowheads="1"/>
          </p:cNvPicPr>
          <p:nvPr/>
        </p:nvPicPr>
        <p:blipFill>
          <a:blip r:embed="rId2" cstate="print"/>
          <a:srcRect/>
          <a:stretch>
            <a:fillRect/>
          </a:stretch>
        </p:blipFill>
        <p:spPr bwMode="auto">
          <a:xfrm>
            <a:off x="2051719" y="2636912"/>
            <a:ext cx="4163941" cy="1080120"/>
          </a:xfrm>
          <a:prstGeom prst="rect">
            <a:avLst/>
          </a:prstGeom>
          <a:noFill/>
          <a:ln w="9525">
            <a:solidFill>
              <a:schemeClr val="accent1"/>
            </a:solid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Order of three numbers - answer</a:t>
            </a:r>
            <a:endParaRPr lang="ko-KR" altLang="en-US" dirty="0"/>
          </a:p>
        </p:txBody>
      </p:sp>
      <p:pic>
        <p:nvPicPr>
          <p:cNvPr id="46082" name="Picture 2"/>
          <p:cNvPicPr>
            <a:picLocks noGrp="1" noChangeAspect="1" noChangeArrowheads="1"/>
          </p:cNvPicPr>
          <p:nvPr>
            <p:ph idx="1"/>
          </p:nvPr>
        </p:nvPicPr>
        <p:blipFill>
          <a:blip r:embed="rId2" cstate="print"/>
          <a:srcRect/>
          <a:stretch>
            <a:fillRect/>
          </a:stretch>
        </p:blipFill>
        <p:spPr bwMode="auto">
          <a:xfrm>
            <a:off x="1763687" y="1916832"/>
            <a:ext cx="6151619" cy="2952328"/>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Palindrome number</a:t>
            </a:r>
            <a:endParaRPr lang="ko-KR" altLang="en-US" dirty="0"/>
          </a:p>
        </p:txBody>
      </p:sp>
      <p:sp>
        <p:nvSpPr>
          <p:cNvPr id="3" name="내용 개체 틀 2"/>
          <p:cNvSpPr>
            <a:spLocks noGrp="1"/>
          </p:cNvSpPr>
          <p:nvPr>
            <p:ph idx="1"/>
          </p:nvPr>
        </p:nvSpPr>
        <p:spPr/>
        <p:txBody>
          <a:bodyPr/>
          <a:lstStyle/>
          <a:p>
            <a:r>
              <a:rPr lang="en-US" altLang="ko-KR" dirty="0"/>
              <a:t>Write a program that prompts the user to enter a three-digit integer and determines whether it is a palindrome number. A number is a palindrome if it reads the same from right to left and from left to right. Here is a sample run of this program:</a:t>
            </a:r>
            <a:endParaRPr lang="ko-KR" altLang="en-US" dirty="0"/>
          </a:p>
        </p:txBody>
      </p:sp>
      <p:pic>
        <p:nvPicPr>
          <p:cNvPr id="47106" name="Picture 2"/>
          <p:cNvPicPr>
            <a:picLocks noChangeAspect="1" noChangeArrowheads="1"/>
          </p:cNvPicPr>
          <p:nvPr/>
        </p:nvPicPr>
        <p:blipFill>
          <a:blip r:embed="rId2" cstate="print"/>
          <a:srcRect/>
          <a:stretch>
            <a:fillRect/>
          </a:stretch>
        </p:blipFill>
        <p:spPr bwMode="auto">
          <a:xfrm>
            <a:off x="2195736" y="3356992"/>
            <a:ext cx="3744416" cy="1674440"/>
          </a:xfrm>
          <a:prstGeom prst="rect">
            <a:avLst/>
          </a:prstGeom>
          <a:noFill/>
          <a:ln w="9525">
            <a:solidFill>
              <a:schemeClr val="accent1"/>
            </a:solid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Palindrome number - answer</a:t>
            </a:r>
            <a:endParaRPr lang="ko-KR" altLang="en-US" dirty="0"/>
          </a:p>
        </p:txBody>
      </p:sp>
      <p:pic>
        <p:nvPicPr>
          <p:cNvPr id="48130" name="Picture 2"/>
          <p:cNvPicPr>
            <a:picLocks noGrp="1" noChangeAspect="1" noChangeArrowheads="1"/>
          </p:cNvPicPr>
          <p:nvPr>
            <p:ph idx="1"/>
          </p:nvPr>
        </p:nvPicPr>
        <p:blipFill>
          <a:blip r:embed="rId2" cstate="print"/>
          <a:srcRect/>
          <a:stretch>
            <a:fillRect/>
          </a:stretch>
        </p:blipFill>
        <p:spPr bwMode="auto">
          <a:xfrm>
            <a:off x="755576" y="2132856"/>
            <a:ext cx="7672234" cy="2088232"/>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Hex to decimal</a:t>
            </a:r>
            <a:endParaRPr lang="ko-KR" altLang="en-US" dirty="0"/>
          </a:p>
        </p:txBody>
      </p:sp>
      <p:sp>
        <p:nvSpPr>
          <p:cNvPr id="3" name="내용 개체 틀 2"/>
          <p:cNvSpPr>
            <a:spLocks noGrp="1"/>
          </p:cNvSpPr>
          <p:nvPr>
            <p:ph idx="1"/>
          </p:nvPr>
        </p:nvSpPr>
        <p:spPr/>
        <p:txBody>
          <a:bodyPr/>
          <a:lstStyle/>
          <a:p>
            <a:r>
              <a:rPr lang="en-US" altLang="ko-KR" dirty="0"/>
              <a:t>Write a program that prompts the user to enter a hex character and displays its corresponding decimal integer. Here are some sample runs:</a:t>
            </a:r>
            <a:endParaRPr lang="ko-KR" altLang="en-US" dirty="0"/>
          </a:p>
        </p:txBody>
      </p:sp>
      <p:pic>
        <p:nvPicPr>
          <p:cNvPr id="50178" name="Picture 2"/>
          <p:cNvPicPr>
            <a:picLocks noChangeAspect="1" noChangeArrowheads="1"/>
          </p:cNvPicPr>
          <p:nvPr/>
        </p:nvPicPr>
        <p:blipFill>
          <a:blip r:embed="rId2" cstate="print"/>
          <a:srcRect/>
          <a:stretch>
            <a:fillRect/>
          </a:stretch>
        </p:blipFill>
        <p:spPr bwMode="auto">
          <a:xfrm>
            <a:off x="2123728" y="2842067"/>
            <a:ext cx="3240360" cy="3179221"/>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latin typeface="OCR-A BT" pitchFamily="49" charset="0"/>
              </a:rPr>
              <a:t>if </a:t>
            </a:r>
            <a:r>
              <a:rPr lang="en-US" altLang="ko-KR" dirty="0"/>
              <a:t>statements</a:t>
            </a:r>
            <a:endParaRPr lang="ko-KR" altLang="en-US" dirty="0"/>
          </a:p>
        </p:txBody>
      </p:sp>
      <p:sp>
        <p:nvSpPr>
          <p:cNvPr id="3" name="내용 개체 틀 2"/>
          <p:cNvSpPr>
            <a:spLocks noGrp="1"/>
          </p:cNvSpPr>
          <p:nvPr>
            <p:ph idx="1"/>
          </p:nvPr>
        </p:nvSpPr>
        <p:spPr/>
        <p:txBody>
          <a:bodyPr/>
          <a:lstStyle/>
          <a:p>
            <a:r>
              <a:rPr lang="en-US" altLang="ko-KR" dirty="0"/>
              <a:t>Provide the type and value of the expressions being evaluated. If evaluating an expression would cause an error, select </a:t>
            </a:r>
            <a:r>
              <a:rPr lang="en-US" altLang="ko-KR" dirty="0" err="1">
                <a:latin typeface="OCR-A BT" pitchFamily="49" charset="0"/>
              </a:rPr>
              <a:t>noneType</a:t>
            </a:r>
            <a:r>
              <a:rPr lang="en-US" altLang="ko-KR" dirty="0"/>
              <a:t> and write error message. If the result is a function,  write that function. </a:t>
            </a:r>
          </a:p>
          <a:p>
            <a:pPr>
              <a:buNone/>
            </a:pPr>
            <a:r>
              <a:rPr lang="en-US" altLang="ko-KR" dirty="0"/>
              <a:t>	Result  type is one of (</a:t>
            </a:r>
            <a:r>
              <a:rPr lang="en-US" altLang="ko-KR" dirty="0" err="1"/>
              <a:t>noneType</a:t>
            </a:r>
            <a:r>
              <a:rPr lang="en-US" altLang="ko-KR" dirty="0"/>
              <a:t>, num, </a:t>
            </a:r>
            <a:r>
              <a:rPr lang="en-US" altLang="ko-KR" dirty="0" err="1"/>
              <a:t>int</a:t>
            </a:r>
            <a:r>
              <a:rPr lang="en-US" altLang="ko-KR" dirty="0"/>
              <a:t>, float, </a:t>
            </a:r>
            <a:r>
              <a:rPr lang="en-US" altLang="ko-KR" dirty="0" err="1"/>
              <a:t>boolean</a:t>
            </a:r>
            <a:r>
              <a:rPr lang="en-US" altLang="ko-KR" dirty="0"/>
              <a:t>)</a:t>
            </a:r>
          </a:p>
          <a:p>
            <a:r>
              <a:rPr lang="en-US" altLang="ko-KR" dirty="0"/>
              <a:t>Assume the following definitions have been made: </a:t>
            </a:r>
          </a:p>
          <a:p>
            <a:pPr>
              <a:buNone/>
            </a:pPr>
            <a:r>
              <a:rPr lang="en-US" altLang="ko-KR" dirty="0"/>
              <a:t>	</a:t>
            </a:r>
            <a:endParaRPr lang="ko-KR" altLang="en-US" dirty="0"/>
          </a:p>
        </p:txBody>
      </p:sp>
      <p:pic>
        <p:nvPicPr>
          <p:cNvPr id="35842" name="Picture 2"/>
          <p:cNvPicPr>
            <a:picLocks noChangeAspect="1" noChangeArrowheads="1"/>
          </p:cNvPicPr>
          <p:nvPr/>
        </p:nvPicPr>
        <p:blipFill>
          <a:blip r:embed="rId2" cstate="print"/>
          <a:srcRect/>
          <a:stretch>
            <a:fillRect/>
          </a:stretch>
        </p:blipFill>
        <p:spPr bwMode="auto">
          <a:xfrm>
            <a:off x="2339752" y="3861047"/>
            <a:ext cx="3024336" cy="2604289"/>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Hex to decimal - answer</a:t>
            </a:r>
            <a:endParaRPr lang="ko-KR" altLang="en-US" dirty="0"/>
          </a:p>
        </p:txBody>
      </p:sp>
      <p:sp>
        <p:nvSpPr>
          <p:cNvPr id="3" name="내용 개체 틀 2"/>
          <p:cNvSpPr>
            <a:spLocks noGrp="1"/>
          </p:cNvSpPr>
          <p:nvPr>
            <p:ph idx="1"/>
          </p:nvPr>
        </p:nvSpPr>
        <p:spPr/>
        <p:txBody>
          <a:bodyPr/>
          <a:lstStyle/>
          <a:p>
            <a:endParaRPr lang="ko-KR" altLang="en-US" dirty="0"/>
          </a:p>
        </p:txBody>
      </p:sp>
      <p:pic>
        <p:nvPicPr>
          <p:cNvPr id="49155" name="Picture 3"/>
          <p:cNvPicPr>
            <a:picLocks noChangeAspect="1" noChangeArrowheads="1"/>
          </p:cNvPicPr>
          <p:nvPr/>
        </p:nvPicPr>
        <p:blipFill>
          <a:blip r:embed="rId2" cstate="print"/>
          <a:srcRect/>
          <a:stretch>
            <a:fillRect/>
          </a:stretch>
        </p:blipFill>
        <p:spPr bwMode="auto">
          <a:xfrm>
            <a:off x="1259632" y="2204864"/>
            <a:ext cx="6184498" cy="2448272"/>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while statement ex1</a:t>
            </a:r>
            <a:endParaRPr lang="ko-KR" altLang="en-US" dirty="0"/>
          </a:p>
        </p:txBody>
      </p:sp>
      <p:sp>
        <p:nvSpPr>
          <p:cNvPr id="3" name="내용 개체 틀 2"/>
          <p:cNvSpPr>
            <a:spLocks noGrp="1"/>
          </p:cNvSpPr>
          <p:nvPr>
            <p:ph idx="1"/>
          </p:nvPr>
        </p:nvSpPr>
        <p:spPr/>
        <p:txBody>
          <a:bodyPr/>
          <a:lstStyle/>
          <a:p>
            <a:r>
              <a:rPr lang="en-US" altLang="ko-KR" dirty="0"/>
              <a:t>Define a script </a:t>
            </a:r>
            <a:r>
              <a:rPr lang="en-US" altLang="ko-KR" b="1" dirty="0"/>
              <a:t>multIA.py</a:t>
            </a:r>
            <a:r>
              <a:rPr lang="en-US" altLang="ko-KR" dirty="0"/>
              <a:t> which prints the product of m and n, assuming that n is a positive integer. Don't use *; instead, use a </a:t>
            </a:r>
            <a:r>
              <a:rPr lang="en-US" altLang="ko-KR" b="1" dirty="0"/>
              <a:t>while</a:t>
            </a:r>
            <a:r>
              <a:rPr lang="en-US" altLang="ko-KR" dirty="0"/>
              <a:t> loop, and +. </a:t>
            </a:r>
            <a:endParaRPr lang="ko-KR"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while statement ex1 - answer</a:t>
            </a:r>
            <a:endParaRPr lang="ko-KR" altLang="en-US" dirty="0"/>
          </a:p>
        </p:txBody>
      </p:sp>
      <p:pic>
        <p:nvPicPr>
          <p:cNvPr id="18434" name="Picture 2"/>
          <p:cNvPicPr>
            <a:picLocks noChangeAspect="1" noChangeArrowheads="1"/>
          </p:cNvPicPr>
          <p:nvPr/>
        </p:nvPicPr>
        <p:blipFill>
          <a:blip r:embed="rId2" cstate="print"/>
          <a:srcRect/>
          <a:stretch>
            <a:fillRect/>
          </a:stretch>
        </p:blipFill>
        <p:spPr bwMode="auto">
          <a:xfrm>
            <a:off x="395536" y="1628800"/>
            <a:ext cx="5400600" cy="3240360"/>
          </a:xfrm>
          <a:prstGeom prst="rect">
            <a:avLst/>
          </a:prstGeom>
          <a:noFill/>
          <a:ln w="9525">
            <a:noFill/>
            <a:miter lim="800000"/>
            <a:headEnd/>
            <a:tailEnd/>
          </a:ln>
        </p:spPr>
      </p:pic>
      <p:pic>
        <p:nvPicPr>
          <p:cNvPr id="18435" name="Picture 3"/>
          <p:cNvPicPr>
            <a:picLocks noChangeAspect="1" noChangeArrowheads="1"/>
          </p:cNvPicPr>
          <p:nvPr/>
        </p:nvPicPr>
        <p:blipFill>
          <a:blip r:embed="rId3" cstate="print"/>
          <a:srcRect/>
          <a:stretch>
            <a:fillRect/>
          </a:stretch>
        </p:blipFill>
        <p:spPr bwMode="auto">
          <a:xfrm>
            <a:off x="5652120" y="3059669"/>
            <a:ext cx="3168352" cy="3321659"/>
          </a:xfrm>
          <a:prstGeom prst="rect">
            <a:avLst/>
          </a:prstGeom>
          <a:noFill/>
          <a:ln w="9525">
            <a:solidFill>
              <a:schemeClr val="accent1">
                <a:lumMod val="75000"/>
              </a:schemeClr>
            </a:solid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for statement ex1</a:t>
            </a:r>
            <a:endParaRPr lang="ko-KR" altLang="en-US" dirty="0"/>
          </a:p>
        </p:txBody>
      </p:sp>
      <p:sp>
        <p:nvSpPr>
          <p:cNvPr id="3" name="내용 개체 틀 2"/>
          <p:cNvSpPr>
            <a:spLocks noGrp="1"/>
          </p:cNvSpPr>
          <p:nvPr>
            <p:ph idx="1"/>
          </p:nvPr>
        </p:nvSpPr>
        <p:spPr/>
        <p:txBody>
          <a:bodyPr/>
          <a:lstStyle/>
          <a:p>
            <a:r>
              <a:rPr lang="en-US" altLang="ko-KR" dirty="0"/>
              <a:t>Write a script </a:t>
            </a:r>
            <a:r>
              <a:rPr lang="en-US" altLang="ko-KR" b="1" dirty="0"/>
              <a:t>prime.py</a:t>
            </a:r>
            <a:r>
              <a:rPr lang="en-US" altLang="ko-KR" dirty="0"/>
              <a:t>, which takes an positive integer n,  prints “prime” if n is prime and prints “not prime” otherwise. It's okay if it's slow. Use a </a:t>
            </a:r>
            <a:r>
              <a:rPr lang="en-US" altLang="ko-KR" b="1" dirty="0"/>
              <a:t>for</a:t>
            </a:r>
            <a:r>
              <a:rPr lang="en-US" altLang="ko-KR" dirty="0"/>
              <a:t> loop. </a:t>
            </a:r>
            <a:endParaRPr lang="ko-KR"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for statement ex1 - answer</a:t>
            </a:r>
            <a:endParaRPr lang="ko-KR" altLang="en-US" dirty="0"/>
          </a:p>
        </p:txBody>
      </p:sp>
      <p:pic>
        <p:nvPicPr>
          <p:cNvPr id="19458" name="Picture 2"/>
          <p:cNvPicPr>
            <a:picLocks noChangeAspect="1" noChangeArrowheads="1"/>
          </p:cNvPicPr>
          <p:nvPr/>
        </p:nvPicPr>
        <p:blipFill>
          <a:blip r:embed="rId2" cstate="print"/>
          <a:srcRect/>
          <a:stretch>
            <a:fillRect/>
          </a:stretch>
        </p:blipFill>
        <p:spPr bwMode="auto">
          <a:xfrm>
            <a:off x="107504" y="1628800"/>
            <a:ext cx="5885975" cy="3096344"/>
          </a:xfrm>
          <a:prstGeom prst="rect">
            <a:avLst/>
          </a:prstGeom>
          <a:noFill/>
          <a:ln w="9525">
            <a:noFill/>
            <a:miter lim="800000"/>
            <a:headEnd/>
            <a:tailEnd/>
          </a:ln>
        </p:spPr>
      </p:pic>
      <p:pic>
        <p:nvPicPr>
          <p:cNvPr id="19459" name="Picture 3"/>
          <p:cNvPicPr>
            <a:picLocks noChangeAspect="1" noChangeArrowheads="1"/>
          </p:cNvPicPr>
          <p:nvPr/>
        </p:nvPicPr>
        <p:blipFill>
          <a:blip r:embed="rId3" cstate="print"/>
          <a:srcRect/>
          <a:stretch>
            <a:fillRect/>
          </a:stretch>
        </p:blipFill>
        <p:spPr bwMode="auto">
          <a:xfrm>
            <a:off x="5940152" y="2521699"/>
            <a:ext cx="2952328" cy="4133259"/>
          </a:xfrm>
          <a:prstGeom prst="rect">
            <a:avLst/>
          </a:prstGeom>
          <a:noFill/>
          <a:ln w="9525">
            <a:solidFill>
              <a:schemeClr val="accent1">
                <a:lumMod val="75000"/>
              </a:schemeClr>
            </a:solid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Smallest number</a:t>
            </a:r>
            <a:endParaRPr lang="ko-KR" altLang="en-US" dirty="0"/>
          </a:p>
        </p:txBody>
      </p:sp>
      <p:sp>
        <p:nvSpPr>
          <p:cNvPr id="3" name="내용 개체 틀 2"/>
          <p:cNvSpPr>
            <a:spLocks noGrp="1"/>
          </p:cNvSpPr>
          <p:nvPr>
            <p:ph idx="1"/>
          </p:nvPr>
        </p:nvSpPr>
        <p:spPr/>
        <p:txBody>
          <a:bodyPr/>
          <a:lstStyle/>
          <a:p>
            <a:r>
              <a:rPr lang="en-US" altLang="ko-KR" dirty="0"/>
              <a:t>Use a while loop to find the smallest integer n such that n2 is greater than 12,000.</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Smallest number - answer</a:t>
            </a:r>
            <a:endParaRPr lang="ko-KR" altLang="en-US" dirty="0"/>
          </a:p>
        </p:txBody>
      </p:sp>
      <p:sp>
        <p:nvSpPr>
          <p:cNvPr id="4" name="내용 개체 틀 3"/>
          <p:cNvSpPr>
            <a:spLocks noGrp="1"/>
          </p:cNvSpPr>
          <p:nvPr>
            <p:ph idx="1"/>
          </p:nvPr>
        </p:nvSpPr>
        <p:spPr/>
        <p:txBody>
          <a:bodyPr/>
          <a:lstStyle/>
          <a:p>
            <a:endParaRPr lang="ko-KR" altLang="en-US" dirty="0"/>
          </a:p>
        </p:txBody>
      </p:sp>
      <p:pic>
        <p:nvPicPr>
          <p:cNvPr id="51202" name="Picture 2"/>
          <p:cNvPicPr>
            <a:picLocks noChangeAspect="1" noChangeArrowheads="1"/>
          </p:cNvPicPr>
          <p:nvPr/>
        </p:nvPicPr>
        <p:blipFill>
          <a:blip r:embed="rId2" cstate="print"/>
          <a:srcRect/>
          <a:stretch>
            <a:fillRect/>
          </a:stretch>
        </p:blipFill>
        <p:spPr bwMode="auto">
          <a:xfrm>
            <a:off x="1547664" y="1628800"/>
            <a:ext cx="3031102" cy="2016224"/>
          </a:xfrm>
          <a:prstGeom prst="rect">
            <a:avLst/>
          </a:prstGeom>
          <a:noFill/>
          <a:ln w="9525">
            <a:noFill/>
            <a:miter lim="800000"/>
            <a:headEnd/>
            <a:tailEnd/>
          </a:ln>
        </p:spPr>
      </p:pic>
      <p:pic>
        <p:nvPicPr>
          <p:cNvPr id="51203" name="Picture 3"/>
          <p:cNvPicPr>
            <a:picLocks noChangeAspect="1" noChangeArrowheads="1"/>
          </p:cNvPicPr>
          <p:nvPr/>
        </p:nvPicPr>
        <p:blipFill>
          <a:blip r:embed="rId3" cstate="print"/>
          <a:srcRect/>
          <a:stretch>
            <a:fillRect/>
          </a:stretch>
        </p:blipFill>
        <p:spPr bwMode="auto">
          <a:xfrm>
            <a:off x="5724128" y="1916832"/>
            <a:ext cx="2430270" cy="648072"/>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Greatest common divisor</a:t>
            </a:r>
            <a:endParaRPr lang="ko-KR" altLang="en-US" dirty="0"/>
          </a:p>
        </p:txBody>
      </p:sp>
      <p:sp>
        <p:nvSpPr>
          <p:cNvPr id="3" name="내용 개체 틀 2"/>
          <p:cNvSpPr>
            <a:spLocks noGrp="1"/>
          </p:cNvSpPr>
          <p:nvPr>
            <p:ph idx="1"/>
          </p:nvPr>
        </p:nvSpPr>
        <p:spPr/>
        <p:txBody>
          <a:bodyPr>
            <a:normAutofit/>
          </a:bodyPr>
          <a:lstStyle/>
          <a:p>
            <a:r>
              <a:rPr lang="en-US" altLang="ko-KR" sz="1800" dirty="0"/>
              <a:t>A solution to find the greatest common divisor of two integers n1 and n2 is as follows: First find d to be the minimum of n1 and n2, and then check whether d, d - 1, d - 2, ..., 2, or 1 is a divisor for both n1 and n2 in this order. The first such common divisor is the greatest common divisor for n1 and n2.</a:t>
            </a:r>
          </a:p>
          <a:p>
            <a:r>
              <a:rPr lang="en-US" altLang="ko-KR" sz="1800" dirty="0"/>
              <a:t>Write a program that prints a </a:t>
            </a:r>
            <a:r>
              <a:rPr lang="en-US" altLang="ko-KR" sz="1800" dirty="0" err="1"/>
              <a:t>gcd</a:t>
            </a:r>
            <a:r>
              <a:rPr lang="en-US" altLang="ko-KR" sz="1800" dirty="0"/>
              <a:t> of two integers.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Greatest common divisor - answer</a:t>
            </a:r>
            <a:endParaRPr lang="ko-KR" altLang="en-US" dirty="0"/>
          </a:p>
        </p:txBody>
      </p:sp>
      <p:sp>
        <p:nvSpPr>
          <p:cNvPr id="3" name="내용 개체 틀 2"/>
          <p:cNvSpPr>
            <a:spLocks noGrp="1"/>
          </p:cNvSpPr>
          <p:nvPr>
            <p:ph idx="1"/>
          </p:nvPr>
        </p:nvSpPr>
        <p:spPr/>
        <p:txBody>
          <a:bodyPr/>
          <a:lstStyle/>
          <a:p>
            <a:endParaRPr lang="ko-KR" altLang="en-US"/>
          </a:p>
        </p:txBody>
      </p:sp>
      <p:pic>
        <p:nvPicPr>
          <p:cNvPr id="52226" name="Picture 2"/>
          <p:cNvPicPr>
            <a:picLocks noChangeAspect="1" noChangeArrowheads="1"/>
          </p:cNvPicPr>
          <p:nvPr/>
        </p:nvPicPr>
        <p:blipFill>
          <a:blip r:embed="rId2" cstate="print"/>
          <a:srcRect/>
          <a:stretch>
            <a:fillRect/>
          </a:stretch>
        </p:blipFill>
        <p:spPr bwMode="auto">
          <a:xfrm>
            <a:off x="611560" y="1700808"/>
            <a:ext cx="4513060" cy="3024336"/>
          </a:xfrm>
          <a:prstGeom prst="rect">
            <a:avLst/>
          </a:prstGeom>
          <a:noFill/>
          <a:ln w="9525">
            <a:noFill/>
            <a:miter lim="800000"/>
            <a:headEnd/>
            <a:tailEnd/>
          </a:ln>
        </p:spPr>
      </p:pic>
      <p:pic>
        <p:nvPicPr>
          <p:cNvPr id="52227" name="Picture 3"/>
          <p:cNvPicPr>
            <a:picLocks noChangeAspect="1" noChangeArrowheads="1"/>
          </p:cNvPicPr>
          <p:nvPr/>
        </p:nvPicPr>
        <p:blipFill>
          <a:blip r:embed="rId3" cstate="print"/>
          <a:srcRect/>
          <a:stretch>
            <a:fillRect/>
          </a:stretch>
        </p:blipFill>
        <p:spPr bwMode="auto">
          <a:xfrm>
            <a:off x="5796136" y="1772816"/>
            <a:ext cx="2228850" cy="80010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Display patterns</a:t>
            </a:r>
            <a:endParaRPr lang="ko-KR" altLang="en-US" dirty="0"/>
          </a:p>
        </p:txBody>
      </p:sp>
      <p:sp>
        <p:nvSpPr>
          <p:cNvPr id="3" name="내용 개체 틀 2"/>
          <p:cNvSpPr>
            <a:spLocks noGrp="1"/>
          </p:cNvSpPr>
          <p:nvPr>
            <p:ph idx="1"/>
          </p:nvPr>
        </p:nvSpPr>
        <p:spPr/>
        <p:txBody>
          <a:bodyPr/>
          <a:lstStyle/>
          <a:p>
            <a:r>
              <a:rPr lang="en-US" altLang="ko-KR" dirty="0"/>
              <a:t>Use nested loops that display the following patterns in four separate programs:</a:t>
            </a:r>
          </a:p>
          <a:p>
            <a:endParaRPr lang="en-US" altLang="ko-KR" dirty="0"/>
          </a:p>
          <a:p>
            <a:pPr>
              <a:buNone/>
            </a:pPr>
            <a:r>
              <a:rPr lang="en-US" altLang="ko-KR" dirty="0"/>
              <a:t>   </a:t>
            </a:r>
            <a:r>
              <a:rPr lang="en-US" altLang="ko-KR" dirty="0">
                <a:latin typeface="Consolas" pitchFamily="49" charset="0"/>
                <a:cs typeface="Consolas" pitchFamily="49" charset="0"/>
              </a:rPr>
              <a:t>Pattern A    Pattern B    Pattern C    Pattern D</a:t>
            </a:r>
          </a:p>
          <a:p>
            <a:pPr>
              <a:buNone/>
            </a:pPr>
            <a:r>
              <a:rPr lang="en-US" altLang="ko-KR" dirty="0">
                <a:latin typeface="Consolas" pitchFamily="49" charset="0"/>
                <a:cs typeface="Consolas" pitchFamily="49" charset="0"/>
              </a:rPr>
              <a:t>  1            1 2 3 4 5 6           1   1 2 3 4 5 6</a:t>
            </a:r>
          </a:p>
          <a:p>
            <a:pPr>
              <a:buNone/>
            </a:pPr>
            <a:r>
              <a:rPr lang="en-US" altLang="ko-KR" dirty="0">
                <a:latin typeface="Consolas" pitchFamily="49" charset="0"/>
                <a:cs typeface="Consolas" pitchFamily="49" charset="0"/>
              </a:rPr>
              <a:t>  1 2          1 2 3 4 5           2 1   1 2 3 4 5</a:t>
            </a:r>
          </a:p>
          <a:p>
            <a:pPr>
              <a:buNone/>
            </a:pPr>
            <a:r>
              <a:rPr lang="en-US" altLang="ko-KR" dirty="0">
                <a:latin typeface="Consolas" pitchFamily="49" charset="0"/>
                <a:cs typeface="Consolas" pitchFamily="49" charset="0"/>
              </a:rPr>
              <a:t>  1 2 3        1 2 3 4           3 2 1   1 2 3 4</a:t>
            </a:r>
          </a:p>
          <a:p>
            <a:pPr>
              <a:buNone/>
            </a:pPr>
            <a:r>
              <a:rPr lang="en-US" altLang="ko-KR" dirty="0">
                <a:latin typeface="Consolas" pitchFamily="49" charset="0"/>
                <a:cs typeface="Consolas" pitchFamily="49" charset="0"/>
              </a:rPr>
              <a:t>  1 2 3 4      1 2 3           4 3 2 1   1 2 3</a:t>
            </a:r>
          </a:p>
          <a:p>
            <a:pPr>
              <a:buNone/>
            </a:pPr>
            <a:r>
              <a:rPr lang="en-US" altLang="ko-KR" dirty="0">
                <a:latin typeface="Consolas" pitchFamily="49" charset="0"/>
                <a:cs typeface="Consolas" pitchFamily="49" charset="0"/>
              </a:rPr>
              <a:t>  1 2 3 4 5    1 2           5 4 3 2 1   1 2</a:t>
            </a:r>
          </a:p>
          <a:p>
            <a:pPr>
              <a:buNone/>
            </a:pPr>
            <a:r>
              <a:rPr lang="en-US" altLang="ko-KR" dirty="0">
                <a:latin typeface="Consolas" pitchFamily="49" charset="0"/>
                <a:cs typeface="Consolas" pitchFamily="49" charset="0"/>
              </a:rPr>
              <a:t>  1 2 3 4 5 6  1           6 5 4 3 2 1   1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latin typeface="OCR-A BT" pitchFamily="49" charset="0"/>
              </a:rPr>
              <a:t>if </a:t>
            </a:r>
            <a:r>
              <a:rPr lang="en-US" altLang="ko-KR" dirty="0"/>
              <a:t>statements</a:t>
            </a:r>
            <a:endParaRPr lang="ko-KR" altLang="en-US" dirty="0"/>
          </a:p>
        </p:txBody>
      </p:sp>
      <p:sp>
        <p:nvSpPr>
          <p:cNvPr id="3" name="내용 개체 틀 2"/>
          <p:cNvSpPr>
            <a:spLocks noGrp="1"/>
          </p:cNvSpPr>
          <p:nvPr>
            <p:ph idx="1"/>
          </p:nvPr>
        </p:nvSpPr>
        <p:spPr/>
        <p:txBody>
          <a:bodyPr/>
          <a:lstStyle/>
          <a:p>
            <a:pPr marL="457200" indent="-457200">
              <a:lnSpc>
                <a:spcPct val="150000"/>
              </a:lnSpc>
              <a:buAutoNum type="arabicParenBoth"/>
            </a:pPr>
            <a:r>
              <a:rPr lang="en-US" altLang="ko-KR" dirty="0"/>
              <a:t>a(False, 2, 3)</a:t>
            </a:r>
          </a:p>
          <a:p>
            <a:pPr marL="457200" indent="-457200">
              <a:lnSpc>
                <a:spcPct val="150000"/>
              </a:lnSpc>
              <a:buAutoNum type="arabicParenBoth"/>
            </a:pPr>
            <a:r>
              <a:rPr lang="en-US" altLang="ko-KR" dirty="0"/>
              <a:t>b(3,2)</a:t>
            </a:r>
          </a:p>
          <a:p>
            <a:pPr marL="457200" indent="-457200">
              <a:lnSpc>
                <a:spcPct val="150000"/>
              </a:lnSpc>
              <a:buAutoNum type="arabicParenBoth"/>
            </a:pPr>
            <a:r>
              <a:rPr lang="en-US" altLang="ko-KR" dirty="0"/>
              <a:t>a(3&gt;2, a, b)</a:t>
            </a:r>
          </a:p>
          <a:p>
            <a:pPr marL="457200" indent="-457200">
              <a:lnSpc>
                <a:spcPct val="150000"/>
              </a:lnSpc>
              <a:buAutoNum type="arabicParenBoth"/>
            </a:pPr>
            <a:r>
              <a:rPr lang="en-US" altLang="ko-KR" dirty="0"/>
              <a:t>b(</a:t>
            </a:r>
            <a:r>
              <a:rPr lang="en-US" altLang="ko-KR" dirty="0" err="1"/>
              <a:t>a,b</a:t>
            </a:r>
            <a:r>
              <a:rPr lang="en-US" altLang="ko-KR" dirty="0"/>
              <a:t>)</a:t>
            </a:r>
            <a:endParaRPr lang="ko-KR"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Display patterns - answer</a:t>
            </a:r>
            <a:endParaRPr lang="ko-KR" altLang="en-US" dirty="0"/>
          </a:p>
        </p:txBody>
      </p:sp>
      <p:sp>
        <p:nvSpPr>
          <p:cNvPr id="3" name="내용 개체 틀 2"/>
          <p:cNvSpPr>
            <a:spLocks noGrp="1"/>
          </p:cNvSpPr>
          <p:nvPr>
            <p:ph idx="1"/>
          </p:nvPr>
        </p:nvSpPr>
        <p:spPr/>
        <p:txBody>
          <a:bodyPr/>
          <a:lstStyle/>
          <a:p>
            <a:endParaRPr lang="ko-KR" altLang="en-US" dirty="0"/>
          </a:p>
        </p:txBody>
      </p:sp>
      <p:pic>
        <p:nvPicPr>
          <p:cNvPr id="53250" name="Picture 2"/>
          <p:cNvPicPr>
            <a:picLocks noChangeAspect="1" noChangeArrowheads="1"/>
          </p:cNvPicPr>
          <p:nvPr/>
        </p:nvPicPr>
        <p:blipFill>
          <a:blip r:embed="rId2" cstate="print"/>
          <a:srcRect/>
          <a:stretch>
            <a:fillRect/>
          </a:stretch>
        </p:blipFill>
        <p:spPr bwMode="auto">
          <a:xfrm>
            <a:off x="5868144" y="1700808"/>
            <a:ext cx="1019175" cy="4391025"/>
          </a:xfrm>
          <a:prstGeom prst="rect">
            <a:avLst/>
          </a:prstGeom>
          <a:noFill/>
          <a:ln w="9525">
            <a:solidFill>
              <a:schemeClr val="accent1"/>
            </a:solidFill>
            <a:miter lim="800000"/>
            <a:headEnd/>
            <a:tailEnd/>
          </a:ln>
        </p:spPr>
      </p:pic>
      <p:pic>
        <p:nvPicPr>
          <p:cNvPr id="53251" name="Picture 3"/>
          <p:cNvPicPr>
            <a:picLocks noChangeAspect="1" noChangeArrowheads="1"/>
          </p:cNvPicPr>
          <p:nvPr/>
        </p:nvPicPr>
        <p:blipFill>
          <a:blip r:embed="rId3" cstate="print"/>
          <a:srcRect/>
          <a:stretch>
            <a:fillRect/>
          </a:stretch>
        </p:blipFill>
        <p:spPr bwMode="auto">
          <a:xfrm>
            <a:off x="1331640" y="1124744"/>
            <a:ext cx="2952750" cy="5391150"/>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Approximate e</a:t>
            </a:r>
            <a:endParaRPr lang="ko-KR" altLang="en-US" dirty="0"/>
          </a:p>
        </p:txBody>
      </p:sp>
      <p:sp>
        <p:nvSpPr>
          <p:cNvPr id="3" name="내용 개체 틀 2"/>
          <p:cNvSpPr>
            <a:spLocks noGrp="1"/>
          </p:cNvSpPr>
          <p:nvPr>
            <p:ph idx="1"/>
          </p:nvPr>
        </p:nvSpPr>
        <p:spPr/>
        <p:txBody>
          <a:bodyPr>
            <a:normAutofit/>
          </a:bodyPr>
          <a:lstStyle/>
          <a:p>
            <a:r>
              <a:rPr lang="en-US" altLang="ko-KR" sz="1600" dirty="0"/>
              <a:t>You can approximate e by using the following series:</a:t>
            </a:r>
          </a:p>
          <a:p>
            <a:endParaRPr lang="en-US" altLang="ko-KR" sz="1600" dirty="0"/>
          </a:p>
          <a:p>
            <a:endParaRPr lang="en-US" altLang="ko-KR" sz="1600" dirty="0"/>
          </a:p>
          <a:p>
            <a:endParaRPr lang="en-US" altLang="ko-KR" sz="1600" dirty="0"/>
          </a:p>
          <a:p>
            <a:r>
              <a:rPr lang="en-US" altLang="ko-KR" sz="1600" dirty="0"/>
              <a:t>Write a program that displays the e value for </a:t>
            </a:r>
            <a:r>
              <a:rPr lang="en-US" altLang="ko-KR" sz="1600" dirty="0" err="1"/>
              <a:t>i</a:t>
            </a:r>
            <a:r>
              <a:rPr lang="en-US" altLang="ko-KR" sz="1600" dirty="0"/>
              <a:t> = 10000, 20000, . . ., and 100000. </a:t>
            </a:r>
          </a:p>
          <a:p>
            <a:pPr>
              <a:lnSpc>
                <a:spcPct val="150000"/>
              </a:lnSpc>
            </a:pPr>
            <a:r>
              <a:rPr lang="en-US" altLang="ko-KR" sz="1600" dirty="0"/>
              <a:t>(Hint: Since , </a:t>
            </a:r>
          </a:p>
          <a:p>
            <a:pPr>
              <a:lnSpc>
                <a:spcPct val="150000"/>
              </a:lnSpc>
              <a:buNone/>
            </a:pPr>
            <a:r>
              <a:rPr lang="en-US" altLang="ko-KR" sz="1600" dirty="0"/>
              <a:t>     then       is         </a:t>
            </a:r>
          </a:p>
          <a:p>
            <a:pPr>
              <a:lnSpc>
                <a:spcPct val="150000"/>
              </a:lnSpc>
              <a:buNone/>
            </a:pPr>
            <a:r>
              <a:rPr lang="en-US" altLang="ko-KR" sz="1600" dirty="0"/>
              <a:t>    Initialize e and item to be 1 and keep adding a new item to e.  The new item is the previous item divided by </a:t>
            </a:r>
            <a:r>
              <a:rPr lang="en-US" altLang="ko-KR" sz="1600" dirty="0" err="1"/>
              <a:t>i</a:t>
            </a:r>
            <a:r>
              <a:rPr lang="en-US" altLang="ko-KR" sz="1600" dirty="0"/>
              <a:t> for </a:t>
            </a:r>
            <a:r>
              <a:rPr lang="en-US" altLang="ko-KR" sz="1600" dirty="0" err="1"/>
              <a:t>i</a:t>
            </a:r>
            <a:r>
              <a:rPr lang="en-US" altLang="ko-KR" sz="1600" dirty="0"/>
              <a:t> = 2, 3, 4, . . . .)</a:t>
            </a:r>
            <a:endParaRPr lang="ko-KR" altLang="en-US" sz="1600" dirty="0"/>
          </a:p>
        </p:txBody>
      </p:sp>
      <p:graphicFrame>
        <p:nvGraphicFramePr>
          <p:cNvPr id="4" name="개체 3"/>
          <p:cNvGraphicFramePr>
            <a:graphicFrameLocks noChangeAspect="1"/>
          </p:cNvGraphicFramePr>
          <p:nvPr/>
        </p:nvGraphicFramePr>
        <p:xfrm>
          <a:off x="2843808" y="2060848"/>
          <a:ext cx="2304256" cy="534320"/>
        </p:xfrm>
        <a:graphic>
          <a:graphicData uri="http://schemas.openxmlformats.org/presentationml/2006/ole">
            <mc:AlternateContent xmlns:mc="http://schemas.openxmlformats.org/markup-compatibility/2006">
              <mc:Choice xmlns:v="urn:schemas-microsoft-com:vml" Requires="v">
                <p:oleObj spid="_x0000_s55307" name="수식" r:id="rId4" imgW="1752480" imgH="406080" progId="Equation.3">
                  <p:embed/>
                </p:oleObj>
              </mc:Choice>
              <mc:Fallback>
                <p:oleObj name="수식" r:id="rId4" imgW="1752480" imgH="40608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3808" y="2060848"/>
                        <a:ext cx="2304256" cy="5343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5299" name="Object 3"/>
          <p:cNvGraphicFramePr>
            <a:graphicFrameLocks noChangeAspect="1"/>
          </p:cNvGraphicFramePr>
          <p:nvPr/>
        </p:nvGraphicFramePr>
        <p:xfrm>
          <a:off x="2483768" y="3429000"/>
          <a:ext cx="2540000" cy="284162"/>
        </p:xfrm>
        <a:graphic>
          <a:graphicData uri="http://schemas.openxmlformats.org/presentationml/2006/ole">
            <mc:AlternateContent xmlns:mc="http://schemas.openxmlformats.org/markup-compatibility/2006">
              <mc:Choice xmlns:v="urn:schemas-microsoft-com:vml" Requires="v">
                <p:oleObj spid="_x0000_s55308" name="수식" r:id="rId6" imgW="1930320" imgH="215640" progId="Equation.3">
                  <p:embed/>
                </p:oleObj>
              </mc:Choice>
              <mc:Fallback>
                <p:oleObj name="수식" r:id="rId6" imgW="1930320" imgH="21564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83768" y="3429000"/>
                        <a:ext cx="2540000" cy="284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5301" name="Object 5"/>
          <p:cNvGraphicFramePr>
            <a:graphicFrameLocks noChangeAspect="1"/>
          </p:cNvGraphicFramePr>
          <p:nvPr/>
        </p:nvGraphicFramePr>
        <p:xfrm>
          <a:off x="1475656" y="3717032"/>
          <a:ext cx="234950" cy="481782"/>
        </p:xfrm>
        <a:graphic>
          <a:graphicData uri="http://schemas.openxmlformats.org/presentationml/2006/ole">
            <mc:AlternateContent xmlns:mc="http://schemas.openxmlformats.org/markup-compatibility/2006">
              <mc:Choice xmlns:v="urn:schemas-microsoft-com:vml" Requires="v">
                <p:oleObj spid="_x0000_s55309" name="수식" r:id="rId8" imgW="177480" imgH="406080" progId="Equation.3">
                  <p:embed/>
                </p:oleObj>
              </mc:Choice>
              <mc:Fallback>
                <p:oleObj name="수식" r:id="rId8" imgW="177480" imgH="406080" progId="Equation.3">
                  <p:embed/>
                  <p:pic>
                    <p:nvPicPr>
                      <p:cNvPr id="0"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75656" y="3717032"/>
                        <a:ext cx="234950" cy="4817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5302" name="Object 6"/>
          <p:cNvGraphicFramePr>
            <a:graphicFrameLocks noChangeAspect="1"/>
          </p:cNvGraphicFramePr>
          <p:nvPr/>
        </p:nvGraphicFramePr>
        <p:xfrm>
          <a:off x="2082800" y="3716338"/>
          <a:ext cx="788988" cy="512762"/>
        </p:xfrm>
        <a:graphic>
          <a:graphicData uri="http://schemas.openxmlformats.org/presentationml/2006/ole">
            <mc:AlternateContent xmlns:mc="http://schemas.openxmlformats.org/markup-compatibility/2006">
              <mc:Choice xmlns:v="urn:schemas-microsoft-com:vml" Requires="v">
                <p:oleObj spid="_x0000_s55310" name="수식" r:id="rId10" imgW="596880" imgH="431640" progId="Equation.3">
                  <p:embed/>
                </p:oleObj>
              </mc:Choice>
              <mc:Fallback>
                <p:oleObj name="수식" r:id="rId10" imgW="596880" imgH="431640" progId="Equation.3">
                  <p:embed/>
                  <p:pic>
                    <p:nvPicPr>
                      <p:cNvPr id="0"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82800" y="3716338"/>
                        <a:ext cx="788988" cy="512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endParaRPr lang="ko-KR" altLang="en-US" dirty="0"/>
          </a:p>
        </p:txBody>
      </p:sp>
      <p:pic>
        <p:nvPicPr>
          <p:cNvPr id="54274" name="Picture 2"/>
          <p:cNvPicPr>
            <a:picLocks noChangeAspect="1" noChangeArrowheads="1"/>
          </p:cNvPicPr>
          <p:nvPr/>
        </p:nvPicPr>
        <p:blipFill>
          <a:blip r:embed="rId2" cstate="print"/>
          <a:srcRect/>
          <a:stretch>
            <a:fillRect/>
          </a:stretch>
        </p:blipFill>
        <p:spPr bwMode="auto">
          <a:xfrm>
            <a:off x="5076056" y="1196752"/>
            <a:ext cx="3648075" cy="1838325"/>
          </a:xfrm>
          <a:prstGeom prst="rect">
            <a:avLst/>
          </a:prstGeom>
          <a:noFill/>
          <a:ln w="9525">
            <a:solidFill>
              <a:schemeClr val="accent1"/>
            </a:solidFill>
            <a:miter lim="800000"/>
            <a:headEnd/>
            <a:tailEnd/>
          </a:ln>
        </p:spPr>
      </p:pic>
      <p:pic>
        <p:nvPicPr>
          <p:cNvPr id="54275" name="Picture 3"/>
          <p:cNvPicPr>
            <a:picLocks noChangeAspect="1" noChangeArrowheads="1"/>
          </p:cNvPicPr>
          <p:nvPr/>
        </p:nvPicPr>
        <p:blipFill>
          <a:blip r:embed="rId3" cstate="print"/>
          <a:srcRect/>
          <a:stretch>
            <a:fillRect/>
          </a:stretch>
        </p:blipFill>
        <p:spPr bwMode="auto">
          <a:xfrm>
            <a:off x="611560" y="3356992"/>
            <a:ext cx="6264696" cy="2548162"/>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Loop</a:t>
            </a:r>
            <a:endParaRPr lang="ko-KR" altLang="en-US" dirty="0"/>
          </a:p>
        </p:txBody>
      </p:sp>
      <p:sp>
        <p:nvSpPr>
          <p:cNvPr id="3" name="내용 개체 틀 2"/>
          <p:cNvSpPr>
            <a:spLocks noGrp="1"/>
          </p:cNvSpPr>
          <p:nvPr>
            <p:ph idx="1"/>
          </p:nvPr>
        </p:nvSpPr>
        <p:spPr/>
        <p:txBody>
          <a:bodyPr/>
          <a:lstStyle/>
          <a:p>
            <a:r>
              <a:rPr lang="en-US" altLang="ko-KR" dirty="0"/>
              <a:t>Write a script </a:t>
            </a:r>
            <a:r>
              <a:rPr lang="en-US" altLang="ko-KR" b="1" dirty="0"/>
              <a:t>p2.py</a:t>
            </a:r>
            <a:r>
              <a:rPr lang="en-US" altLang="ko-KR" dirty="0"/>
              <a:t> that takes an integer parameter x. If x is greater than 1, prints the largest power of two that is less than x; otherwise, prints 0. Use a loop. </a:t>
            </a:r>
            <a:endParaRPr lang="ko-KR"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Loop -answer</a:t>
            </a:r>
            <a:endParaRPr lang="ko-KR" altLang="en-US" dirty="0"/>
          </a:p>
        </p:txBody>
      </p:sp>
      <p:pic>
        <p:nvPicPr>
          <p:cNvPr id="20482" name="Picture 2"/>
          <p:cNvPicPr>
            <a:picLocks noChangeAspect="1" noChangeArrowheads="1"/>
          </p:cNvPicPr>
          <p:nvPr/>
        </p:nvPicPr>
        <p:blipFill>
          <a:blip r:embed="rId2" cstate="print"/>
          <a:srcRect/>
          <a:stretch>
            <a:fillRect/>
          </a:stretch>
        </p:blipFill>
        <p:spPr bwMode="auto">
          <a:xfrm>
            <a:off x="323527" y="1700808"/>
            <a:ext cx="5130569" cy="3384376"/>
          </a:xfrm>
          <a:prstGeom prst="rect">
            <a:avLst/>
          </a:prstGeom>
          <a:noFill/>
          <a:ln w="9525">
            <a:noFill/>
            <a:miter lim="800000"/>
            <a:headEnd/>
            <a:tailEnd/>
          </a:ln>
        </p:spPr>
      </p:pic>
      <p:pic>
        <p:nvPicPr>
          <p:cNvPr id="20483" name="Picture 3"/>
          <p:cNvPicPr>
            <a:picLocks noChangeAspect="1" noChangeArrowheads="1"/>
          </p:cNvPicPr>
          <p:nvPr/>
        </p:nvPicPr>
        <p:blipFill>
          <a:blip r:embed="rId3" cstate="print"/>
          <a:srcRect/>
          <a:stretch>
            <a:fillRect/>
          </a:stretch>
        </p:blipFill>
        <p:spPr bwMode="auto">
          <a:xfrm>
            <a:off x="5580112" y="1700807"/>
            <a:ext cx="2664296" cy="4973353"/>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First day of each month</a:t>
            </a:r>
            <a:endParaRPr lang="ko-KR" altLang="en-US" dirty="0"/>
          </a:p>
        </p:txBody>
      </p:sp>
      <p:sp>
        <p:nvSpPr>
          <p:cNvPr id="3" name="내용 개체 틀 2"/>
          <p:cNvSpPr>
            <a:spLocks noGrp="1"/>
          </p:cNvSpPr>
          <p:nvPr>
            <p:ph idx="1"/>
          </p:nvPr>
        </p:nvSpPr>
        <p:spPr/>
        <p:txBody>
          <a:bodyPr/>
          <a:lstStyle/>
          <a:p>
            <a:r>
              <a:rPr lang="en-US" altLang="ko-KR" dirty="0"/>
              <a:t>Write a program that prompts the user to enter the year and first day of the year, and displays the first day of each month in the year on the console. For example, if the user entered year 2013, and 2 for Tuesday, January 1, 2013, your program should display the following output:</a:t>
            </a:r>
            <a:endParaRPr lang="ko-KR" altLang="en-US" dirty="0"/>
          </a:p>
        </p:txBody>
      </p:sp>
      <p:pic>
        <p:nvPicPr>
          <p:cNvPr id="57346" name="Picture 2"/>
          <p:cNvPicPr>
            <a:picLocks noChangeAspect="1" noChangeArrowheads="1"/>
          </p:cNvPicPr>
          <p:nvPr/>
        </p:nvPicPr>
        <p:blipFill>
          <a:blip r:embed="rId2" cstate="print"/>
          <a:srcRect/>
          <a:stretch>
            <a:fillRect/>
          </a:stretch>
        </p:blipFill>
        <p:spPr bwMode="auto">
          <a:xfrm>
            <a:off x="2123728" y="3284984"/>
            <a:ext cx="3312368" cy="2880320"/>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First day of each month - answer</a:t>
            </a:r>
            <a:endParaRPr lang="ko-KR" altLang="en-US" dirty="0"/>
          </a:p>
        </p:txBody>
      </p:sp>
      <p:pic>
        <p:nvPicPr>
          <p:cNvPr id="58370" name="Picture 2"/>
          <p:cNvPicPr>
            <a:picLocks noChangeAspect="1" noChangeArrowheads="1"/>
          </p:cNvPicPr>
          <p:nvPr/>
        </p:nvPicPr>
        <p:blipFill>
          <a:blip r:embed="rId2" cstate="print"/>
          <a:srcRect/>
          <a:stretch>
            <a:fillRect/>
          </a:stretch>
        </p:blipFill>
        <p:spPr bwMode="auto">
          <a:xfrm>
            <a:off x="179512" y="1628800"/>
            <a:ext cx="5467350" cy="4572000"/>
          </a:xfrm>
          <a:prstGeom prst="rect">
            <a:avLst/>
          </a:prstGeom>
          <a:noFill/>
          <a:ln w="9525">
            <a:noFill/>
            <a:miter lim="800000"/>
            <a:headEnd/>
            <a:tailEnd/>
          </a:ln>
        </p:spPr>
      </p:pic>
      <p:pic>
        <p:nvPicPr>
          <p:cNvPr id="58371" name="Picture 3"/>
          <p:cNvPicPr>
            <a:picLocks noGrp="1" noChangeAspect="1" noChangeArrowheads="1"/>
          </p:cNvPicPr>
          <p:nvPr>
            <p:ph idx="1"/>
          </p:nvPr>
        </p:nvPicPr>
        <p:blipFill>
          <a:blip r:embed="rId3" cstate="print"/>
          <a:srcRect/>
          <a:stretch>
            <a:fillRect/>
          </a:stretch>
        </p:blipFill>
        <p:spPr bwMode="auto">
          <a:xfrm>
            <a:off x="5652120" y="1916832"/>
            <a:ext cx="3166015" cy="4525963"/>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Newton’s method</a:t>
            </a:r>
            <a:endParaRPr lang="ko-KR" altLang="en-US" dirty="0"/>
          </a:p>
        </p:txBody>
      </p:sp>
      <p:sp>
        <p:nvSpPr>
          <p:cNvPr id="3" name="내용 개체 틀 2"/>
          <p:cNvSpPr>
            <a:spLocks noGrp="1"/>
          </p:cNvSpPr>
          <p:nvPr>
            <p:ph idx="1"/>
          </p:nvPr>
        </p:nvSpPr>
        <p:spPr/>
        <p:txBody>
          <a:bodyPr>
            <a:normAutofit/>
          </a:bodyPr>
          <a:lstStyle/>
          <a:p>
            <a:r>
              <a:rPr lang="en-US" altLang="ko-KR" sz="1800" dirty="0"/>
              <a:t>One way of computing square roots is Newton’s method. Suppose that you want to know the square root of </a:t>
            </a:r>
            <a:r>
              <a:rPr lang="en-US" altLang="ko-KR" sz="1800" i="1" dirty="0"/>
              <a:t>a</a:t>
            </a:r>
            <a:r>
              <a:rPr lang="en-US" altLang="ko-KR" sz="1800" dirty="0"/>
              <a:t>. If you start with almost any estimate, </a:t>
            </a:r>
            <a:r>
              <a:rPr lang="en-US" altLang="ko-KR" sz="1800" i="1" dirty="0"/>
              <a:t>x</a:t>
            </a:r>
            <a:r>
              <a:rPr lang="en-US" altLang="ko-KR" sz="1800" dirty="0"/>
              <a:t>, you can compute a better estimate with the following formula:</a:t>
            </a:r>
          </a:p>
          <a:p>
            <a:pPr>
              <a:buNone/>
            </a:pPr>
            <a:endParaRPr lang="en-US" altLang="ko-KR" sz="1800" dirty="0"/>
          </a:p>
          <a:p>
            <a:endParaRPr lang="en-US" altLang="ko-KR" sz="1800" dirty="0"/>
          </a:p>
          <a:p>
            <a:endParaRPr lang="en-US" altLang="ko-KR" sz="1800" dirty="0"/>
          </a:p>
          <a:p>
            <a:pPr>
              <a:buNone/>
            </a:pPr>
            <a:r>
              <a:rPr lang="en-US" altLang="ko-KR" sz="1800" dirty="0"/>
              <a:t>    Repeatedly calculate y with old value of y as x until absolute value of (y – x) is smaller than epsilon.</a:t>
            </a:r>
          </a:p>
          <a:p>
            <a:pPr>
              <a:buNone/>
            </a:pPr>
            <a:endParaRPr lang="en-US" altLang="ko-KR" sz="1800" dirty="0"/>
          </a:p>
          <a:p>
            <a:r>
              <a:rPr lang="en-US" altLang="ko-KR" sz="1800" dirty="0"/>
              <a:t>Write a script named </a:t>
            </a:r>
            <a:r>
              <a:rPr lang="en-US" altLang="ko-KR" sz="1800" b="1" dirty="0"/>
              <a:t>newton.py</a:t>
            </a:r>
            <a:r>
              <a:rPr lang="en-US" altLang="ko-KR" sz="1800" dirty="0"/>
              <a:t> that takes x and epsilon as user inputs, and that prints the result value.</a:t>
            </a:r>
            <a:endParaRPr lang="ko-KR" altLang="en-US" sz="1800" dirty="0"/>
          </a:p>
        </p:txBody>
      </p:sp>
      <p:graphicFrame>
        <p:nvGraphicFramePr>
          <p:cNvPr id="4" name="개체 3"/>
          <p:cNvGraphicFramePr>
            <a:graphicFrameLocks noChangeAspect="1"/>
          </p:cNvGraphicFramePr>
          <p:nvPr/>
        </p:nvGraphicFramePr>
        <p:xfrm>
          <a:off x="2915816" y="2924944"/>
          <a:ext cx="1728192" cy="825405"/>
        </p:xfrm>
        <a:graphic>
          <a:graphicData uri="http://schemas.openxmlformats.org/presentationml/2006/ole">
            <mc:AlternateContent xmlns:mc="http://schemas.openxmlformats.org/markup-compatibility/2006">
              <mc:Choice xmlns:v="urn:schemas-microsoft-com:vml" Requires="v">
                <p:oleObj spid="_x0000_s9220" name="수식" r:id="rId3" imgW="850680" imgH="406080" progId="Equation.3">
                  <p:embed/>
                </p:oleObj>
              </mc:Choice>
              <mc:Fallback>
                <p:oleObj name="수식" r:id="rId3" imgW="850680" imgH="40608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5816" y="2924944"/>
                        <a:ext cx="1728192" cy="8254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Newton’s method - answer</a:t>
            </a:r>
            <a:endParaRPr lang="ko-KR" altLang="en-US" dirty="0"/>
          </a:p>
        </p:txBody>
      </p:sp>
      <p:pic>
        <p:nvPicPr>
          <p:cNvPr id="10243" name="Picture 3"/>
          <p:cNvPicPr>
            <a:picLocks noChangeAspect="1" noChangeArrowheads="1"/>
          </p:cNvPicPr>
          <p:nvPr/>
        </p:nvPicPr>
        <p:blipFill>
          <a:blip r:embed="rId2" cstate="print"/>
          <a:srcRect/>
          <a:stretch>
            <a:fillRect/>
          </a:stretch>
        </p:blipFill>
        <p:spPr bwMode="auto">
          <a:xfrm>
            <a:off x="251520" y="1556792"/>
            <a:ext cx="5112568" cy="2619316"/>
          </a:xfrm>
          <a:prstGeom prst="rect">
            <a:avLst/>
          </a:prstGeom>
          <a:noFill/>
          <a:ln w="9525">
            <a:noFill/>
            <a:miter lim="800000"/>
            <a:headEnd/>
            <a:tailEnd/>
          </a:ln>
        </p:spPr>
      </p:pic>
      <p:pic>
        <p:nvPicPr>
          <p:cNvPr id="10244" name="Picture 4"/>
          <p:cNvPicPr>
            <a:picLocks noChangeAspect="1" noChangeArrowheads="1"/>
          </p:cNvPicPr>
          <p:nvPr/>
        </p:nvPicPr>
        <p:blipFill>
          <a:blip r:embed="rId3" cstate="print"/>
          <a:srcRect/>
          <a:stretch>
            <a:fillRect/>
          </a:stretch>
        </p:blipFill>
        <p:spPr bwMode="auto">
          <a:xfrm>
            <a:off x="5508104" y="1556792"/>
            <a:ext cx="3096344" cy="4651104"/>
          </a:xfrm>
          <a:prstGeom prst="rect">
            <a:avLst/>
          </a:prstGeom>
          <a:noFill/>
          <a:ln w="9525">
            <a:solidFill>
              <a:schemeClr val="accent1">
                <a:lumMod val="75000"/>
              </a:schemeClr>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4"/>
                                        </p:tgtEl>
                                        <p:attrNameLst>
                                          <p:attrName>style.visibility</p:attrName>
                                        </p:attrNameLst>
                                      </p:cBhvr>
                                      <p:to>
                                        <p:strVal val="visible"/>
                                      </p:to>
                                    </p:set>
                                    <p:anim calcmode="lin" valueType="num">
                                      <p:cBhvr additive="base">
                                        <p:cTn id="7" dur="500" fill="hold"/>
                                        <p:tgtEl>
                                          <p:spTgt spid="10244"/>
                                        </p:tgtEl>
                                        <p:attrNameLst>
                                          <p:attrName>ppt_x</p:attrName>
                                        </p:attrNameLst>
                                      </p:cBhvr>
                                      <p:tavLst>
                                        <p:tav tm="0">
                                          <p:val>
                                            <p:strVal val="#ppt_x"/>
                                          </p:val>
                                        </p:tav>
                                        <p:tav tm="100000">
                                          <p:val>
                                            <p:strVal val="#ppt_x"/>
                                          </p:val>
                                        </p:tav>
                                      </p:tavLst>
                                    </p:anim>
                                    <p:anim calcmode="lin" valueType="num">
                                      <p:cBhvr additive="base">
                                        <p:cTn id="8" dur="500" fill="hold"/>
                                        <p:tgtEl>
                                          <p:spTgt spid="102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latin typeface="OCR-A BT" pitchFamily="49" charset="0"/>
              </a:rPr>
              <a:t>if </a:t>
            </a:r>
            <a:r>
              <a:rPr lang="en-US" altLang="ko-KR" dirty="0"/>
              <a:t>statements-answer</a:t>
            </a:r>
            <a:endParaRPr lang="ko-KR" altLang="en-US" dirty="0"/>
          </a:p>
        </p:txBody>
      </p:sp>
      <p:pic>
        <p:nvPicPr>
          <p:cNvPr id="36866" name="Picture 2"/>
          <p:cNvPicPr>
            <a:picLocks noChangeAspect="1" noChangeArrowheads="1"/>
          </p:cNvPicPr>
          <p:nvPr/>
        </p:nvPicPr>
        <p:blipFill>
          <a:blip r:embed="rId2" cstate="print"/>
          <a:srcRect/>
          <a:stretch>
            <a:fillRect/>
          </a:stretch>
        </p:blipFill>
        <p:spPr bwMode="auto">
          <a:xfrm>
            <a:off x="683568" y="1844824"/>
            <a:ext cx="5624827" cy="1224136"/>
          </a:xfrm>
          <a:prstGeom prst="rect">
            <a:avLst/>
          </a:prstGeom>
          <a:noFill/>
          <a:ln w="9525">
            <a:noFill/>
            <a:miter lim="800000"/>
            <a:headEnd/>
            <a:tailEnd/>
          </a:ln>
        </p:spPr>
      </p:pic>
      <p:pic>
        <p:nvPicPr>
          <p:cNvPr id="36867" name="Picture 3"/>
          <p:cNvPicPr>
            <a:picLocks noChangeAspect="1" noChangeArrowheads="1"/>
          </p:cNvPicPr>
          <p:nvPr/>
        </p:nvPicPr>
        <p:blipFill>
          <a:blip r:embed="rId3" cstate="print"/>
          <a:srcRect/>
          <a:stretch>
            <a:fillRect/>
          </a:stretch>
        </p:blipFill>
        <p:spPr bwMode="auto">
          <a:xfrm>
            <a:off x="1475655" y="3212976"/>
            <a:ext cx="6070951" cy="2520280"/>
          </a:xfrm>
          <a:prstGeom prst="rect">
            <a:avLst/>
          </a:prstGeom>
          <a:noFill/>
          <a:ln w="9525">
            <a:solidFill>
              <a:schemeClr val="accent1">
                <a:shade val="50000"/>
              </a:schemeClr>
            </a:solid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latin typeface="OCR-A BT" pitchFamily="49" charset="0"/>
              </a:rPr>
              <a:t>if </a:t>
            </a:r>
            <a:r>
              <a:rPr lang="en-US" altLang="ko-KR" dirty="0"/>
              <a:t>statements ex1</a:t>
            </a:r>
            <a:endParaRPr lang="ko-KR" altLang="en-US" dirty="0"/>
          </a:p>
        </p:txBody>
      </p:sp>
      <p:sp>
        <p:nvSpPr>
          <p:cNvPr id="3" name="내용 개체 틀 2"/>
          <p:cNvSpPr>
            <a:spLocks noGrp="1"/>
          </p:cNvSpPr>
          <p:nvPr>
            <p:ph idx="1"/>
          </p:nvPr>
        </p:nvSpPr>
        <p:spPr/>
        <p:txBody>
          <a:bodyPr/>
          <a:lstStyle/>
          <a:p>
            <a:pPr>
              <a:lnSpc>
                <a:spcPct val="120000"/>
              </a:lnSpc>
            </a:pPr>
            <a:r>
              <a:rPr lang="en-US" altLang="ko-KR" dirty="0"/>
              <a:t>Make a script </a:t>
            </a:r>
            <a:r>
              <a:rPr lang="en-US" altLang="ko-KR" b="1" dirty="0"/>
              <a:t>compare.py </a:t>
            </a:r>
            <a:r>
              <a:rPr lang="en-US" altLang="ko-KR" dirty="0"/>
              <a:t>that enter two numbers x, y from user input and print “Greater”  if x is greater than y, “Equal” if x equals y and “Smaller” if x is less than y. Use  </a:t>
            </a:r>
            <a:r>
              <a:rPr lang="en-US" altLang="ko-KR" b="1" dirty="0" err="1">
                <a:latin typeface="OCR-A BT" pitchFamily="49" charset="0"/>
              </a:rPr>
              <a:t>elif</a:t>
            </a:r>
            <a:r>
              <a:rPr lang="en-US" altLang="ko-KR" b="1" dirty="0">
                <a:latin typeface="OCR-A BT" pitchFamily="49" charset="0"/>
              </a:rPr>
              <a:t> </a:t>
            </a:r>
            <a:r>
              <a:rPr lang="en-US" altLang="ko-KR" dirty="0"/>
              <a:t> to write the comparison.</a:t>
            </a:r>
            <a:endParaRPr lang="ko-KR"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latin typeface="OCR-A BT" pitchFamily="49" charset="0"/>
              </a:rPr>
              <a:t>if </a:t>
            </a:r>
            <a:r>
              <a:rPr lang="en-US" altLang="ko-KR" dirty="0"/>
              <a:t>statements ex1 - answer</a:t>
            </a:r>
            <a:endParaRPr lang="ko-KR" altLang="en-US" dirty="0"/>
          </a:p>
        </p:txBody>
      </p:sp>
      <p:pic>
        <p:nvPicPr>
          <p:cNvPr id="16386" name="Picture 2"/>
          <p:cNvPicPr>
            <a:picLocks noChangeAspect="1" noChangeArrowheads="1"/>
          </p:cNvPicPr>
          <p:nvPr/>
        </p:nvPicPr>
        <p:blipFill>
          <a:blip r:embed="rId2" cstate="print"/>
          <a:srcRect/>
          <a:stretch>
            <a:fillRect/>
          </a:stretch>
        </p:blipFill>
        <p:spPr bwMode="auto">
          <a:xfrm>
            <a:off x="395535" y="1700808"/>
            <a:ext cx="4184981" cy="3384376"/>
          </a:xfrm>
          <a:prstGeom prst="rect">
            <a:avLst/>
          </a:prstGeom>
          <a:noFill/>
          <a:ln w="9525">
            <a:noFill/>
            <a:miter lim="800000"/>
            <a:headEnd/>
            <a:tailEnd/>
          </a:ln>
        </p:spPr>
      </p:pic>
      <p:pic>
        <p:nvPicPr>
          <p:cNvPr id="16387" name="Picture 3"/>
          <p:cNvPicPr>
            <a:picLocks noChangeAspect="1" noChangeArrowheads="1"/>
          </p:cNvPicPr>
          <p:nvPr/>
        </p:nvPicPr>
        <p:blipFill>
          <a:blip r:embed="rId3" cstate="print"/>
          <a:srcRect/>
          <a:stretch>
            <a:fillRect/>
          </a:stretch>
        </p:blipFill>
        <p:spPr bwMode="auto">
          <a:xfrm>
            <a:off x="5436096" y="1700808"/>
            <a:ext cx="1512168" cy="3509895"/>
          </a:xfrm>
          <a:prstGeom prst="rect">
            <a:avLst/>
          </a:prstGeom>
          <a:noFill/>
          <a:ln w="9525">
            <a:solidFill>
              <a:schemeClr val="accent1">
                <a:lumMod val="75000"/>
              </a:schemeClr>
            </a:solid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latin typeface="OCR-A BT" pitchFamily="49" charset="0"/>
              </a:rPr>
              <a:t>if </a:t>
            </a:r>
            <a:r>
              <a:rPr lang="en-US" altLang="ko-KR" dirty="0"/>
              <a:t>statements ex2</a:t>
            </a:r>
            <a:endParaRPr lang="ko-KR" altLang="en-US" dirty="0"/>
          </a:p>
        </p:txBody>
      </p:sp>
      <p:sp>
        <p:nvSpPr>
          <p:cNvPr id="3" name="내용 개체 틀 2"/>
          <p:cNvSpPr>
            <a:spLocks noGrp="1"/>
          </p:cNvSpPr>
          <p:nvPr>
            <p:ph idx="1"/>
          </p:nvPr>
        </p:nvSpPr>
        <p:spPr/>
        <p:txBody>
          <a:bodyPr/>
          <a:lstStyle/>
          <a:p>
            <a:pPr>
              <a:lnSpc>
                <a:spcPct val="120000"/>
              </a:lnSpc>
            </a:pPr>
            <a:r>
              <a:rPr lang="en-US" altLang="ko-KR" dirty="0"/>
              <a:t>Write a script </a:t>
            </a:r>
            <a:r>
              <a:rPr lang="en-US" altLang="ko-KR" b="1" dirty="0"/>
              <a:t>clip.py</a:t>
            </a:r>
            <a:r>
              <a:rPr lang="en-US" altLang="ko-KR" dirty="0"/>
              <a:t> that takes numbers  lo, x, hi  from user input and prints lo if x is less than lo, prints hi if x is greater than hi, and prints x otherwise. You can assume that lo &lt; hi. Use</a:t>
            </a:r>
            <a:r>
              <a:rPr lang="en-US" altLang="ko-KR" b="1" dirty="0"/>
              <a:t> if</a:t>
            </a:r>
            <a:r>
              <a:rPr lang="en-US" altLang="ko-KR" dirty="0"/>
              <a:t>. </a:t>
            </a:r>
            <a:endParaRPr lang="ko-KR"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latin typeface="OCR-A BT" pitchFamily="49" charset="0"/>
              </a:rPr>
              <a:t>if </a:t>
            </a:r>
            <a:r>
              <a:rPr lang="en-US" altLang="ko-KR" dirty="0"/>
              <a:t>statements ex2-answer</a:t>
            </a:r>
            <a:endParaRPr lang="ko-KR" altLang="en-US" dirty="0"/>
          </a:p>
        </p:txBody>
      </p:sp>
      <p:pic>
        <p:nvPicPr>
          <p:cNvPr id="17410" name="Picture 2"/>
          <p:cNvPicPr>
            <a:picLocks noChangeAspect="1" noChangeArrowheads="1"/>
          </p:cNvPicPr>
          <p:nvPr/>
        </p:nvPicPr>
        <p:blipFill>
          <a:blip r:embed="rId2" cstate="print"/>
          <a:srcRect/>
          <a:stretch>
            <a:fillRect/>
          </a:stretch>
        </p:blipFill>
        <p:spPr bwMode="auto">
          <a:xfrm>
            <a:off x="467543" y="1772816"/>
            <a:ext cx="4890393" cy="3672408"/>
          </a:xfrm>
          <a:prstGeom prst="rect">
            <a:avLst/>
          </a:prstGeom>
          <a:noFill/>
          <a:ln w="9525">
            <a:noFill/>
            <a:miter lim="800000"/>
            <a:headEnd/>
            <a:tailEnd/>
          </a:ln>
        </p:spPr>
      </p:pic>
      <p:pic>
        <p:nvPicPr>
          <p:cNvPr id="17411" name="Picture 3"/>
          <p:cNvPicPr>
            <a:picLocks noChangeAspect="1" noChangeArrowheads="1"/>
          </p:cNvPicPr>
          <p:nvPr/>
        </p:nvPicPr>
        <p:blipFill>
          <a:blip r:embed="rId3" cstate="print"/>
          <a:srcRect/>
          <a:stretch>
            <a:fillRect/>
          </a:stretch>
        </p:blipFill>
        <p:spPr bwMode="auto">
          <a:xfrm>
            <a:off x="6012160" y="1772816"/>
            <a:ext cx="2160240" cy="4698916"/>
          </a:xfrm>
          <a:prstGeom prst="rect">
            <a:avLst/>
          </a:prstGeom>
          <a:noFill/>
          <a:ln w="9525">
            <a:solidFill>
              <a:schemeClr val="accent1">
                <a:lumMod val="75000"/>
              </a:schemeClr>
            </a:solid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Fermat’s Last Theorem</a:t>
            </a:r>
            <a:endParaRPr lang="ko-KR" altLang="en-US" dirty="0"/>
          </a:p>
        </p:txBody>
      </p:sp>
      <p:sp>
        <p:nvSpPr>
          <p:cNvPr id="3" name="내용 개체 틀 2"/>
          <p:cNvSpPr>
            <a:spLocks noGrp="1"/>
          </p:cNvSpPr>
          <p:nvPr>
            <p:ph idx="1"/>
          </p:nvPr>
        </p:nvSpPr>
        <p:spPr/>
        <p:txBody>
          <a:bodyPr>
            <a:normAutofit/>
          </a:bodyPr>
          <a:lstStyle/>
          <a:p>
            <a:r>
              <a:rPr lang="en-US" altLang="ko-KR" sz="1800" dirty="0"/>
              <a:t>Fermat’s Last Theorem says that there are no integers a, b, and c such that</a:t>
            </a:r>
          </a:p>
          <a:p>
            <a:pPr>
              <a:buNone/>
            </a:pPr>
            <a:r>
              <a:rPr lang="en-US" altLang="ko-KR" sz="1800" dirty="0"/>
              <a:t>                  </a:t>
            </a:r>
            <a:r>
              <a:rPr lang="en-US" altLang="ko-KR" sz="2400" dirty="0"/>
              <a:t>a</a:t>
            </a:r>
            <a:r>
              <a:rPr lang="en-US" altLang="ko-KR" sz="2400" baseline="30000" dirty="0"/>
              <a:t>n</a:t>
            </a:r>
            <a:r>
              <a:rPr lang="en-US" altLang="ko-KR" sz="2400" dirty="0"/>
              <a:t> + </a:t>
            </a:r>
            <a:r>
              <a:rPr lang="en-US" altLang="ko-KR" sz="2400" dirty="0" err="1"/>
              <a:t>b</a:t>
            </a:r>
            <a:r>
              <a:rPr lang="en-US" altLang="ko-KR" sz="2400" baseline="30000" dirty="0" err="1"/>
              <a:t>n</a:t>
            </a:r>
            <a:r>
              <a:rPr lang="en-US" altLang="ko-KR" sz="2400" dirty="0"/>
              <a:t> = </a:t>
            </a:r>
            <a:r>
              <a:rPr lang="en-US" altLang="ko-KR" sz="2400" dirty="0" err="1"/>
              <a:t>c</a:t>
            </a:r>
            <a:r>
              <a:rPr lang="en-US" altLang="ko-KR" sz="2400" baseline="30000" dirty="0" err="1"/>
              <a:t>n</a:t>
            </a:r>
            <a:r>
              <a:rPr lang="en-US" altLang="ko-KR" sz="2400" dirty="0"/>
              <a:t> </a:t>
            </a:r>
            <a:r>
              <a:rPr lang="en-US" altLang="ko-KR" sz="1800" dirty="0"/>
              <a:t>      for any values of n greater than 2.</a:t>
            </a:r>
          </a:p>
          <a:p>
            <a:endParaRPr lang="en-US" altLang="ko-KR" sz="1800" dirty="0"/>
          </a:p>
          <a:p>
            <a:r>
              <a:rPr lang="en-US" altLang="ko-KR" sz="1800" dirty="0"/>
              <a:t>Write a script named </a:t>
            </a:r>
            <a:r>
              <a:rPr lang="en-US" altLang="ko-KR" sz="1800" b="1" dirty="0"/>
              <a:t>check_fermat.py</a:t>
            </a:r>
            <a:r>
              <a:rPr lang="en-US" altLang="ko-KR" sz="1800" dirty="0"/>
              <a:t> that  prompts the user to input values for a, b, c and n, converts them to integers and that checks to see if Fermat’s theorem holds. If n is greater than 2 and it turns out to be true that </a:t>
            </a:r>
            <a:r>
              <a:rPr lang="en-US" altLang="ko-KR" sz="2400" dirty="0"/>
              <a:t>a</a:t>
            </a:r>
            <a:r>
              <a:rPr lang="en-US" altLang="ko-KR" sz="2400" baseline="30000" dirty="0"/>
              <a:t>n</a:t>
            </a:r>
            <a:r>
              <a:rPr lang="en-US" altLang="ko-KR" sz="2400" dirty="0"/>
              <a:t> + </a:t>
            </a:r>
            <a:r>
              <a:rPr lang="en-US" altLang="ko-KR" sz="2400" dirty="0" err="1"/>
              <a:t>b</a:t>
            </a:r>
            <a:r>
              <a:rPr lang="en-US" altLang="ko-KR" sz="2400" baseline="30000" dirty="0" err="1"/>
              <a:t>n</a:t>
            </a:r>
            <a:r>
              <a:rPr lang="en-US" altLang="ko-KR" sz="2400" dirty="0"/>
              <a:t> = </a:t>
            </a:r>
            <a:r>
              <a:rPr lang="en-US" altLang="ko-KR" sz="2400" dirty="0" err="1"/>
              <a:t>c</a:t>
            </a:r>
            <a:r>
              <a:rPr lang="en-US" altLang="ko-KR" sz="2400" baseline="30000" dirty="0" err="1"/>
              <a:t>n</a:t>
            </a:r>
            <a:r>
              <a:rPr lang="en-US" altLang="ko-KR" sz="1800" dirty="0"/>
              <a:t> , the program should print “Holy smokes, Fermat was wrong!”. Otherwise, the program should print, “No, that doesn’t work.”</a:t>
            </a:r>
          </a:p>
        </p:txBody>
      </p:sp>
    </p:spTree>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8854</TotalTime>
  <Words>1187</Words>
  <Application>Microsoft Office PowerPoint</Application>
  <PresentationFormat>화면 슬라이드 쇼(4:3)</PresentationFormat>
  <Paragraphs>110</Paragraphs>
  <Slides>38</Slides>
  <Notes>1</Notes>
  <HiddenSlides>0</HiddenSlides>
  <MMClips>0</MMClips>
  <ScaleCrop>false</ScaleCrop>
  <HeadingPairs>
    <vt:vector size="8" baseType="variant">
      <vt:variant>
        <vt:lpstr>사용한 글꼴</vt:lpstr>
      </vt:variant>
      <vt:variant>
        <vt:i4>6</vt:i4>
      </vt:variant>
      <vt:variant>
        <vt:lpstr>테마</vt:lpstr>
      </vt:variant>
      <vt:variant>
        <vt:i4>1</vt:i4>
      </vt:variant>
      <vt:variant>
        <vt:lpstr>포함된 OLE 서버</vt:lpstr>
      </vt:variant>
      <vt:variant>
        <vt:i4>1</vt:i4>
      </vt:variant>
      <vt:variant>
        <vt:lpstr>슬라이드 제목</vt:lpstr>
      </vt:variant>
      <vt:variant>
        <vt:i4>38</vt:i4>
      </vt:variant>
    </vt:vector>
  </HeadingPairs>
  <TitlesOfParts>
    <vt:vector size="46" baseType="lpstr">
      <vt:lpstr>HY강M</vt:lpstr>
      <vt:lpstr>OCR-A BT</vt:lpstr>
      <vt:lpstr>맑은 고딕</vt:lpstr>
      <vt:lpstr>Arial</vt:lpstr>
      <vt:lpstr>Consolas</vt:lpstr>
      <vt:lpstr>Verdana</vt:lpstr>
      <vt:lpstr>Office 테마</vt:lpstr>
      <vt:lpstr>수식</vt:lpstr>
      <vt:lpstr>Python 실습자료03 - answer</vt:lpstr>
      <vt:lpstr>if statements</vt:lpstr>
      <vt:lpstr>if statements</vt:lpstr>
      <vt:lpstr>if statements-answer</vt:lpstr>
      <vt:lpstr>if statements ex1</vt:lpstr>
      <vt:lpstr>if statements ex1 - answer</vt:lpstr>
      <vt:lpstr>if statements ex2</vt:lpstr>
      <vt:lpstr>if statements ex2-answer</vt:lpstr>
      <vt:lpstr>Fermat’s Last Theorem</vt:lpstr>
      <vt:lpstr>Fermat’s Last Theorem - answer</vt:lpstr>
      <vt:lpstr>Triangles</vt:lpstr>
      <vt:lpstr>Triangles - answer</vt:lpstr>
      <vt:lpstr>BMI</vt:lpstr>
      <vt:lpstr>BMI - answer</vt:lpstr>
      <vt:lpstr>Order of three numbers</vt:lpstr>
      <vt:lpstr>Order of three numbers - answer</vt:lpstr>
      <vt:lpstr>Palindrome number</vt:lpstr>
      <vt:lpstr>Palindrome number - answer</vt:lpstr>
      <vt:lpstr>Hex to decimal</vt:lpstr>
      <vt:lpstr>Hex to decimal - answer</vt:lpstr>
      <vt:lpstr>while statement ex1</vt:lpstr>
      <vt:lpstr>while statement ex1 - answer</vt:lpstr>
      <vt:lpstr>for statement ex1</vt:lpstr>
      <vt:lpstr>for statement ex1 - answer</vt:lpstr>
      <vt:lpstr>Smallest number</vt:lpstr>
      <vt:lpstr>Smallest number - answer</vt:lpstr>
      <vt:lpstr>Greatest common divisor</vt:lpstr>
      <vt:lpstr>Greatest common divisor - answer</vt:lpstr>
      <vt:lpstr>Display patterns</vt:lpstr>
      <vt:lpstr>Display patterns - answer</vt:lpstr>
      <vt:lpstr>Approximate e</vt:lpstr>
      <vt:lpstr>PowerPoint 프레젠테이션</vt:lpstr>
      <vt:lpstr>Loop</vt:lpstr>
      <vt:lpstr>Loop -answer</vt:lpstr>
      <vt:lpstr>First day of each month</vt:lpstr>
      <vt:lpstr>First day of each month - answer</vt:lpstr>
      <vt:lpstr>Newton’s method</vt:lpstr>
      <vt:lpstr>Newton’s method - answer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김은진</dc:creator>
  <cp:lastModifiedBy>김은진</cp:lastModifiedBy>
  <cp:revision>87</cp:revision>
  <dcterms:created xsi:type="dcterms:W3CDTF">2015-01-22T08:45:52Z</dcterms:created>
  <dcterms:modified xsi:type="dcterms:W3CDTF">2016-08-05T07:11:38Z</dcterms:modified>
</cp:coreProperties>
</file>