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5" r:id="rId3"/>
    <p:sldId id="306" r:id="rId4"/>
    <p:sldId id="293" r:id="rId5"/>
    <p:sldId id="297" r:id="rId6"/>
    <p:sldId id="285" r:id="rId7"/>
    <p:sldId id="283" r:id="rId8"/>
    <p:sldId id="308" r:id="rId9"/>
    <p:sldId id="310" r:id="rId10"/>
    <p:sldId id="312" r:id="rId11"/>
    <p:sldId id="314" r:id="rId12"/>
    <p:sldId id="299" r:id="rId13"/>
    <p:sldId id="301" r:id="rId14"/>
    <p:sldId id="316" r:id="rId15"/>
    <p:sldId id="318" r:id="rId16"/>
    <p:sldId id="320" r:id="rId17"/>
    <p:sldId id="322" r:id="rId18"/>
    <p:sldId id="303" r:id="rId19"/>
    <p:sldId id="326" r:id="rId20"/>
    <p:sldId id="287"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78"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DB7E616-4075-445E-83C5-9EEE22B659D9}" type="slidenum">
              <a:rPr lang="ko-KR" altLang="en-US" smtClean="0"/>
              <a:pPr/>
              <a:t>17</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03</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Palindrome number</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a three-digit integer and determines whether it is a palindrome number. A number is a palindrome if it reads the same from right to left and from left to right. Here is a sample run of this program:</a:t>
            </a:r>
            <a:endParaRPr lang="ko-KR" altLang="en-US" dirty="0"/>
          </a:p>
        </p:txBody>
      </p:sp>
      <p:pic>
        <p:nvPicPr>
          <p:cNvPr id="47106" name="Picture 2"/>
          <p:cNvPicPr>
            <a:picLocks noChangeAspect="1" noChangeArrowheads="1"/>
          </p:cNvPicPr>
          <p:nvPr/>
        </p:nvPicPr>
        <p:blipFill>
          <a:blip r:embed="rId2" cstate="print"/>
          <a:srcRect/>
          <a:stretch>
            <a:fillRect/>
          </a:stretch>
        </p:blipFill>
        <p:spPr bwMode="auto">
          <a:xfrm>
            <a:off x="2195736" y="3356992"/>
            <a:ext cx="3744416" cy="1674440"/>
          </a:xfrm>
          <a:prstGeom prst="rect">
            <a:avLst/>
          </a:prstGeom>
          <a:noFill/>
          <a:ln w="9525">
            <a:solidFill>
              <a:schemeClr val="accent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Hex to decimal</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a hex character and displays its corresponding decimal integer. Here are some sample runs:</a:t>
            </a:r>
            <a:endParaRPr lang="ko-KR" altLang="en-US" dirty="0"/>
          </a:p>
        </p:txBody>
      </p:sp>
      <p:pic>
        <p:nvPicPr>
          <p:cNvPr id="50178" name="Picture 2"/>
          <p:cNvPicPr>
            <a:picLocks noChangeAspect="1" noChangeArrowheads="1"/>
          </p:cNvPicPr>
          <p:nvPr/>
        </p:nvPicPr>
        <p:blipFill>
          <a:blip r:embed="rId2" cstate="print"/>
          <a:srcRect/>
          <a:stretch>
            <a:fillRect/>
          </a:stretch>
        </p:blipFill>
        <p:spPr bwMode="auto">
          <a:xfrm>
            <a:off x="2123728" y="2842067"/>
            <a:ext cx="3240360" cy="317922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while statement ex1</a:t>
            </a:r>
            <a:endParaRPr lang="ko-KR" altLang="en-US" dirty="0"/>
          </a:p>
        </p:txBody>
      </p:sp>
      <p:sp>
        <p:nvSpPr>
          <p:cNvPr id="3" name="내용 개체 틀 2"/>
          <p:cNvSpPr>
            <a:spLocks noGrp="1"/>
          </p:cNvSpPr>
          <p:nvPr>
            <p:ph idx="1"/>
          </p:nvPr>
        </p:nvSpPr>
        <p:spPr/>
        <p:txBody>
          <a:bodyPr/>
          <a:lstStyle/>
          <a:p>
            <a:r>
              <a:rPr lang="en-US" altLang="ko-KR" dirty="0"/>
              <a:t>Define a script </a:t>
            </a:r>
            <a:r>
              <a:rPr lang="en-US" altLang="ko-KR" b="1" dirty="0"/>
              <a:t>multIA.py</a:t>
            </a:r>
            <a:r>
              <a:rPr lang="en-US" altLang="ko-KR" dirty="0"/>
              <a:t> which prints the product of m and n, assuming that n is a positive integer. Don't use *; instead, use a </a:t>
            </a:r>
            <a:r>
              <a:rPr lang="en-US" altLang="ko-KR" b="1" dirty="0"/>
              <a:t>while</a:t>
            </a:r>
            <a:r>
              <a:rPr lang="en-US" altLang="ko-KR" dirty="0"/>
              <a:t> loop, and +. </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for statement ex1</a:t>
            </a:r>
            <a:endParaRPr lang="ko-KR" altLang="en-US" dirty="0"/>
          </a:p>
        </p:txBody>
      </p:sp>
      <p:sp>
        <p:nvSpPr>
          <p:cNvPr id="3" name="내용 개체 틀 2"/>
          <p:cNvSpPr>
            <a:spLocks noGrp="1"/>
          </p:cNvSpPr>
          <p:nvPr>
            <p:ph idx="1"/>
          </p:nvPr>
        </p:nvSpPr>
        <p:spPr/>
        <p:txBody>
          <a:bodyPr/>
          <a:lstStyle/>
          <a:p>
            <a:r>
              <a:rPr lang="en-US" altLang="ko-KR" dirty="0"/>
              <a:t>Write a script </a:t>
            </a:r>
            <a:r>
              <a:rPr lang="en-US" altLang="ko-KR" b="1" dirty="0"/>
              <a:t>prime.py</a:t>
            </a:r>
            <a:r>
              <a:rPr lang="en-US" altLang="ko-KR" dirty="0"/>
              <a:t>, which takes an positive integer n,  prints “prime” if n is prime and prints “not prime” otherwise. It's okay if it's slow. Use a </a:t>
            </a:r>
            <a:r>
              <a:rPr lang="en-US" altLang="ko-KR" b="1" dirty="0"/>
              <a:t>for</a:t>
            </a:r>
            <a:r>
              <a:rPr lang="en-US" altLang="ko-KR" dirty="0"/>
              <a:t> loop. </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Smallest number</a:t>
            </a:r>
            <a:endParaRPr lang="ko-KR" altLang="en-US" dirty="0"/>
          </a:p>
        </p:txBody>
      </p:sp>
      <p:sp>
        <p:nvSpPr>
          <p:cNvPr id="3" name="내용 개체 틀 2"/>
          <p:cNvSpPr>
            <a:spLocks noGrp="1"/>
          </p:cNvSpPr>
          <p:nvPr>
            <p:ph idx="1"/>
          </p:nvPr>
        </p:nvSpPr>
        <p:spPr/>
        <p:txBody>
          <a:bodyPr/>
          <a:lstStyle/>
          <a:p>
            <a:r>
              <a:rPr lang="en-US" altLang="ko-KR" dirty="0"/>
              <a:t>Use a while loop to find the smallest integer n such that n2 is greater than 12,000.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Greatest common divisor</a:t>
            </a:r>
            <a:endParaRPr lang="ko-KR" altLang="en-US" dirty="0"/>
          </a:p>
        </p:txBody>
      </p:sp>
      <p:sp>
        <p:nvSpPr>
          <p:cNvPr id="3" name="내용 개체 틀 2"/>
          <p:cNvSpPr>
            <a:spLocks noGrp="1"/>
          </p:cNvSpPr>
          <p:nvPr>
            <p:ph idx="1"/>
          </p:nvPr>
        </p:nvSpPr>
        <p:spPr/>
        <p:txBody>
          <a:bodyPr>
            <a:normAutofit/>
          </a:bodyPr>
          <a:lstStyle/>
          <a:p>
            <a:r>
              <a:rPr lang="en-US" altLang="ko-KR" sz="1800" dirty="0"/>
              <a:t>A solution to find the greatest common divisor of two integers n1 and n2 is as follows: First find d to be the minimum of n1 and n2, and then check whether d, d - 1, d - 2, ..., 2, or 1 is a divisor for both n1 and n2 in this order. The first such common divisor is the greatest common divisor for n1 and n2.</a:t>
            </a:r>
          </a:p>
          <a:p>
            <a:r>
              <a:rPr lang="en-US" altLang="ko-KR" sz="1800" dirty="0"/>
              <a:t>Write a program that prints a </a:t>
            </a:r>
            <a:r>
              <a:rPr lang="en-US" altLang="ko-KR" sz="1800" dirty="0" err="1"/>
              <a:t>gcd</a:t>
            </a:r>
            <a:r>
              <a:rPr lang="en-US" altLang="ko-KR" sz="1800" dirty="0"/>
              <a:t> of two integers.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Display patterns</a:t>
            </a:r>
            <a:endParaRPr lang="ko-KR" altLang="en-US" dirty="0"/>
          </a:p>
        </p:txBody>
      </p:sp>
      <p:sp>
        <p:nvSpPr>
          <p:cNvPr id="3" name="내용 개체 틀 2"/>
          <p:cNvSpPr>
            <a:spLocks noGrp="1"/>
          </p:cNvSpPr>
          <p:nvPr>
            <p:ph idx="1"/>
          </p:nvPr>
        </p:nvSpPr>
        <p:spPr/>
        <p:txBody>
          <a:bodyPr/>
          <a:lstStyle/>
          <a:p>
            <a:r>
              <a:rPr lang="en-US" altLang="ko-KR" dirty="0"/>
              <a:t>Use nested loops that display the following patterns in four separate programs:</a:t>
            </a:r>
          </a:p>
          <a:p>
            <a:endParaRPr lang="en-US" altLang="ko-KR" dirty="0"/>
          </a:p>
          <a:p>
            <a:pPr>
              <a:buNone/>
            </a:pPr>
            <a:r>
              <a:rPr lang="en-US" altLang="ko-KR" dirty="0"/>
              <a:t>   </a:t>
            </a:r>
            <a:r>
              <a:rPr lang="en-US" altLang="ko-KR" dirty="0">
                <a:latin typeface="Consolas" pitchFamily="49" charset="0"/>
                <a:cs typeface="Consolas" pitchFamily="49" charset="0"/>
              </a:rPr>
              <a:t>Pattern A    Pattern B    Pattern C    Pattern D</a:t>
            </a:r>
          </a:p>
          <a:p>
            <a:pPr>
              <a:buNone/>
            </a:pPr>
            <a:r>
              <a:rPr lang="en-US" altLang="ko-KR" dirty="0">
                <a:latin typeface="Consolas" pitchFamily="49" charset="0"/>
                <a:cs typeface="Consolas" pitchFamily="49" charset="0"/>
              </a:rPr>
              <a:t>  1            1 2 3 4 5 6           1   1 2 3 4 5 6</a:t>
            </a:r>
          </a:p>
          <a:p>
            <a:pPr>
              <a:buNone/>
            </a:pPr>
            <a:r>
              <a:rPr lang="en-US" altLang="ko-KR" dirty="0">
                <a:latin typeface="Consolas" pitchFamily="49" charset="0"/>
                <a:cs typeface="Consolas" pitchFamily="49" charset="0"/>
              </a:rPr>
              <a:t>  1 2          1 2 3 4 5           2 1   1 2 3 4 5</a:t>
            </a:r>
          </a:p>
          <a:p>
            <a:pPr>
              <a:buNone/>
            </a:pPr>
            <a:r>
              <a:rPr lang="en-US" altLang="ko-KR" dirty="0">
                <a:latin typeface="Consolas" pitchFamily="49" charset="0"/>
                <a:cs typeface="Consolas" pitchFamily="49" charset="0"/>
              </a:rPr>
              <a:t>  1 2 3        1 2 3 4           3 2 1   1 2 3 4</a:t>
            </a:r>
          </a:p>
          <a:p>
            <a:pPr>
              <a:buNone/>
            </a:pPr>
            <a:r>
              <a:rPr lang="en-US" altLang="ko-KR" dirty="0">
                <a:latin typeface="Consolas" pitchFamily="49" charset="0"/>
                <a:cs typeface="Consolas" pitchFamily="49" charset="0"/>
              </a:rPr>
              <a:t>  1 2 3 4      1 2 3           4 3 2 1   1 2 3</a:t>
            </a:r>
          </a:p>
          <a:p>
            <a:pPr>
              <a:buNone/>
            </a:pPr>
            <a:r>
              <a:rPr lang="en-US" altLang="ko-KR" dirty="0">
                <a:latin typeface="Consolas" pitchFamily="49" charset="0"/>
                <a:cs typeface="Consolas" pitchFamily="49" charset="0"/>
              </a:rPr>
              <a:t>  1 2 3 4 5    1 2           5 4 3 2 1   1 2</a:t>
            </a:r>
          </a:p>
          <a:p>
            <a:pPr>
              <a:buNone/>
            </a:pPr>
            <a:r>
              <a:rPr lang="en-US" altLang="ko-KR" dirty="0">
                <a:latin typeface="Consolas" pitchFamily="49" charset="0"/>
                <a:cs typeface="Consolas" pitchFamily="49" charset="0"/>
              </a:rPr>
              <a:t>  1 2 3 4 5 6  1           6 5 4 3 2 1   1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Approximate e</a:t>
            </a:r>
            <a:endParaRPr lang="ko-KR" altLang="en-US" dirty="0"/>
          </a:p>
        </p:txBody>
      </p:sp>
      <p:sp>
        <p:nvSpPr>
          <p:cNvPr id="3" name="내용 개체 틀 2"/>
          <p:cNvSpPr>
            <a:spLocks noGrp="1"/>
          </p:cNvSpPr>
          <p:nvPr>
            <p:ph idx="1"/>
          </p:nvPr>
        </p:nvSpPr>
        <p:spPr/>
        <p:txBody>
          <a:bodyPr>
            <a:normAutofit/>
          </a:bodyPr>
          <a:lstStyle/>
          <a:p>
            <a:r>
              <a:rPr lang="en-US" altLang="ko-KR" sz="1600" dirty="0"/>
              <a:t>You can approximate e by using the following series:</a:t>
            </a:r>
          </a:p>
          <a:p>
            <a:endParaRPr lang="en-US" altLang="ko-KR" sz="1600" dirty="0"/>
          </a:p>
          <a:p>
            <a:endParaRPr lang="en-US" altLang="ko-KR" sz="1600" dirty="0"/>
          </a:p>
          <a:p>
            <a:endParaRPr lang="en-US" altLang="ko-KR" sz="1600" dirty="0"/>
          </a:p>
          <a:p>
            <a:r>
              <a:rPr lang="en-US" altLang="ko-KR" sz="1600" dirty="0"/>
              <a:t>Write a program that displays the e value for </a:t>
            </a:r>
            <a:r>
              <a:rPr lang="en-US" altLang="ko-KR" sz="1600" dirty="0" err="1"/>
              <a:t>i</a:t>
            </a:r>
            <a:r>
              <a:rPr lang="en-US" altLang="ko-KR" sz="1600" dirty="0"/>
              <a:t> = 10000, 20000, . . ., and 100000. </a:t>
            </a:r>
          </a:p>
          <a:p>
            <a:pPr>
              <a:lnSpc>
                <a:spcPct val="150000"/>
              </a:lnSpc>
            </a:pPr>
            <a:r>
              <a:rPr lang="en-US" altLang="ko-KR" sz="1600" dirty="0"/>
              <a:t>(Hint: Since , </a:t>
            </a:r>
          </a:p>
          <a:p>
            <a:pPr>
              <a:lnSpc>
                <a:spcPct val="150000"/>
              </a:lnSpc>
              <a:buNone/>
            </a:pPr>
            <a:r>
              <a:rPr lang="en-US" altLang="ko-KR" sz="1600" dirty="0"/>
              <a:t>     then       is         </a:t>
            </a:r>
          </a:p>
          <a:p>
            <a:pPr>
              <a:lnSpc>
                <a:spcPct val="150000"/>
              </a:lnSpc>
              <a:buNone/>
            </a:pPr>
            <a:r>
              <a:rPr lang="en-US" altLang="ko-KR" sz="1600" dirty="0"/>
              <a:t>    Initialize e and item to be 1 and keep adding a new item to e.  The new item is the previous item divided by </a:t>
            </a:r>
            <a:r>
              <a:rPr lang="en-US" altLang="ko-KR" sz="1600" dirty="0" err="1"/>
              <a:t>i</a:t>
            </a:r>
            <a:r>
              <a:rPr lang="en-US" altLang="ko-KR" sz="1600" dirty="0"/>
              <a:t> for </a:t>
            </a:r>
            <a:r>
              <a:rPr lang="en-US" altLang="ko-KR" sz="1600" dirty="0" err="1"/>
              <a:t>i</a:t>
            </a:r>
            <a:r>
              <a:rPr lang="en-US" altLang="ko-KR" sz="1600" dirty="0"/>
              <a:t> = 2, 3, 4, . . . .)</a:t>
            </a:r>
            <a:endParaRPr lang="ko-KR" altLang="en-US" sz="1600" dirty="0"/>
          </a:p>
        </p:txBody>
      </p:sp>
      <p:graphicFrame>
        <p:nvGraphicFramePr>
          <p:cNvPr id="4" name="개체 3"/>
          <p:cNvGraphicFramePr>
            <a:graphicFrameLocks noChangeAspect="1"/>
          </p:cNvGraphicFramePr>
          <p:nvPr/>
        </p:nvGraphicFramePr>
        <p:xfrm>
          <a:off x="2843808" y="2060848"/>
          <a:ext cx="2304256" cy="534320"/>
        </p:xfrm>
        <a:graphic>
          <a:graphicData uri="http://schemas.openxmlformats.org/presentationml/2006/ole">
            <mc:AlternateContent xmlns:mc="http://schemas.openxmlformats.org/markup-compatibility/2006">
              <mc:Choice xmlns:v="urn:schemas-microsoft-com:vml" Requires="v">
                <p:oleObj spid="_x0000_s55311" name="수식" r:id="rId4" imgW="1752480" imgH="406080" progId="Equation.3">
                  <p:embed/>
                </p:oleObj>
              </mc:Choice>
              <mc:Fallback>
                <p:oleObj name="수식" r:id="rId4" imgW="175248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060848"/>
                        <a:ext cx="2304256" cy="53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2483768" y="3429000"/>
          <a:ext cx="2540000" cy="284162"/>
        </p:xfrm>
        <a:graphic>
          <a:graphicData uri="http://schemas.openxmlformats.org/presentationml/2006/ole">
            <mc:AlternateContent xmlns:mc="http://schemas.openxmlformats.org/markup-compatibility/2006">
              <mc:Choice xmlns:v="urn:schemas-microsoft-com:vml" Requires="v">
                <p:oleObj spid="_x0000_s55312" name="수식" r:id="rId6" imgW="1930320" imgH="215640" progId="Equation.3">
                  <p:embed/>
                </p:oleObj>
              </mc:Choice>
              <mc:Fallback>
                <p:oleObj name="수식" r:id="rId6" imgW="193032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3429000"/>
                        <a:ext cx="2540000"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5"/>
          <p:cNvGraphicFramePr>
            <a:graphicFrameLocks noChangeAspect="1"/>
          </p:cNvGraphicFramePr>
          <p:nvPr/>
        </p:nvGraphicFramePr>
        <p:xfrm>
          <a:off x="1475656" y="3717032"/>
          <a:ext cx="234950" cy="481782"/>
        </p:xfrm>
        <a:graphic>
          <a:graphicData uri="http://schemas.openxmlformats.org/presentationml/2006/ole">
            <mc:AlternateContent xmlns:mc="http://schemas.openxmlformats.org/markup-compatibility/2006">
              <mc:Choice xmlns:v="urn:schemas-microsoft-com:vml" Requires="v">
                <p:oleObj spid="_x0000_s55313" name="수식" r:id="rId8" imgW="177480" imgH="406080" progId="Equation.3">
                  <p:embed/>
                </p:oleObj>
              </mc:Choice>
              <mc:Fallback>
                <p:oleObj name="수식" r:id="rId8" imgW="177480" imgH="40608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3717032"/>
                        <a:ext cx="234950" cy="481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6"/>
          <p:cNvGraphicFramePr>
            <a:graphicFrameLocks noChangeAspect="1"/>
          </p:cNvGraphicFramePr>
          <p:nvPr/>
        </p:nvGraphicFramePr>
        <p:xfrm>
          <a:off x="2082800" y="3716338"/>
          <a:ext cx="788988" cy="512762"/>
        </p:xfrm>
        <a:graphic>
          <a:graphicData uri="http://schemas.openxmlformats.org/presentationml/2006/ole">
            <mc:AlternateContent xmlns:mc="http://schemas.openxmlformats.org/markup-compatibility/2006">
              <mc:Choice xmlns:v="urn:schemas-microsoft-com:vml" Requires="v">
                <p:oleObj spid="_x0000_s55314" name="수식" r:id="rId10" imgW="596880" imgH="431640" progId="Equation.3">
                  <p:embed/>
                </p:oleObj>
              </mc:Choice>
              <mc:Fallback>
                <p:oleObj name="수식" r:id="rId10" imgW="596880" imgH="43164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2800" y="3716338"/>
                        <a:ext cx="78898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a:t>
            </a:r>
            <a:endParaRPr lang="ko-KR" altLang="en-US" dirty="0"/>
          </a:p>
        </p:txBody>
      </p:sp>
      <p:sp>
        <p:nvSpPr>
          <p:cNvPr id="3" name="내용 개체 틀 2"/>
          <p:cNvSpPr>
            <a:spLocks noGrp="1"/>
          </p:cNvSpPr>
          <p:nvPr>
            <p:ph idx="1"/>
          </p:nvPr>
        </p:nvSpPr>
        <p:spPr/>
        <p:txBody>
          <a:bodyPr/>
          <a:lstStyle/>
          <a:p>
            <a:r>
              <a:rPr lang="en-US" altLang="ko-KR" dirty="0"/>
              <a:t>Write a script </a:t>
            </a:r>
            <a:r>
              <a:rPr lang="en-US" altLang="ko-KR" b="1" dirty="0"/>
              <a:t>p2.py</a:t>
            </a:r>
            <a:r>
              <a:rPr lang="en-US" altLang="ko-KR" dirty="0"/>
              <a:t> that takes an integer parameter x. If x is greater than 1, prints the largest power of two that is less than x; otherwise, prints 0. Use a loop. </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First day of each month</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the year and first day of the year, and displays the first day of each month in the year on the console. For example, if the user entered year 2013, and 2 for Tuesday, January 1, 2013, your program should display the following output:</a:t>
            </a:r>
            <a:endParaRPr lang="ko-KR" altLang="en-US" dirty="0"/>
          </a:p>
        </p:txBody>
      </p:sp>
      <p:pic>
        <p:nvPicPr>
          <p:cNvPr id="57346" name="Picture 2"/>
          <p:cNvPicPr>
            <a:picLocks noChangeAspect="1" noChangeArrowheads="1"/>
          </p:cNvPicPr>
          <p:nvPr/>
        </p:nvPicPr>
        <p:blipFill>
          <a:blip r:embed="rId2" cstate="print"/>
          <a:srcRect/>
          <a:stretch>
            <a:fillRect/>
          </a:stretch>
        </p:blipFill>
        <p:spPr bwMode="auto">
          <a:xfrm>
            <a:off x="2123728" y="3284984"/>
            <a:ext cx="3312368" cy="288032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a:t>
            </a:r>
            <a:endParaRPr lang="ko-KR" altLang="en-US" dirty="0"/>
          </a:p>
        </p:txBody>
      </p:sp>
      <p:sp>
        <p:nvSpPr>
          <p:cNvPr id="3" name="내용 개체 틀 2"/>
          <p:cNvSpPr>
            <a:spLocks noGrp="1"/>
          </p:cNvSpPr>
          <p:nvPr>
            <p:ph idx="1"/>
          </p:nvPr>
        </p:nvSpPr>
        <p:spPr/>
        <p:txBody>
          <a:bodyPr/>
          <a:lstStyle/>
          <a:p>
            <a:r>
              <a:rPr lang="en-US" altLang="ko-KR" dirty="0"/>
              <a:t>Provide the type and value of the expressions being evaluated. If evaluating an expression would cause an error, select </a:t>
            </a:r>
            <a:r>
              <a:rPr lang="en-US" altLang="ko-KR" dirty="0" err="1">
                <a:latin typeface="OCR-A BT" pitchFamily="49" charset="0"/>
              </a:rPr>
              <a:t>noneType</a:t>
            </a:r>
            <a:r>
              <a:rPr lang="en-US" altLang="ko-KR" dirty="0"/>
              <a:t> and write error message. If the result is a function,  write that function. </a:t>
            </a:r>
          </a:p>
          <a:p>
            <a:pPr>
              <a:buNone/>
            </a:pPr>
            <a:r>
              <a:rPr lang="en-US" altLang="ko-KR" dirty="0"/>
              <a:t>	Result  type is one of (</a:t>
            </a:r>
            <a:r>
              <a:rPr lang="en-US" altLang="ko-KR" dirty="0" err="1"/>
              <a:t>noneType</a:t>
            </a:r>
            <a:r>
              <a:rPr lang="en-US" altLang="ko-KR" dirty="0"/>
              <a:t>, num, </a:t>
            </a:r>
            <a:r>
              <a:rPr lang="en-US" altLang="ko-KR" dirty="0" err="1"/>
              <a:t>int</a:t>
            </a:r>
            <a:r>
              <a:rPr lang="en-US" altLang="ko-KR" dirty="0"/>
              <a:t>, float, </a:t>
            </a:r>
            <a:r>
              <a:rPr lang="en-US" altLang="ko-KR" dirty="0" err="1"/>
              <a:t>boolean</a:t>
            </a:r>
            <a:r>
              <a:rPr lang="en-US" altLang="ko-KR" dirty="0"/>
              <a:t>)</a:t>
            </a:r>
          </a:p>
          <a:p>
            <a:r>
              <a:rPr lang="en-US" altLang="ko-KR" dirty="0"/>
              <a:t>Assume the following definitions have been made: </a:t>
            </a:r>
          </a:p>
          <a:p>
            <a:pPr>
              <a:buNone/>
            </a:pPr>
            <a:r>
              <a:rPr lang="en-US" altLang="ko-KR" dirty="0"/>
              <a:t>	</a:t>
            </a:r>
            <a:endParaRPr lang="ko-KR" altLang="en-US" dirty="0"/>
          </a:p>
        </p:txBody>
      </p:sp>
      <p:pic>
        <p:nvPicPr>
          <p:cNvPr id="35842" name="Picture 2"/>
          <p:cNvPicPr>
            <a:picLocks noChangeAspect="1" noChangeArrowheads="1"/>
          </p:cNvPicPr>
          <p:nvPr/>
        </p:nvPicPr>
        <p:blipFill>
          <a:blip r:embed="rId2" cstate="print"/>
          <a:srcRect/>
          <a:stretch>
            <a:fillRect/>
          </a:stretch>
        </p:blipFill>
        <p:spPr bwMode="auto">
          <a:xfrm>
            <a:off x="2339752" y="3861047"/>
            <a:ext cx="3024336" cy="260428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method</a:t>
            </a:r>
            <a:endParaRPr lang="ko-KR" altLang="en-US" dirty="0"/>
          </a:p>
        </p:txBody>
      </p:sp>
      <p:sp>
        <p:nvSpPr>
          <p:cNvPr id="3" name="내용 개체 틀 2"/>
          <p:cNvSpPr>
            <a:spLocks noGrp="1"/>
          </p:cNvSpPr>
          <p:nvPr>
            <p:ph idx="1"/>
          </p:nvPr>
        </p:nvSpPr>
        <p:spPr/>
        <p:txBody>
          <a:bodyPr>
            <a:normAutofit/>
          </a:bodyPr>
          <a:lstStyle/>
          <a:p>
            <a:r>
              <a:rPr lang="en-US" altLang="ko-KR" sz="1800" dirty="0"/>
              <a:t>One way of computing square roots is Newton’s method. Suppose that you want to know the square root of </a:t>
            </a:r>
            <a:r>
              <a:rPr lang="en-US" altLang="ko-KR" sz="1800" i="1" dirty="0"/>
              <a:t>a</a:t>
            </a:r>
            <a:r>
              <a:rPr lang="en-US" altLang="ko-KR" sz="1800" dirty="0"/>
              <a:t>. If you start with almost any estimate, </a:t>
            </a:r>
            <a:r>
              <a:rPr lang="en-US" altLang="ko-KR" sz="1800" i="1" dirty="0"/>
              <a:t>x</a:t>
            </a:r>
            <a:r>
              <a:rPr lang="en-US" altLang="ko-KR" sz="1800" dirty="0"/>
              <a:t>, you can compute a better estimate with the following formula:</a:t>
            </a:r>
          </a:p>
          <a:p>
            <a:pPr>
              <a:buNone/>
            </a:pPr>
            <a:endParaRPr lang="en-US" altLang="ko-KR" sz="1800" dirty="0"/>
          </a:p>
          <a:p>
            <a:endParaRPr lang="en-US" altLang="ko-KR" sz="1800" dirty="0"/>
          </a:p>
          <a:p>
            <a:endParaRPr lang="en-US" altLang="ko-KR" sz="1800" dirty="0"/>
          </a:p>
          <a:p>
            <a:pPr>
              <a:buNone/>
            </a:pPr>
            <a:r>
              <a:rPr lang="en-US" altLang="ko-KR" sz="1800" dirty="0"/>
              <a:t>    Repeatedly calculate y with old value of y as x until absolute value of (y – x) is smaller than epsilon.</a:t>
            </a:r>
          </a:p>
          <a:p>
            <a:pPr>
              <a:buNone/>
            </a:pPr>
            <a:endParaRPr lang="en-US" altLang="ko-KR" sz="1800" dirty="0"/>
          </a:p>
          <a:p>
            <a:r>
              <a:rPr lang="en-US" altLang="ko-KR" sz="1800" dirty="0"/>
              <a:t>Write a script named </a:t>
            </a:r>
            <a:r>
              <a:rPr lang="en-US" altLang="ko-KR" sz="1800" b="1" dirty="0"/>
              <a:t>newton.py</a:t>
            </a:r>
            <a:r>
              <a:rPr lang="en-US" altLang="ko-KR" sz="1800" dirty="0"/>
              <a:t> that takes x and epsilon as user inputs, and that prints the result value.</a:t>
            </a:r>
            <a:endParaRPr lang="ko-KR" altLang="en-US" sz="1800" dirty="0"/>
          </a:p>
        </p:txBody>
      </p:sp>
      <p:graphicFrame>
        <p:nvGraphicFramePr>
          <p:cNvPr id="4" name="개체 3"/>
          <p:cNvGraphicFramePr>
            <a:graphicFrameLocks noChangeAspect="1"/>
          </p:cNvGraphicFramePr>
          <p:nvPr/>
        </p:nvGraphicFramePr>
        <p:xfrm>
          <a:off x="2915816" y="2924944"/>
          <a:ext cx="1728192" cy="825405"/>
        </p:xfrm>
        <a:graphic>
          <a:graphicData uri="http://schemas.openxmlformats.org/presentationml/2006/ole">
            <mc:AlternateContent xmlns:mc="http://schemas.openxmlformats.org/markup-compatibility/2006">
              <mc:Choice xmlns:v="urn:schemas-microsoft-com:vml" Requires="v">
                <p:oleObj spid="_x0000_s9221" name="수식" r:id="rId3" imgW="850680" imgH="406080" progId="Equation.3">
                  <p:embed/>
                </p:oleObj>
              </mc:Choice>
              <mc:Fallback>
                <p:oleObj name="수식" r:id="rId3" imgW="8506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24944"/>
                        <a:ext cx="1728192" cy="825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a:t>
            </a:r>
            <a:endParaRPr lang="ko-KR" altLang="en-US" dirty="0"/>
          </a:p>
        </p:txBody>
      </p:sp>
      <p:sp>
        <p:nvSpPr>
          <p:cNvPr id="3" name="내용 개체 틀 2"/>
          <p:cNvSpPr>
            <a:spLocks noGrp="1"/>
          </p:cNvSpPr>
          <p:nvPr>
            <p:ph idx="1"/>
          </p:nvPr>
        </p:nvSpPr>
        <p:spPr/>
        <p:txBody>
          <a:bodyPr/>
          <a:lstStyle/>
          <a:p>
            <a:pPr marL="457200" indent="-457200">
              <a:lnSpc>
                <a:spcPct val="150000"/>
              </a:lnSpc>
              <a:buAutoNum type="arabicParenBoth"/>
            </a:pPr>
            <a:r>
              <a:rPr lang="en-US" altLang="ko-KR" dirty="0"/>
              <a:t>a(False, 2, 3)</a:t>
            </a:r>
          </a:p>
          <a:p>
            <a:pPr marL="457200" indent="-457200">
              <a:lnSpc>
                <a:spcPct val="150000"/>
              </a:lnSpc>
              <a:buAutoNum type="arabicParenBoth"/>
            </a:pPr>
            <a:r>
              <a:rPr lang="en-US" altLang="ko-KR" dirty="0"/>
              <a:t>b(3,2)</a:t>
            </a:r>
          </a:p>
          <a:p>
            <a:pPr marL="457200" indent="-457200">
              <a:lnSpc>
                <a:spcPct val="150000"/>
              </a:lnSpc>
              <a:buAutoNum type="arabicParenBoth"/>
            </a:pPr>
            <a:r>
              <a:rPr lang="en-US" altLang="ko-KR" dirty="0"/>
              <a:t>a(3&gt;2, a, b)</a:t>
            </a:r>
          </a:p>
          <a:p>
            <a:pPr marL="457200" indent="-457200">
              <a:lnSpc>
                <a:spcPct val="150000"/>
              </a:lnSpc>
              <a:buAutoNum type="arabicParenBoth"/>
            </a:pPr>
            <a:r>
              <a:rPr lang="en-US" altLang="ko-KR" dirty="0"/>
              <a:t>b(</a:t>
            </a:r>
            <a:r>
              <a:rPr lang="en-US" altLang="ko-KR" dirty="0" err="1"/>
              <a:t>a,b</a:t>
            </a:r>
            <a:r>
              <a:rPr lang="en-US" altLang="ko-KR" dirty="0"/>
              <a:t>)</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 ex1</a:t>
            </a:r>
            <a:endParaRPr lang="ko-KR" altLang="en-US" dirty="0"/>
          </a:p>
        </p:txBody>
      </p:sp>
      <p:sp>
        <p:nvSpPr>
          <p:cNvPr id="3" name="내용 개체 틀 2"/>
          <p:cNvSpPr>
            <a:spLocks noGrp="1"/>
          </p:cNvSpPr>
          <p:nvPr>
            <p:ph idx="1"/>
          </p:nvPr>
        </p:nvSpPr>
        <p:spPr/>
        <p:txBody>
          <a:bodyPr/>
          <a:lstStyle/>
          <a:p>
            <a:pPr>
              <a:lnSpc>
                <a:spcPct val="120000"/>
              </a:lnSpc>
            </a:pPr>
            <a:r>
              <a:rPr lang="en-US" altLang="ko-KR" dirty="0"/>
              <a:t>Make a script </a:t>
            </a:r>
            <a:r>
              <a:rPr lang="en-US" altLang="ko-KR" b="1" dirty="0"/>
              <a:t>compare.py </a:t>
            </a:r>
            <a:r>
              <a:rPr lang="en-US" altLang="ko-KR" dirty="0"/>
              <a:t>that enter two numbers x, y from user input and print “Greater”  if x is greater than y, “Equal” if x equals y and “Smaller” if x is less than y. Use  </a:t>
            </a:r>
            <a:r>
              <a:rPr lang="en-US" altLang="ko-KR" b="1" dirty="0" err="1">
                <a:latin typeface="OCR-A BT" pitchFamily="49" charset="0"/>
              </a:rPr>
              <a:t>elif</a:t>
            </a:r>
            <a:r>
              <a:rPr lang="en-US" altLang="ko-KR" b="1" dirty="0">
                <a:latin typeface="OCR-A BT" pitchFamily="49" charset="0"/>
              </a:rPr>
              <a:t> </a:t>
            </a:r>
            <a:r>
              <a:rPr lang="en-US" altLang="ko-KR" dirty="0"/>
              <a:t> to write the comparison.</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OCR-A BT" pitchFamily="49" charset="0"/>
              </a:rPr>
              <a:t>if </a:t>
            </a:r>
            <a:r>
              <a:rPr lang="en-US" altLang="ko-KR" dirty="0"/>
              <a:t>statements ex2</a:t>
            </a:r>
            <a:endParaRPr lang="ko-KR" altLang="en-US" dirty="0"/>
          </a:p>
        </p:txBody>
      </p:sp>
      <p:sp>
        <p:nvSpPr>
          <p:cNvPr id="3" name="내용 개체 틀 2"/>
          <p:cNvSpPr>
            <a:spLocks noGrp="1"/>
          </p:cNvSpPr>
          <p:nvPr>
            <p:ph idx="1"/>
          </p:nvPr>
        </p:nvSpPr>
        <p:spPr/>
        <p:txBody>
          <a:bodyPr/>
          <a:lstStyle/>
          <a:p>
            <a:pPr>
              <a:lnSpc>
                <a:spcPct val="120000"/>
              </a:lnSpc>
            </a:pPr>
            <a:r>
              <a:rPr lang="en-US" altLang="ko-KR" dirty="0"/>
              <a:t>Write a script </a:t>
            </a:r>
            <a:r>
              <a:rPr lang="en-US" altLang="ko-KR" b="1" dirty="0"/>
              <a:t>clip.py</a:t>
            </a:r>
            <a:r>
              <a:rPr lang="en-US" altLang="ko-KR" dirty="0"/>
              <a:t> that takes numbers  lo, x, hi  from user input and prints lo if x is less than lo, prints hi if x is greater than hi, and prints x otherwise. You can assume that lo &lt; hi. Use</a:t>
            </a:r>
            <a:r>
              <a:rPr lang="en-US" altLang="ko-KR" b="1" dirty="0"/>
              <a:t> if</a:t>
            </a:r>
            <a:r>
              <a:rPr lang="en-US" altLang="ko-KR" dirty="0"/>
              <a:t>. </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Fermat’s Last Theorem</a:t>
            </a:r>
            <a:endParaRPr lang="ko-KR" altLang="en-US" dirty="0"/>
          </a:p>
        </p:txBody>
      </p:sp>
      <p:sp>
        <p:nvSpPr>
          <p:cNvPr id="3" name="내용 개체 틀 2"/>
          <p:cNvSpPr>
            <a:spLocks noGrp="1"/>
          </p:cNvSpPr>
          <p:nvPr>
            <p:ph idx="1"/>
          </p:nvPr>
        </p:nvSpPr>
        <p:spPr/>
        <p:txBody>
          <a:bodyPr>
            <a:normAutofit/>
          </a:bodyPr>
          <a:lstStyle/>
          <a:p>
            <a:r>
              <a:rPr lang="en-US" altLang="ko-KR" sz="1800" dirty="0"/>
              <a:t>Fermat’s Last Theorem says that there are no integers a, b, and c such that</a:t>
            </a:r>
          </a:p>
          <a:p>
            <a:pPr>
              <a:buNone/>
            </a:pPr>
            <a:r>
              <a:rPr lang="en-US" altLang="ko-KR" sz="1800" dirty="0"/>
              <a:t>                  </a:t>
            </a:r>
            <a:r>
              <a:rPr lang="en-US" altLang="ko-KR" sz="2400" dirty="0"/>
              <a:t>a</a:t>
            </a:r>
            <a:r>
              <a:rPr lang="en-US" altLang="ko-KR" sz="2400" baseline="30000" dirty="0"/>
              <a:t>n</a:t>
            </a:r>
            <a:r>
              <a:rPr lang="en-US" altLang="ko-KR" sz="2400" dirty="0"/>
              <a:t> + </a:t>
            </a:r>
            <a:r>
              <a:rPr lang="en-US" altLang="ko-KR" sz="2400" dirty="0" err="1"/>
              <a:t>b</a:t>
            </a:r>
            <a:r>
              <a:rPr lang="en-US" altLang="ko-KR" sz="2400" baseline="30000" dirty="0" err="1"/>
              <a:t>n</a:t>
            </a:r>
            <a:r>
              <a:rPr lang="en-US" altLang="ko-KR" sz="2400" dirty="0"/>
              <a:t> = </a:t>
            </a:r>
            <a:r>
              <a:rPr lang="en-US" altLang="ko-KR" sz="2400" dirty="0" err="1"/>
              <a:t>c</a:t>
            </a:r>
            <a:r>
              <a:rPr lang="en-US" altLang="ko-KR" sz="2400" baseline="30000" dirty="0" err="1"/>
              <a:t>n</a:t>
            </a:r>
            <a:r>
              <a:rPr lang="en-US" altLang="ko-KR" sz="2400" dirty="0"/>
              <a:t> </a:t>
            </a:r>
            <a:r>
              <a:rPr lang="en-US" altLang="ko-KR" sz="1800" dirty="0"/>
              <a:t>      for any values of n greater than 2.</a:t>
            </a:r>
          </a:p>
          <a:p>
            <a:endParaRPr lang="en-US" altLang="ko-KR" sz="1800" dirty="0"/>
          </a:p>
          <a:p>
            <a:r>
              <a:rPr lang="en-US" altLang="ko-KR" sz="1800" dirty="0"/>
              <a:t>Write a script named </a:t>
            </a:r>
            <a:r>
              <a:rPr lang="en-US" altLang="ko-KR" sz="1800" b="1" dirty="0"/>
              <a:t>check_fermat.py</a:t>
            </a:r>
            <a:r>
              <a:rPr lang="en-US" altLang="ko-KR" sz="1800" dirty="0"/>
              <a:t> that  prompts the user to input values for a, b, c and n, converts them to integers and that checks to see if Fermat’s theorem holds. If n is greater than 2 and it turns out to be true that </a:t>
            </a:r>
            <a:r>
              <a:rPr lang="en-US" altLang="ko-KR" sz="2400" dirty="0"/>
              <a:t>a</a:t>
            </a:r>
            <a:r>
              <a:rPr lang="en-US" altLang="ko-KR" sz="2400" baseline="30000" dirty="0"/>
              <a:t>n</a:t>
            </a:r>
            <a:r>
              <a:rPr lang="en-US" altLang="ko-KR" sz="2400" dirty="0"/>
              <a:t> + </a:t>
            </a:r>
            <a:r>
              <a:rPr lang="en-US" altLang="ko-KR" sz="2400" dirty="0" err="1"/>
              <a:t>b</a:t>
            </a:r>
            <a:r>
              <a:rPr lang="en-US" altLang="ko-KR" sz="2400" baseline="30000" dirty="0" err="1"/>
              <a:t>n</a:t>
            </a:r>
            <a:r>
              <a:rPr lang="en-US" altLang="ko-KR" sz="2400" dirty="0"/>
              <a:t> = </a:t>
            </a:r>
            <a:r>
              <a:rPr lang="en-US" altLang="ko-KR" sz="2400" dirty="0" err="1"/>
              <a:t>c</a:t>
            </a:r>
            <a:r>
              <a:rPr lang="en-US" altLang="ko-KR" sz="2400" baseline="30000" dirty="0" err="1"/>
              <a:t>n</a:t>
            </a:r>
            <a:r>
              <a:rPr lang="en-US" altLang="ko-KR" sz="1800" dirty="0"/>
              <a:t> , the program should print “Holy smokes, Fermat was wrong!”. Otherwise, the program should print, “No, that doesn’t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Triangles</a:t>
            </a:r>
            <a:endParaRPr lang="ko-KR" altLang="en-US" dirty="0"/>
          </a:p>
        </p:txBody>
      </p:sp>
      <p:sp>
        <p:nvSpPr>
          <p:cNvPr id="3" name="내용 개체 틀 2"/>
          <p:cNvSpPr>
            <a:spLocks noGrp="1"/>
          </p:cNvSpPr>
          <p:nvPr>
            <p:ph idx="1"/>
          </p:nvPr>
        </p:nvSpPr>
        <p:spPr/>
        <p:txBody>
          <a:bodyPr>
            <a:normAutofit/>
          </a:bodyPr>
          <a:lstStyle/>
          <a:p>
            <a:r>
              <a:rPr lang="en-US" altLang="ko-KR" sz="1800" dirty="0"/>
              <a:t>If you are given three sticks, you may or may not be able to arrange them in a triangle. For example, if one of the sticks is 12 inches long and the other two are one inch long, it is clear that you will not be able to get the short sticks to meet in the middle. For any three lengths, there is a simple test to see if it is possible to form a triangle:</a:t>
            </a:r>
          </a:p>
          <a:p>
            <a:pPr lvl="1"/>
            <a:r>
              <a:rPr lang="en-US" altLang="ko-KR" sz="1800" dirty="0"/>
              <a:t>“If any of the three lengths is greater than the sum of the other two, then you cannot form a triangle. Otherwise, you can.” </a:t>
            </a:r>
          </a:p>
          <a:p>
            <a:endParaRPr lang="en-US" altLang="ko-KR" sz="1800" dirty="0"/>
          </a:p>
          <a:p>
            <a:r>
              <a:rPr lang="en-US" altLang="ko-KR" sz="1800" dirty="0"/>
              <a:t>Write a script named </a:t>
            </a:r>
            <a:r>
              <a:rPr lang="en-US" altLang="ko-KR" sz="1800" b="1" dirty="0"/>
              <a:t>is_triangle.py</a:t>
            </a:r>
            <a:r>
              <a:rPr lang="en-US" altLang="ko-KR" sz="1800" dirty="0"/>
              <a:t> that takes three integers as user input, and that prints either “Yes” or “No,” depending on whether you can or cannot form a triangle from sticks with the given lengths.</a:t>
            </a:r>
            <a:endParaRPr lang="ko-KR"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BMI</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program to let users enter their weight in pounds and their height in feet and inches. Note that one pound is 0.45359237 kilograms and one inch is 0.0254 meters.</a:t>
            </a:r>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r>
              <a:rPr lang="en-US" altLang="ko-KR" sz="1800" dirty="0"/>
              <a:t>For example, if a person is 5 feet and 10 inches, you will enter 5 for feet and 10 for inches. Here is a sample run:</a:t>
            </a:r>
          </a:p>
        </p:txBody>
      </p:sp>
      <p:graphicFrame>
        <p:nvGraphicFramePr>
          <p:cNvPr id="4" name="표 3"/>
          <p:cNvGraphicFramePr>
            <a:graphicFrameLocks noGrp="1"/>
          </p:cNvGraphicFramePr>
          <p:nvPr/>
        </p:nvGraphicFramePr>
        <p:xfrm>
          <a:off x="1187624" y="2636912"/>
          <a:ext cx="3312368" cy="16764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201622">
                <a:tc>
                  <a:txBody>
                    <a:bodyPr/>
                    <a:lstStyle/>
                    <a:p>
                      <a:pPr latinLnBrk="1"/>
                      <a:r>
                        <a:rPr lang="en-US" altLang="ko-KR" sz="1600" dirty="0">
                          <a:solidFill>
                            <a:schemeClr val="tx1"/>
                          </a:solidFill>
                        </a:rPr>
                        <a:t>BMI</a:t>
                      </a:r>
                      <a:endParaRPr lang="ko-KR" altLang="en-US" sz="1600" dirty="0">
                        <a:solidFill>
                          <a:schemeClr val="tx1"/>
                        </a:solidFill>
                      </a:endParaRPr>
                    </a:p>
                  </a:txBody>
                  <a:tcPr/>
                </a:tc>
                <a:tc>
                  <a:txBody>
                    <a:bodyPr/>
                    <a:lstStyle/>
                    <a:p>
                      <a:pPr latinLnBrk="1"/>
                      <a:r>
                        <a:rPr lang="en-US" altLang="ko-KR" sz="1600" dirty="0">
                          <a:solidFill>
                            <a:schemeClr val="tx1"/>
                          </a:solidFill>
                        </a:rPr>
                        <a:t>Interpretation</a:t>
                      </a:r>
                      <a:endParaRPr lang="ko-KR" altLang="en-US" sz="1600" dirty="0">
                        <a:solidFill>
                          <a:schemeClr val="tx1"/>
                        </a:solidFill>
                      </a:endParaRPr>
                    </a:p>
                  </a:txBody>
                  <a:tcPr/>
                </a:tc>
                <a:extLst>
                  <a:ext uri="{0D108BD9-81ED-4DB2-BD59-A6C34878D82A}">
                    <a16:rowId xmlns:a16="http://schemas.microsoft.com/office/drawing/2014/main" val="10000"/>
                  </a:ext>
                </a:extLst>
              </a:tr>
              <a:tr h="201622">
                <a:tc>
                  <a:txBody>
                    <a:bodyPr/>
                    <a:lstStyle/>
                    <a:p>
                      <a:pPr latinLnBrk="1"/>
                      <a:r>
                        <a:rPr lang="en-US" altLang="ko-KR" sz="1600" dirty="0">
                          <a:solidFill>
                            <a:schemeClr val="tx1"/>
                          </a:solidFill>
                        </a:rPr>
                        <a:t>Below 18.5</a:t>
                      </a:r>
                      <a:endParaRPr lang="ko-KR" altLang="en-US" sz="1600" dirty="0">
                        <a:solidFill>
                          <a:schemeClr val="tx1"/>
                        </a:solidFill>
                      </a:endParaRPr>
                    </a:p>
                  </a:txBody>
                  <a:tcPr/>
                </a:tc>
                <a:tc>
                  <a:txBody>
                    <a:bodyPr/>
                    <a:lstStyle/>
                    <a:p>
                      <a:pPr latinLnBrk="1"/>
                      <a:r>
                        <a:rPr lang="en-US" altLang="ko-KR" sz="1600" dirty="0">
                          <a:solidFill>
                            <a:schemeClr val="tx1"/>
                          </a:solidFill>
                        </a:rPr>
                        <a:t>Underweight</a:t>
                      </a:r>
                      <a:endParaRPr lang="ko-KR" altLang="en-US" sz="1600" dirty="0">
                        <a:solidFill>
                          <a:schemeClr val="tx1"/>
                        </a:solidFill>
                      </a:endParaRPr>
                    </a:p>
                  </a:txBody>
                  <a:tcPr/>
                </a:tc>
                <a:extLst>
                  <a:ext uri="{0D108BD9-81ED-4DB2-BD59-A6C34878D82A}">
                    <a16:rowId xmlns:a16="http://schemas.microsoft.com/office/drawing/2014/main" val="10001"/>
                  </a:ext>
                </a:extLst>
              </a:tr>
              <a:tr h="201622">
                <a:tc>
                  <a:txBody>
                    <a:bodyPr/>
                    <a:lstStyle/>
                    <a:p>
                      <a:pPr latinLnBrk="1"/>
                      <a:r>
                        <a:rPr lang="en-US" altLang="ko-KR" sz="1600" dirty="0">
                          <a:solidFill>
                            <a:schemeClr val="tx1"/>
                          </a:solidFill>
                        </a:rPr>
                        <a:t>18.5 ~ 24.9</a:t>
                      </a:r>
                      <a:endParaRPr lang="ko-KR" altLang="en-US" sz="1600" dirty="0">
                        <a:solidFill>
                          <a:schemeClr val="tx1"/>
                        </a:solidFill>
                      </a:endParaRPr>
                    </a:p>
                  </a:txBody>
                  <a:tcPr/>
                </a:tc>
                <a:tc>
                  <a:txBody>
                    <a:bodyPr/>
                    <a:lstStyle/>
                    <a:p>
                      <a:pPr latinLnBrk="1"/>
                      <a:r>
                        <a:rPr lang="en-US" altLang="ko-KR" sz="1600" dirty="0">
                          <a:solidFill>
                            <a:schemeClr val="tx1"/>
                          </a:solidFill>
                        </a:rPr>
                        <a:t>Normal</a:t>
                      </a:r>
                      <a:endParaRPr lang="ko-KR" altLang="en-US" sz="1600" dirty="0">
                        <a:solidFill>
                          <a:schemeClr val="tx1"/>
                        </a:solidFill>
                      </a:endParaRPr>
                    </a:p>
                  </a:txBody>
                  <a:tcPr/>
                </a:tc>
                <a:extLst>
                  <a:ext uri="{0D108BD9-81ED-4DB2-BD59-A6C34878D82A}">
                    <a16:rowId xmlns:a16="http://schemas.microsoft.com/office/drawing/2014/main" val="10002"/>
                  </a:ext>
                </a:extLst>
              </a:tr>
              <a:tr h="201622">
                <a:tc>
                  <a:txBody>
                    <a:bodyPr/>
                    <a:lstStyle/>
                    <a:p>
                      <a:pPr latinLnBrk="1"/>
                      <a:r>
                        <a:rPr lang="en-US" altLang="ko-KR" sz="1600" dirty="0">
                          <a:solidFill>
                            <a:schemeClr val="tx1"/>
                          </a:solidFill>
                        </a:rPr>
                        <a:t>25.0 ~ 29.9</a:t>
                      </a:r>
                      <a:endParaRPr lang="ko-KR" altLang="en-US" sz="1600" dirty="0">
                        <a:solidFill>
                          <a:schemeClr val="tx1"/>
                        </a:solidFill>
                      </a:endParaRPr>
                    </a:p>
                  </a:txBody>
                  <a:tcPr/>
                </a:tc>
                <a:tc>
                  <a:txBody>
                    <a:bodyPr/>
                    <a:lstStyle/>
                    <a:p>
                      <a:pPr latinLnBrk="1"/>
                      <a:r>
                        <a:rPr lang="en-US" altLang="ko-KR" sz="1600" dirty="0">
                          <a:solidFill>
                            <a:schemeClr val="tx1"/>
                          </a:solidFill>
                        </a:rPr>
                        <a:t>Overweight</a:t>
                      </a:r>
                      <a:endParaRPr lang="ko-KR" altLang="en-US" sz="1600" dirty="0">
                        <a:solidFill>
                          <a:schemeClr val="tx1"/>
                        </a:solidFill>
                      </a:endParaRPr>
                    </a:p>
                  </a:txBody>
                  <a:tcPr/>
                </a:tc>
                <a:extLst>
                  <a:ext uri="{0D108BD9-81ED-4DB2-BD59-A6C34878D82A}">
                    <a16:rowId xmlns:a16="http://schemas.microsoft.com/office/drawing/2014/main" val="10003"/>
                  </a:ext>
                </a:extLst>
              </a:tr>
              <a:tr h="201622">
                <a:tc>
                  <a:txBody>
                    <a:bodyPr/>
                    <a:lstStyle/>
                    <a:p>
                      <a:pPr latinLnBrk="1"/>
                      <a:r>
                        <a:rPr lang="en-US" altLang="ko-KR" sz="1600" dirty="0">
                          <a:solidFill>
                            <a:schemeClr val="tx1"/>
                          </a:solidFill>
                        </a:rPr>
                        <a:t>Above 30.0</a:t>
                      </a:r>
                      <a:endParaRPr lang="ko-KR" altLang="en-US" sz="1600" dirty="0">
                        <a:solidFill>
                          <a:schemeClr val="tx1"/>
                        </a:solidFill>
                      </a:endParaRPr>
                    </a:p>
                  </a:txBody>
                  <a:tcPr/>
                </a:tc>
                <a:tc>
                  <a:txBody>
                    <a:bodyPr/>
                    <a:lstStyle/>
                    <a:p>
                      <a:pPr latinLnBrk="1"/>
                      <a:r>
                        <a:rPr lang="en-US" altLang="ko-KR" sz="1600" dirty="0">
                          <a:solidFill>
                            <a:schemeClr val="tx1"/>
                          </a:solidFill>
                        </a:rPr>
                        <a:t>Obese</a:t>
                      </a:r>
                      <a:endParaRPr lang="ko-KR" altLang="en-US" sz="1600" dirty="0">
                        <a:solidFill>
                          <a:schemeClr val="tx1"/>
                        </a:solidFill>
                      </a:endParaRPr>
                    </a:p>
                  </a:txBody>
                  <a:tcPr/>
                </a:tc>
                <a:extLst>
                  <a:ext uri="{0D108BD9-81ED-4DB2-BD59-A6C34878D82A}">
                    <a16:rowId xmlns:a16="http://schemas.microsoft.com/office/drawing/2014/main" val="10004"/>
                  </a:ext>
                </a:extLst>
              </a:tr>
            </a:tbl>
          </a:graphicData>
        </a:graphic>
      </p:graphicFrame>
      <p:graphicFrame>
        <p:nvGraphicFramePr>
          <p:cNvPr id="5" name="개체 4"/>
          <p:cNvGraphicFramePr>
            <a:graphicFrameLocks noChangeAspect="1"/>
          </p:cNvGraphicFramePr>
          <p:nvPr/>
        </p:nvGraphicFramePr>
        <p:xfrm>
          <a:off x="4716016" y="2708920"/>
          <a:ext cx="4176464" cy="288032"/>
        </p:xfrm>
        <a:graphic>
          <a:graphicData uri="http://schemas.openxmlformats.org/presentationml/2006/ole">
            <mc:AlternateContent xmlns:mc="http://schemas.openxmlformats.org/markup-compatibility/2006">
              <mc:Choice xmlns:v="urn:schemas-microsoft-com:vml" Requires="v">
                <p:oleObj spid="_x0000_s43013" name="수식" r:id="rId3" imgW="2946240" imgH="203040" progId="Equation.3">
                  <p:embed/>
                </p:oleObj>
              </mc:Choice>
              <mc:Fallback>
                <p:oleObj name="수식" r:id="rId3" imgW="29462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708920"/>
                        <a:ext cx="417646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1" name="Picture 3"/>
          <p:cNvPicPr>
            <a:picLocks noChangeAspect="1" noChangeArrowheads="1"/>
          </p:cNvPicPr>
          <p:nvPr/>
        </p:nvPicPr>
        <p:blipFill>
          <a:blip r:embed="rId5" cstate="print"/>
          <a:srcRect/>
          <a:stretch>
            <a:fillRect/>
          </a:stretch>
        </p:blipFill>
        <p:spPr bwMode="auto">
          <a:xfrm>
            <a:off x="1259632" y="5157192"/>
            <a:ext cx="3168352" cy="1384595"/>
          </a:xfrm>
          <a:prstGeom prst="rect">
            <a:avLst/>
          </a:prstGeom>
          <a:noFill/>
          <a:ln w="9525">
            <a:solidFill>
              <a:schemeClr val="accent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Order of three numbers</a:t>
            </a:r>
            <a:endParaRPr lang="ko-KR" altLang="en-US" dirty="0"/>
          </a:p>
        </p:txBody>
      </p:sp>
      <p:sp>
        <p:nvSpPr>
          <p:cNvPr id="3" name="내용 개체 틀 2"/>
          <p:cNvSpPr>
            <a:spLocks noGrp="1"/>
          </p:cNvSpPr>
          <p:nvPr>
            <p:ph idx="1"/>
          </p:nvPr>
        </p:nvSpPr>
        <p:spPr/>
        <p:txBody>
          <a:bodyPr/>
          <a:lstStyle/>
          <a:p>
            <a:r>
              <a:rPr lang="en-US" altLang="ko-KR" dirty="0"/>
              <a:t>Write a program that prompts the user to enter three integers and displays them in increasing order.</a:t>
            </a:r>
            <a:endParaRPr lang="ko-KR" altLang="en-US" dirty="0"/>
          </a:p>
        </p:txBody>
      </p:sp>
      <p:pic>
        <p:nvPicPr>
          <p:cNvPr id="45058" name="Picture 2"/>
          <p:cNvPicPr>
            <a:picLocks noChangeAspect="1" noChangeArrowheads="1"/>
          </p:cNvPicPr>
          <p:nvPr/>
        </p:nvPicPr>
        <p:blipFill>
          <a:blip r:embed="rId2" cstate="print"/>
          <a:srcRect/>
          <a:stretch>
            <a:fillRect/>
          </a:stretch>
        </p:blipFill>
        <p:spPr bwMode="auto">
          <a:xfrm>
            <a:off x="2051719" y="2636912"/>
            <a:ext cx="4163941" cy="1080120"/>
          </a:xfrm>
          <a:prstGeom prst="rect">
            <a:avLst/>
          </a:prstGeom>
          <a:noFill/>
          <a:ln w="9525">
            <a:solidFill>
              <a:schemeClr val="accent1"/>
            </a:solidFill>
            <a:miter lim="800000"/>
            <a:headEnd/>
            <a:tailEnd/>
          </a:ln>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8855</TotalTime>
  <Words>1112</Words>
  <Application>Microsoft Office PowerPoint</Application>
  <PresentationFormat>화면 슬라이드 쇼(4:3)</PresentationFormat>
  <Paragraphs>93</Paragraphs>
  <Slides>20</Slides>
  <Notes>1</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20</vt:i4>
      </vt:variant>
    </vt:vector>
  </HeadingPairs>
  <TitlesOfParts>
    <vt:vector size="28" baseType="lpstr">
      <vt:lpstr>HY강M</vt:lpstr>
      <vt:lpstr>OCR-A BT</vt:lpstr>
      <vt:lpstr>맑은 고딕</vt:lpstr>
      <vt:lpstr>Arial</vt:lpstr>
      <vt:lpstr>Consolas</vt:lpstr>
      <vt:lpstr>Verdana</vt:lpstr>
      <vt:lpstr>Office 테마</vt:lpstr>
      <vt:lpstr>수식</vt:lpstr>
      <vt:lpstr>Python 실습자료03</vt:lpstr>
      <vt:lpstr>if statements</vt:lpstr>
      <vt:lpstr>if statements</vt:lpstr>
      <vt:lpstr>if statements ex1</vt:lpstr>
      <vt:lpstr>if statements ex2</vt:lpstr>
      <vt:lpstr>Fermat’s Last Theorem</vt:lpstr>
      <vt:lpstr>Triangles</vt:lpstr>
      <vt:lpstr>BMI</vt:lpstr>
      <vt:lpstr>Order of three numbers</vt:lpstr>
      <vt:lpstr>Palindrome number</vt:lpstr>
      <vt:lpstr>Hex to decimal</vt:lpstr>
      <vt:lpstr>while statement ex1</vt:lpstr>
      <vt:lpstr>for statement ex1</vt:lpstr>
      <vt:lpstr>Smallest number</vt:lpstr>
      <vt:lpstr>Greatest common divisor</vt:lpstr>
      <vt:lpstr>Display patterns</vt:lpstr>
      <vt:lpstr>Approximate e</vt:lpstr>
      <vt:lpstr>Loop</vt:lpstr>
      <vt:lpstr>First day of each month</vt:lpstr>
      <vt:lpstr>Newton’s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88</cp:revision>
  <dcterms:created xsi:type="dcterms:W3CDTF">2015-01-22T08:45:52Z</dcterms:created>
  <dcterms:modified xsi:type="dcterms:W3CDTF">2016-08-05T07:11:52Z</dcterms:modified>
</cp:coreProperties>
</file>