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10" r:id="rId3"/>
    <p:sldId id="311" r:id="rId4"/>
    <p:sldId id="313" r:id="rId5"/>
    <p:sldId id="314" r:id="rId6"/>
    <p:sldId id="320" r:id="rId7"/>
    <p:sldId id="323" r:id="rId8"/>
    <p:sldId id="306" r:id="rId9"/>
    <p:sldId id="330" r:id="rId10"/>
    <p:sldId id="332" r:id="rId11"/>
    <p:sldId id="334" r:id="rId12"/>
    <p:sldId id="336" r:id="rId13"/>
    <p:sldId id="338" r:id="rId14"/>
    <p:sldId id="308" r:id="rId15"/>
    <p:sldId id="305" r:id="rId16"/>
    <p:sldId id="346" r:id="rId17"/>
    <p:sldId id="291" r:id="rId18"/>
    <p:sldId id="344" r:id="rId19"/>
    <p:sldId id="290" r:id="rId20"/>
    <p:sldId id="348" r:id="rId21"/>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7" autoAdjust="0"/>
    <p:restoredTop sz="94599" autoAdjust="0"/>
  </p:normalViewPr>
  <p:slideViewPr>
    <p:cSldViewPr>
      <p:cViewPr varScale="1">
        <p:scale>
          <a:sx n="57" d="100"/>
          <a:sy n="57" d="100"/>
        </p:scale>
        <p:origin x="78" y="9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123B1B-E640-4187-878A-E3DF8D6C4B42}" type="datetimeFigureOut">
              <a:rPr lang="ko-KR" altLang="en-US" smtClean="0"/>
              <a:pPr/>
              <a:t>2016-08-05</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B7E616-4075-445E-83C5-9EEE22B659D9}"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normAutofit/>
          </a:bodyPr>
          <a:lstStyle>
            <a:lvl1pPr>
              <a:defRPr sz="3600">
                <a:latin typeface="Verdana" pitchFamily="34" charset="0"/>
                <a:cs typeface="Verdana" pitchFamily="34" charset="0"/>
              </a:defRPr>
            </a:lvl1pPr>
          </a:lstStyle>
          <a:p>
            <a:r>
              <a:rPr lang="ko-KR" altLang="en-US" dirty="0"/>
              <a:t>마스터 제목 스타일 편집</a:t>
            </a:r>
          </a:p>
        </p:txBody>
      </p:sp>
      <p:sp>
        <p:nvSpPr>
          <p:cNvPr id="3" name="부제목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latin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슬라이드 번호 개체 틀 2"/>
          <p:cNvSpPr>
            <a:spLocks noGrp="1"/>
          </p:cNvSpPr>
          <p:nvPr>
            <p:ph type="sldNum" sz="quarter" idx="10"/>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Verdana" pitchFamily="34" charset="0"/>
              </a:defRPr>
            </a:lvl1pPr>
          </a:lstStyle>
          <a:p>
            <a:r>
              <a:rPr lang="ko-KR" altLang="en-US" dirty="0"/>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cxnSp>
        <p:nvCxnSpPr>
          <p:cNvPr id="7" name="직선 연결선 6"/>
          <p:cNvCxnSpPr/>
          <p:nvPr userDrawn="1"/>
        </p:nvCxnSpPr>
        <p:spPr>
          <a:xfrm>
            <a:off x="467544" y="1484784"/>
            <a:ext cx="6408712"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8" name="바닥글 개체 틀 7"/>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4" name="바닥글 개체 틀 3"/>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3" name="바닥글 개체 틀 2"/>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F5C89-652D-4C4D-A62E-6EF705ECD0B1}" type="slidenum">
              <a:rPr lang="ko-KR" altLang="en-US" smtClean="0"/>
              <a:pPr/>
              <a:t>‹#›</a:t>
            </a:fld>
            <a:endParaRPr lang="ko-KR" altLang="en-US"/>
          </a:p>
        </p:txBody>
      </p:sp>
      <p:pic>
        <p:nvPicPr>
          <p:cNvPr id="1026" name="Picture 2" descr="C:\Program Files\Microsoft Office\MEDIA\CAGCAT10\j0302953.jpg"/>
          <p:cNvPicPr>
            <a:picLocks noChangeAspect="1" noChangeArrowheads="1"/>
          </p:cNvPicPr>
          <p:nvPr userDrawn="1"/>
        </p:nvPicPr>
        <p:blipFill>
          <a:blip r:embed="rId14" cstate="print"/>
          <a:srcRect/>
          <a:stretch>
            <a:fillRect/>
          </a:stretch>
        </p:blipFill>
        <p:spPr bwMode="auto">
          <a:xfrm>
            <a:off x="8696470" y="6296304"/>
            <a:ext cx="340026" cy="47667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1" hangingPunct="1">
        <a:spcBef>
          <a:spcPct val="0"/>
        </a:spcBef>
        <a:buNone/>
        <a:defRPr sz="2800" kern="1200">
          <a:solidFill>
            <a:schemeClr val="tx1"/>
          </a:solidFill>
          <a:latin typeface="HY강M" pitchFamily="18" charset="-127"/>
          <a:ea typeface="HY강M" pitchFamily="18" charset="-127"/>
          <a:cs typeface="Verdana" pitchFamily="34" charset="0"/>
        </a:defRPr>
      </a:lvl1pPr>
    </p:titleStyle>
    <p:bodyStyle>
      <a:lvl1pPr marL="342900" indent="-342900" algn="l" defTabSz="914400" rtl="0" eaLnBrk="1" latinLnBrk="1" hangingPunct="1">
        <a:spcBef>
          <a:spcPct val="20000"/>
        </a:spcBef>
        <a:buFont typeface="Arial" pitchFamily="34" charset="0"/>
        <a:buChar char="•"/>
        <a:defRPr sz="2000" kern="1200" baseline="0">
          <a:solidFill>
            <a:schemeClr val="tx1"/>
          </a:solidFill>
          <a:latin typeface="Verdana" pitchFamily="34" charset="0"/>
          <a:ea typeface="HY강M" pitchFamily="18" charset="-127"/>
          <a:cs typeface="Verdana" pitchFamily="34" charset="0"/>
        </a:defRPr>
      </a:lvl1pPr>
      <a:lvl2pPr marL="742950" indent="-285750" algn="l" defTabSz="914400" rtl="0" eaLnBrk="1" latinLnBrk="1" hangingPunct="1">
        <a:spcBef>
          <a:spcPct val="20000"/>
        </a:spcBef>
        <a:buFont typeface="Arial" pitchFamily="34" charset="0"/>
        <a:buChar char="–"/>
        <a:defRPr sz="2000" kern="1200" baseline="0">
          <a:solidFill>
            <a:schemeClr val="tx1"/>
          </a:solidFill>
          <a:latin typeface="Verdana" pitchFamily="34" charset="0"/>
          <a:ea typeface="HY강M" pitchFamily="18" charset="-127"/>
          <a:cs typeface="Verdana" pitchFamily="34" charset="0"/>
        </a:defRPr>
      </a:lvl2pPr>
      <a:lvl3pPr marL="1143000" indent="-228600" algn="l" defTabSz="914400" rtl="0" eaLnBrk="1" latinLnBrk="1" hangingPunct="1">
        <a:spcBef>
          <a:spcPct val="20000"/>
        </a:spcBef>
        <a:buFont typeface="Arial" pitchFamily="34" charset="0"/>
        <a:buChar char="•"/>
        <a:defRPr sz="1800" kern="1200" baseline="0">
          <a:solidFill>
            <a:schemeClr val="tx1"/>
          </a:solidFill>
          <a:latin typeface="Verdana" pitchFamily="34" charset="0"/>
          <a:ea typeface="HY강M" pitchFamily="18" charset="-127"/>
          <a:cs typeface="Verdana" pitchFamily="34" charset="0"/>
        </a:defRPr>
      </a:lvl3pPr>
      <a:lvl4pPr marL="1600200" indent="-228600" algn="l" defTabSz="914400" rtl="0" eaLnBrk="1" latinLnBrk="1" hangingPunct="1">
        <a:spcBef>
          <a:spcPct val="20000"/>
        </a:spcBef>
        <a:buFont typeface="Arial" pitchFamily="34" charset="0"/>
        <a:buChar char="–"/>
        <a:defRPr sz="1600" kern="1200" baseline="0">
          <a:solidFill>
            <a:schemeClr val="tx1"/>
          </a:solidFill>
          <a:latin typeface="Verdana" pitchFamily="34" charset="0"/>
          <a:ea typeface="HY강M" pitchFamily="18" charset="-127"/>
          <a:cs typeface="Verdana" pitchFamily="34" charset="0"/>
        </a:defRPr>
      </a:lvl4pPr>
      <a:lvl5pPr marL="2057400" indent="-228600" algn="l" defTabSz="914400" rtl="0" eaLnBrk="1" latinLnBrk="1" hangingPunct="1">
        <a:spcBef>
          <a:spcPct val="20000"/>
        </a:spcBef>
        <a:buFont typeface="Arial" pitchFamily="34" charset="0"/>
        <a:buChar char="»"/>
        <a:defRPr sz="1600" kern="1200" baseline="0">
          <a:solidFill>
            <a:schemeClr val="tx1"/>
          </a:solidFill>
          <a:latin typeface="Verdana" pitchFamily="34" charset="0"/>
          <a:ea typeface="HY강M" pitchFamily="18" charset="-127"/>
          <a:cs typeface="Verdana"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t>Python</a:t>
            </a:r>
            <a:r>
              <a:rPr lang="ko-KR" altLang="en-US" sz="3600" dirty="0"/>
              <a:t> 실습자료</a:t>
            </a:r>
            <a:r>
              <a:rPr lang="en-US" altLang="ko-KR" sz="3600"/>
              <a:t>04</a:t>
            </a:r>
            <a:endParaRPr lang="ko-KR" altLang="en-US" sz="3600" dirty="0"/>
          </a:p>
        </p:txBody>
      </p:sp>
      <p:sp>
        <p:nvSpPr>
          <p:cNvPr id="3" name="부제목 2"/>
          <p:cNvSpPr>
            <a:spLocks noGrp="1"/>
          </p:cNvSpPr>
          <p:nvPr>
            <p:ph type="subTitle" idx="1"/>
          </p:nvPr>
        </p:nvSpPr>
        <p:spPr/>
        <p:txBody>
          <a:bodyPr>
            <a:normAutofit/>
          </a:bodyPr>
          <a:lstStyle/>
          <a:p>
            <a:r>
              <a:rPr lang="ko-KR" altLang="en-US" sz="2800" dirty="0"/>
              <a:t>공학정보처리 </a:t>
            </a:r>
            <a:r>
              <a:rPr lang="en-US" altLang="ko-KR" sz="2800" dirty="0"/>
              <a:t>ENG1108</a:t>
            </a:r>
          </a:p>
          <a:p>
            <a:r>
              <a:rPr lang="ko-KR" altLang="en-US" dirty="0"/>
              <a:t>김 은 진</a:t>
            </a:r>
            <a:endParaRPr lang="ko-KR" alt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Clip clop</a:t>
            </a:r>
            <a:endParaRPr lang="ko-KR" altLang="en-US" dirty="0"/>
          </a:p>
        </p:txBody>
      </p:sp>
      <p:sp>
        <p:nvSpPr>
          <p:cNvPr id="3" name="내용 개체 틀 2"/>
          <p:cNvSpPr>
            <a:spLocks noGrp="1"/>
          </p:cNvSpPr>
          <p:nvPr>
            <p:ph idx="1"/>
          </p:nvPr>
        </p:nvSpPr>
        <p:spPr/>
        <p:txBody>
          <a:bodyPr>
            <a:normAutofit/>
          </a:bodyPr>
          <a:lstStyle/>
          <a:p>
            <a:r>
              <a:rPr lang="en-US" altLang="ko-KR" sz="1800" dirty="0"/>
              <a:t>Define a function </a:t>
            </a:r>
            <a:r>
              <a:rPr lang="en-US" altLang="ko-KR" sz="1800" b="1" dirty="0"/>
              <a:t>clip(lo, x, hi) </a:t>
            </a:r>
            <a:r>
              <a:rPr lang="en-US" altLang="ko-KR" sz="1800" dirty="0"/>
              <a:t>that returns lo if </a:t>
            </a:r>
            <a:r>
              <a:rPr lang="en-US" altLang="ko-KR" sz="1800" b="1" dirty="0"/>
              <a:t>x</a:t>
            </a:r>
            <a:r>
              <a:rPr lang="en-US" altLang="ko-KR" sz="1800" dirty="0"/>
              <a:t> is less than </a:t>
            </a:r>
            <a:r>
              <a:rPr lang="en-US" altLang="ko-KR" sz="1800" b="1" dirty="0"/>
              <a:t>lo</a:t>
            </a:r>
            <a:r>
              <a:rPr lang="en-US" altLang="ko-KR" sz="1800" dirty="0"/>
              <a:t>, returns </a:t>
            </a:r>
            <a:r>
              <a:rPr lang="en-US" altLang="ko-KR" sz="1800" b="1" dirty="0"/>
              <a:t>hi </a:t>
            </a:r>
            <a:r>
              <a:rPr lang="en-US" altLang="ko-KR" sz="1800" dirty="0"/>
              <a:t>if </a:t>
            </a:r>
            <a:r>
              <a:rPr lang="en-US" altLang="ko-KR" sz="1800" b="1" dirty="0"/>
              <a:t>x </a:t>
            </a:r>
            <a:r>
              <a:rPr lang="en-US" altLang="ko-KR" sz="1800" dirty="0"/>
              <a:t>is greater than </a:t>
            </a:r>
            <a:r>
              <a:rPr lang="en-US" altLang="ko-KR" sz="1800" b="1" dirty="0"/>
              <a:t>hi</a:t>
            </a:r>
            <a:r>
              <a:rPr lang="en-US" altLang="ko-KR" sz="1800" dirty="0"/>
              <a:t>, and returns </a:t>
            </a:r>
            <a:r>
              <a:rPr lang="en-US" altLang="ko-KR" sz="1800" b="1" dirty="0"/>
              <a:t>x</a:t>
            </a:r>
            <a:r>
              <a:rPr lang="en-US" altLang="ko-KR" sz="1800" dirty="0"/>
              <a:t> otherwise. You can assume that </a:t>
            </a:r>
            <a:r>
              <a:rPr lang="en-US" altLang="ko-KR" sz="1800" b="1" dirty="0"/>
              <a:t>lo &lt; hi</a:t>
            </a:r>
            <a:r>
              <a:rPr lang="en-US" altLang="ko-KR" sz="1800" dirty="0"/>
              <a:t>. This time, don't use if, but use </a:t>
            </a:r>
            <a:r>
              <a:rPr lang="en-US" altLang="ko-KR" sz="1800" b="1" dirty="0"/>
              <a:t>min</a:t>
            </a:r>
            <a:r>
              <a:rPr lang="en-US" altLang="ko-KR" sz="1800" dirty="0"/>
              <a:t> and </a:t>
            </a:r>
            <a:r>
              <a:rPr lang="en-US" altLang="ko-KR" sz="1800" b="1" dirty="0"/>
              <a:t>max</a:t>
            </a:r>
            <a:r>
              <a:rPr lang="en-US" altLang="ko-KR" sz="1800" dirty="0"/>
              <a:t>. Your function should have type </a:t>
            </a:r>
            <a:r>
              <a:rPr lang="en-US" altLang="ko-KR" sz="1800" b="1" dirty="0"/>
              <a:t>(num, num, num) -&gt; num</a:t>
            </a:r>
            <a:r>
              <a:rPr lang="en-US" altLang="ko-KR" sz="1800" dirty="0"/>
              <a:t>. </a:t>
            </a:r>
            <a:endParaRPr lang="ko-KR" alt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Multiple times</a:t>
            </a:r>
            <a:endParaRPr lang="ko-KR" altLang="en-US" dirty="0"/>
          </a:p>
        </p:txBody>
      </p:sp>
      <p:sp>
        <p:nvSpPr>
          <p:cNvPr id="3" name="내용 개체 틀 2"/>
          <p:cNvSpPr>
            <a:spLocks noGrp="1"/>
          </p:cNvSpPr>
          <p:nvPr>
            <p:ph idx="1"/>
          </p:nvPr>
        </p:nvSpPr>
        <p:spPr/>
        <p:txBody>
          <a:bodyPr>
            <a:normAutofit/>
          </a:bodyPr>
          <a:lstStyle/>
          <a:p>
            <a:r>
              <a:rPr lang="en-US" altLang="ko-KR" sz="1800" dirty="0"/>
              <a:t>Define a function </a:t>
            </a:r>
            <a:r>
              <a:rPr lang="en-US" altLang="ko-KR" sz="1800" b="1" dirty="0" err="1"/>
              <a:t>multIA</a:t>
            </a:r>
            <a:r>
              <a:rPr lang="en-US" altLang="ko-KR" sz="1800" b="1" dirty="0"/>
              <a:t>(m, n), </a:t>
            </a:r>
            <a:r>
              <a:rPr lang="en-US" altLang="ko-KR" sz="1800" dirty="0"/>
              <a:t>which returns the product of </a:t>
            </a:r>
            <a:r>
              <a:rPr lang="en-US" altLang="ko-KR" sz="1800" b="1" dirty="0"/>
              <a:t>m </a:t>
            </a:r>
            <a:r>
              <a:rPr lang="en-US" altLang="ko-KR" sz="1800" dirty="0"/>
              <a:t>and </a:t>
            </a:r>
            <a:r>
              <a:rPr lang="en-US" altLang="ko-KR" sz="1800" b="1" dirty="0"/>
              <a:t>n</a:t>
            </a:r>
            <a:r>
              <a:rPr lang="en-US" altLang="ko-KR" sz="1800" dirty="0"/>
              <a:t>, assuming that n is a positive integer. Don't use *; instead, use a while loop, and +. Your function should have type </a:t>
            </a:r>
            <a:r>
              <a:rPr lang="en-US" altLang="ko-KR" sz="1800" b="1" dirty="0"/>
              <a:t>(num, </a:t>
            </a:r>
            <a:r>
              <a:rPr lang="en-US" altLang="ko-KR" sz="1800" b="1" dirty="0" err="1"/>
              <a:t>positiveInt</a:t>
            </a:r>
            <a:r>
              <a:rPr lang="en-US" altLang="ko-KR" sz="1800" b="1" dirty="0"/>
              <a:t>) -&gt; num.</a:t>
            </a:r>
            <a:endParaRPr lang="ko-KR" altLang="en-US" sz="18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Multiple times2</a:t>
            </a:r>
            <a:endParaRPr lang="ko-KR" altLang="en-US" dirty="0"/>
          </a:p>
        </p:txBody>
      </p:sp>
      <p:sp>
        <p:nvSpPr>
          <p:cNvPr id="3" name="내용 개체 틀 2"/>
          <p:cNvSpPr>
            <a:spLocks noGrp="1"/>
          </p:cNvSpPr>
          <p:nvPr>
            <p:ph idx="1"/>
          </p:nvPr>
        </p:nvSpPr>
        <p:spPr/>
        <p:txBody>
          <a:bodyPr>
            <a:normAutofit/>
          </a:bodyPr>
          <a:lstStyle/>
          <a:p>
            <a:r>
              <a:rPr lang="en-US" altLang="ko-KR" sz="1800" dirty="0"/>
              <a:t>Define a function </a:t>
            </a:r>
            <a:r>
              <a:rPr lang="en-US" altLang="ko-KR" sz="1800" b="1" dirty="0" err="1"/>
              <a:t>multIAgen</a:t>
            </a:r>
            <a:r>
              <a:rPr lang="en-US" altLang="ko-KR" sz="1800" b="1" dirty="0"/>
              <a:t>(m, n), </a:t>
            </a:r>
            <a:r>
              <a:rPr lang="en-US" altLang="ko-KR" sz="1800" dirty="0"/>
              <a:t>which returns the product of </a:t>
            </a:r>
            <a:r>
              <a:rPr lang="en-US" altLang="ko-KR" sz="1800" b="1" dirty="0"/>
              <a:t>m</a:t>
            </a:r>
            <a:r>
              <a:rPr lang="en-US" altLang="ko-KR" sz="1800" dirty="0"/>
              <a:t> and </a:t>
            </a:r>
            <a:r>
              <a:rPr lang="en-US" altLang="ko-KR" sz="1800" b="1" dirty="0"/>
              <a:t>n</a:t>
            </a:r>
            <a:r>
              <a:rPr lang="en-US" altLang="ko-KR" sz="1800" dirty="0"/>
              <a:t>, both arguments are integers, but can be positive or negative. Don't use </a:t>
            </a:r>
            <a:r>
              <a:rPr lang="en-US" altLang="ko-KR" sz="1800" b="1" dirty="0"/>
              <a:t>*</a:t>
            </a:r>
            <a:r>
              <a:rPr lang="en-US" altLang="ko-KR" sz="1800" dirty="0"/>
              <a:t>, but assume that </a:t>
            </a:r>
            <a:r>
              <a:rPr lang="en-US" altLang="ko-KR" sz="1800" b="1" dirty="0" err="1"/>
              <a:t>multIA</a:t>
            </a:r>
            <a:r>
              <a:rPr lang="en-US" altLang="ko-KR" sz="1800" dirty="0"/>
              <a:t> from the last problem is already defined for you. Your function should have type </a:t>
            </a:r>
            <a:r>
              <a:rPr lang="en-US" altLang="ko-KR" sz="1800" b="1" dirty="0"/>
              <a:t>(</a:t>
            </a:r>
            <a:r>
              <a:rPr lang="en-US" altLang="ko-KR" sz="1800" b="1" dirty="0" err="1"/>
              <a:t>int</a:t>
            </a:r>
            <a:r>
              <a:rPr lang="en-US" altLang="ko-KR" sz="1800" b="1" dirty="0"/>
              <a:t>, </a:t>
            </a:r>
            <a:r>
              <a:rPr lang="en-US" altLang="ko-KR" sz="1800" b="1" dirty="0" err="1"/>
              <a:t>int</a:t>
            </a:r>
            <a:r>
              <a:rPr lang="en-US" altLang="ko-KR" sz="1800" b="1" dirty="0"/>
              <a:t>) -&gt; </a:t>
            </a:r>
            <a:r>
              <a:rPr lang="en-US" altLang="ko-KR" sz="1800" b="1" dirty="0" err="1"/>
              <a:t>int</a:t>
            </a:r>
            <a:r>
              <a:rPr lang="en-US" altLang="ko-KR" sz="1800" b="1" dirty="0"/>
              <a:t> </a:t>
            </a:r>
            <a:endParaRPr lang="ko-KR" altLang="en-US" sz="18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 la mod</a:t>
            </a:r>
            <a:endParaRPr lang="ko-KR" altLang="en-US" dirty="0"/>
          </a:p>
        </p:txBody>
      </p:sp>
      <p:sp>
        <p:nvSpPr>
          <p:cNvPr id="3" name="내용 개체 틀 2"/>
          <p:cNvSpPr>
            <a:spLocks noGrp="1"/>
          </p:cNvSpPr>
          <p:nvPr>
            <p:ph idx="1"/>
          </p:nvPr>
        </p:nvSpPr>
        <p:spPr/>
        <p:txBody>
          <a:bodyPr>
            <a:normAutofit/>
          </a:bodyPr>
          <a:lstStyle/>
          <a:p>
            <a:r>
              <a:rPr lang="en-US" altLang="ko-KR" sz="1800" dirty="0"/>
              <a:t>Define a function </a:t>
            </a:r>
            <a:r>
              <a:rPr lang="en-US" altLang="ko-KR" sz="1800" b="1" dirty="0"/>
              <a:t>mod(m, n), </a:t>
            </a:r>
            <a:r>
              <a:rPr lang="en-US" altLang="ko-KR" sz="1800" dirty="0"/>
              <a:t>which returns </a:t>
            </a:r>
            <a:r>
              <a:rPr lang="en-US" altLang="ko-KR" sz="1800" b="1" dirty="0"/>
              <a:t>m</a:t>
            </a:r>
            <a:r>
              <a:rPr lang="en-US" altLang="ko-KR" sz="1800" dirty="0"/>
              <a:t> mod </a:t>
            </a:r>
            <a:r>
              <a:rPr lang="en-US" altLang="ko-KR" sz="1800" b="1" dirty="0"/>
              <a:t>n</a:t>
            </a:r>
            <a:r>
              <a:rPr lang="en-US" altLang="ko-KR" sz="1800" dirty="0"/>
              <a:t>, where both arguments are positive integers. Don't use </a:t>
            </a:r>
            <a:r>
              <a:rPr lang="en-US" altLang="ko-KR" sz="1800" b="1" dirty="0"/>
              <a:t>%</a:t>
            </a:r>
            <a:r>
              <a:rPr lang="en-US" altLang="ko-KR" sz="1800" dirty="0"/>
              <a:t>. Your function should have type </a:t>
            </a:r>
            <a:r>
              <a:rPr lang="en-US" altLang="ko-KR" sz="1800" b="1" dirty="0"/>
              <a:t>(</a:t>
            </a:r>
            <a:r>
              <a:rPr lang="en-US" altLang="ko-KR" sz="1800" b="1" dirty="0" err="1"/>
              <a:t>positiveInt,positiveInt</a:t>
            </a:r>
            <a:r>
              <a:rPr lang="en-US" altLang="ko-KR" sz="1800" b="1" dirty="0"/>
              <a:t>) -&gt; </a:t>
            </a:r>
            <a:r>
              <a:rPr lang="en-US" altLang="ko-KR" sz="1800" b="1" dirty="0" err="1"/>
              <a:t>positiveInt</a:t>
            </a:r>
            <a:r>
              <a:rPr lang="en-US" altLang="ko-KR" sz="1800" b="1" dirty="0"/>
              <a:t> </a:t>
            </a:r>
            <a:endParaRPr lang="ko-KR" altLang="en-US" sz="18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Great Common Divisor</a:t>
            </a:r>
            <a:endParaRPr lang="ko-KR" altLang="en-US" dirty="0"/>
          </a:p>
        </p:txBody>
      </p:sp>
      <p:sp>
        <p:nvSpPr>
          <p:cNvPr id="3" name="내용 개체 틀 2"/>
          <p:cNvSpPr>
            <a:spLocks noGrp="1"/>
          </p:cNvSpPr>
          <p:nvPr>
            <p:ph idx="1"/>
          </p:nvPr>
        </p:nvSpPr>
        <p:spPr>
          <a:xfrm>
            <a:off x="457200" y="1600200"/>
            <a:ext cx="8075240" cy="4525963"/>
          </a:xfrm>
        </p:spPr>
        <p:txBody>
          <a:bodyPr>
            <a:normAutofit/>
          </a:bodyPr>
          <a:lstStyle/>
          <a:p>
            <a:r>
              <a:rPr lang="en-US" altLang="ko-KR" sz="1800" dirty="0"/>
              <a:t>The greatest common divisor (GCD) of a and b is the largest number that divides both of them with no remainder.  One way to find the GCD of two numbers is Euclid’s algorithm, which is based on the observation that if r is the remainder when a is divided by b, then </a:t>
            </a:r>
            <a:r>
              <a:rPr lang="en-US" altLang="ko-KR" sz="1800" dirty="0" err="1"/>
              <a:t>gcd</a:t>
            </a:r>
            <a:r>
              <a:rPr lang="en-US" altLang="ko-KR" sz="1800" dirty="0"/>
              <a:t>(a, b) = </a:t>
            </a:r>
            <a:r>
              <a:rPr lang="en-US" altLang="ko-KR" sz="1800" dirty="0" err="1"/>
              <a:t>gcd</a:t>
            </a:r>
            <a:r>
              <a:rPr lang="en-US" altLang="ko-KR" sz="1800" dirty="0"/>
              <a:t>(b, r). As a base case, we can consider </a:t>
            </a:r>
            <a:r>
              <a:rPr lang="en-US" altLang="ko-KR" sz="1800" dirty="0" err="1"/>
              <a:t>gcd</a:t>
            </a:r>
            <a:r>
              <a:rPr lang="en-US" altLang="ko-KR" sz="1800" dirty="0"/>
              <a:t>(a, 0) = a.</a:t>
            </a:r>
          </a:p>
          <a:p>
            <a:endParaRPr lang="en-US" altLang="ko-KR" sz="1800" dirty="0"/>
          </a:p>
          <a:p>
            <a:r>
              <a:rPr lang="en-US" altLang="ko-KR" sz="1800" dirty="0"/>
              <a:t>Write a function called </a:t>
            </a:r>
            <a:r>
              <a:rPr lang="en-US" altLang="ko-KR" sz="1800" dirty="0" err="1"/>
              <a:t>gcd</a:t>
            </a:r>
            <a:r>
              <a:rPr lang="en-US" altLang="ko-KR" sz="1800" dirty="0"/>
              <a:t> that takes parameters a and b and returns their greatest common divisor.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distance</a:t>
            </a:r>
            <a:endParaRPr lang="ko-KR" altLang="en-US" dirty="0"/>
          </a:p>
        </p:txBody>
      </p:sp>
      <p:sp>
        <p:nvSpPr>
          <p:cNvPr id="3" name="내용 개체 틀 2"/>
          <p:cNvSpPr>
            <a:spLocks noGrp="1"/>
          </p:cNvSpPr>
          <p:nvPr>
            <p:ph idx="1"/>
          </p:nvPr>
        </p:nvSpPr>
        <p:spPr/>
        <p:txBody>
          <a:bodyPr>
            <a:normAutofit/>
          </a:bodyPr>
          <a:lstStyle/>
          <a:p>
            <a:r>
              <a:rPr lang="en-US" altLang="ko-KR" sz="1800" dirty="0"/>
              <a:t>You want to find the distance between two points, given by the coordinates (</a:t>
            </a:r>
            <a:r>
              <a:rPr lang="en-US" altLang="ko-KR" sz="1800" i="1" dirty="0"/>
              <a:t>x</a:t>
            </a:r>
            <a:r>
              <a:rPr lang="en-US" altLang="ko-KR" sz="1800" baseline="-25000" dirty="0"/>
              <a:t>1</a:t>
            </a:r>
            <a:r>
              <a:rPr lang="en-US" altLang="ko-KR" sz="1800" dirty="0"/>
              <a:t>, </a:t>
            </a:r>
            <a:r>
              <a:rPr lang="en-US" altLang="ko-KR" sz="1800" i="1" dirty="0"/>
              <a:t>y</a:t>
            </a:r>
            <a:r>
              <a:rPr lang="en-US" altLang="ko-KR" sz="1800" baseline="-25000" dirty="0"/>
              <a:t>1</a:t>
            </a:r>
            <a:r>
              <a:rPr lang="en-US" altLang="ko-KR" sz="1800" dirty="0"/>
              <a:t>) and (</a:t>
            </a:r>
            <a:r>
              <a:rPr lang="en-US" altLang="ko-KR" sz="1800" i="1" dirty="0"/>
              <a:t>x</a:t>
            </a:r>
            <a:r>
              <a:rPr lang="en-US" altLang="ko-KR" sz="1800" baseline="-25000" dirty="0"/>
              <a:t>2</a:t>
            </a:r>
            <a:r>
              <a:rPr lang="en-US" altLang="ko-KR" sz="1800" dirty="0"/>
              <a:t>, </a:t>
            </a:r>
            <a:r>
              <a:rPr lang="en-US" altLang="ko-KR" sz="1800" i="1" dirty="0"/>
              <a:t>y</a:t>
            </a:r>
            <a:r>
              <a:rPr lang="en-US" altLang="ko-KR" sz="1800" baseline="-25000" dirty="0"/>
              <a:t>2</a:t>
            </a:r>
            <a:r>
              <a:rPr lang="en-US" altLang="ko-KR" sz="1800" dirty="0"/>
              <a:t>). By the Pythagorean theorem, the distance is:</a:t>
            </a:r>
          </a:p>
          <a:p>
            <a:pPr>
              <a:buNone/>
            </a:pPr>
            <a:endParaRPr lang="en-US" altLang="ko-KR" sz="1800" dirty="0"/>
          </a:p>
          <a:p>
            <a:endParaRPr lang="en-US" altLang="ko-KR" sz="1800" dirty="0"/>
          </a:p>
          <a:p>
            <a:r>
              <a:rPr lang="en-US" altLang="ko-KR" sz="1800" dirty="0"/>
              <a:t>Define the function </a:t>
            </a:r>
            <a:r>
              <a:rPr lang="en-US" altLang="ko-KR" sz="1800" b="1" dirty="0"/>
              <a:t>distance</a:t>
            </a:r>
            <a:r>
              <a:rPr lang="en-US" altLang="ko-KR" sz="1800" dirty="0"/>
              <a:t> which calculate and return the distance between two points and write a script that test the function with(2,1)and (5,-3).</a:t>
            </a:r>
            <a:endParaRPr lang="ko-KR" altLang="en-US" sz="1800" dirty="0"/>
          </a:p>
        </p:txBody>
      </p:sp>
      <p:graphicFrame>
        <p:nvGraphicFramePr>
          <p:cNvPr id="4" name="개체 3"/>
          <p:cNvGraphicFramePr>
            <a:graphicFrameLocks noChangeAspect="1"/>
          </p:cNvGraphicFramePr>
          <p:nvPr/>
        </p:nvGraphicFramePr>
        <p:xfrm>
          <a:off x="2411760" y="2276872"/>
          <a:ext cx="4308475" cy="576262"/>
        </p:xfrm>
        <a:graphic>
          <a:graphicData uri="http://schemas.openxmlformats.org/presentationml/2006/ole">
            <mc:AlternateContent xmlns:mc="http://schemas.openxmlformats.org/markup-compatibility/2006">
              <mc:Choice xmlns:v="urn:schemas-microsoft-com:vml" Requires="v">
                <p:oleObj spid="_x0000_s21507" name="수식" r:id="rId3" imgW="2184120" imgH="291960" progId="Equation.3">
                  <p:embed/>
                </p:oleObj>
              </mc:Choice>
              <mc:Fallback>
                <p:oleObj name="수식" r:id="rId3" imgW="2184120" imgH="2919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2276872"/>
                        <a:ext cx="4308475"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116632"/>
            <a:ext cx="8229600" cy="1143000"/>
          </a:xfrm>
        </p:spPr>
        <p:txBody>
          <a:bodyPr>
            <a:noAutofit/>
          </a:bodyPr>
          <a:lstStyle/>
          <a:p>
            <a:br>
              <a:rPr lang="ko-KR" altLang="en-US" dirty="0"/>
            </a:br>
            <a:r>
              <a:rPr lang="en-US" altLang="ko-KR" dirty="0">
                <a:ea typeface="Verdana" pitchFamily="34" charset="0"/>
              </a:rPr>
              <a:t> </a:t>
            </a:r>
            <a:br>
              <a:rPr lang="ko-KR" altLang="en-US" dirty="0"/>
            </a:br>
            <a:r>
              <a:rPr lang="en-US" altLang="ko-KR" dirty="0">
                <a:ea typeface="Verdana" pitchFamily="34" charset="0"/>
              </a:rPr>
              <a:t> Distance from point to line</a:t>
            </a:r>
            <a:endParaRPr lang="ko-KR" altLang="en-US" dirty="0"/>
          </a:p>
        </p:txBody>
      </p:sp>
      <p:sp>
        <p:nvSpPr>
          <p:cNvPr id="3" name="내용 개체 틀 2"/>
          <p:cNvSpPr>
            <a:spLocks noGrp="1"/>
          </p:cNvSpPr>
          <p:nvPr>
            <p:ph idx="1"/>
          </p:nvPr>
        </p:nvSpPr>
        <p:spPr/>
        <p:txBody>
          <a:bodyPr>
            <a:normAutofit/>
          </a:bodyPr>
          <a:lstStyle/>
          <a:p>
            <a:r>
              <a:rPr lang="en-US" altLang="ko-KR" sz="1800" dirty="0"/>
              <a:t>Define a function </a:t>
            </a:r>
            <a:r>
              <a:rPr lang="en-US" altLang="ko-KR" sz="1800" b="1" dirty="0" err="1"/>
              <a:t>perpDist</a:t>
            </a:r>
            <a:r>
              <a:rPr lang="en-US" altLang="ko-KR" sz="1800" b="1" dirty="0"/>
              <a:t>(</a:t>
            </a:r>
            <a:r>
              <a:rPr lang="en-US" altLang="ko-KR" sz="1800" b="1" dirty="0" err="1"/>
              <a:t>px</a:t>
            </a:r>
            <a:r>
              <a:rPr lang="en-US" altLang="ko-KR" sz="1800" b="1" dirty="0"/>
              <a:t>, </a:t>
            </a:r>
            <a:r>
              <a:rPr lang="en-US" altLang="ko-KR" sz="1800" b="1" dirty="0" err="1"/>
              <a:t>py</a:t>
            </a:r>
            <a:r>
              <a:rPr lang="en-US" altLang="ko-KR" sz="1800" b="1" dirty="0"/>
              <a:t>, a, b, c) </a:t>
            </a:r>
            <a:r>
              <a:rPr lang="en-US" altLang="ko-KR" sz="1800" dirty="0"/>
              <a:t>that returns the unsigned (positive) distance between a point in two-dimensional space with coordinates </a:t>
            </a:r>
            <a:r>
              <a:rPr lang="en-US" altLang="ko-KR" sz="1800" b="1" dirty="0" err="1"/>
              <a:t>px</a:t>
            </a:r>
            <a:r>
              <a:rPr lang="en-US" altLang="ko-KR" sz="1800" b="1" dirty="0"/>
              <a:t>, </a:t>
            </a:r>
            <a:r>
              <a:rPr lang="en-US" altLang="ko-KR" sz="1800" b="1" dirty="0" err="1"/>
              <a:t>py</a:t>
            </a:r>
            <a:r>
              <a:rPr lang="en-US" altLang="ko-KR" sz="1800" b="1" dirty="0"/>
              <a:t> </a:t>
            </a:r>
            <a:r>
              <a:rPr lang="en-US" altLang="ko-KR" sz="1800" dirty="0"/>
              <a:t>and a line with equation ax + by + c == 0. Use </a:t>
            </a:r>
            <a:r>
              <a:rPr lang="en-US" altLang="ko-KR" sz="1800" b="1" dirty="0" err="1"/>
              <a:t>math.sqrt</a:t>
            </a:r>
            <a:r>
              <a:rPr lang="en-US" altLang="ko-KR" sz="1800" b="1" dirty="0"/>
              <a:t> </a:t>
            </a:r>
            <a:r>
              <a:rPr lang="en-US" altLang="ko-KR" sz="1800" dirty="0"/>
              <a:t>(of type </a:t>
            </a:r>
            <a:r>
              <a:rPr lang="en-US" altLang="ko-KR" sz="1800" dirty="0">
                <a:latin typeface="OCR-A BT" pitchFamily="49" charset="0"/>
              </a:rPr>
              <a:t>num</a:t>
            </a:r>
            <a:r>
              <a:rPr lang="en-US" altLang="ko-KR" sz="1800" dirty="0"/>
              <a:t> -&gt; </a:t>
            </a:r>
            <a:r>
              <a:rPr lang="en-US" altLang="ko-KR" sz="1800" dirty="0">
                <a:latin typeface="OCR-A BT" pitchFamily="49" charset="0"/>
              </a:rPr>
              <a:t>float</a:t>
            </a:r>
            <a:r>
              <a:rPr lang="en-US" altLang="ko-KR" sz="1800" dirty="0"/>
              <a:t>). Your function should have type (</a:t>
            </a:r>
            <a:r>
              <a:rPr lang="en-US" altLang="ko-KR" sz="1800" dirty="0">
                <a:latin typeface="OCR-A BT" pitchFamily="49" charset="0"/>
              </a:rPr>
              <a:t>num, num, num, num, num</a:t>
            </a:r>
            <a:r>
              <a:rPr lang="en-US" altLang="ko-KR" sz="1800" dirty="0"/>
              <a:t>) -&gt; </a:t>
            </a:r>
            <a:r>
              <a:rPr lang="en-US" altLang="ko-KR" sz="1800" dirty="0">
                <a:latin typeface="OCR-A BT" pitchFamily="49" charset="0"/>
              </a:rPr>
              <a:t>float</a:t>
            </a:r>
            <a:r>
              <a:rPr lang="en-US" altLang="ko-KR" sz="1800" dirty="0"/>
              <a:t>. We don't necessarily expect you to remember or </a:t>
            </a:r>
            <a:r>
              <a:rPr lang="en-US" altLang="ko-KR" sz="1800" dirty="0" err="1"/>
              <a:t>rederive</a:t>
            </a:r>
            <a:r>
              <a:rPr lang="en-US" altLang="ko-KR" sz="1800" dirty="0"/>
              <a:t> this formula; try Google if you need help. You might find the function </a:t>
            </a:r>
            <a:r>
              <a:rPr lang="en-US" altLang="ko-KR" sz="1800" b="1" dirty="0"/>
              <a:t>abs</a:t>
            </a:r>
            <a:r>
              <a:rPr lang="en-US" altLang="ko-KR" sz="1800" dirty="0"/>
              <a:t> useful.</a:t>
            </a:r>
            <a:endParaRPr lang="ko-KR" alt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err="1">
                <a:sym typeface="Symbol"/>
              </a:rPr>
              <a:t>eval</a:t>
            </a:r>
            <a:r>
              <a:rPr lang="en-US" altLang="ko-KR" dirty="0">
                <a:sym typeface="Symbol"/>
              </a:rPr>
              <a:t>  function</a:t>
            </a:r>
            <a:endParaRPr lang="ko-KR" altLang="en-US" dirty="0"/>
          </a:p>
        </p:txBody>
      </p:sp>
      <p:sp>
        <p:nvSpPr>
          <p:cNvPr id="3" name="내용 개체 틀 2"/>
          <p:cNvSpPr>
            <a:spLocks noGrp="1"/>
          </p:cNvSpPr>
          <p:nvPr>
            <p:ph idx="1"/>
          </p:nvPr>
        </p:nvSpPr>
        <p:spPr/>
        <p:txBody>
          <a:bodyPr>
            <a:normAutofit/>
          </a:bodyPr>
          <a:lstStyle/>
          <a:p>
            <a:r>
              <a:rPr lang="en-US" altLang="ko-KR" sz="1600" dirty="0"/>
              <a:t>The built-in function </a:t>
            </a:r>
            <a:r>
              <a:rPr lang="en-US" altLang="ko-KR" sz="1600" b="1" dirty="0" err="1"/>
              <a:t>eval</a:t>
            </a:r>
            <a:r>
              <a:rPr lang="en-US" altLang="ko-KR" sz="1600" dirty="0"/>
              <a:t> takes a string and evaluates it using the Python interpreter. For example:</a:t>
            </a:r>
          </a:p>
          <a:p>
            <a:pPr>
              <a:buNone/>
            </a:pPr>
            <a:r>
              <a:rPr lang="en-US" altLang="ko-KR" sz="1600" dirty="0"/>
              <a:t>		&gt;&gt;&gt; </a:t>
            </a:r>
            <a:r>
              <a:rPr lang="en-US" altLang="ko-KR" sz="1600" dirty="0" err="1"/>
              <a:t>eval</a:t>
            </a:r>
            <a:r>
              <a:rPr lang="en-US" altLang="ko-KR" sz="1600" dirty="0"/>
              <a:t>('1 + 2 * 3') </a:t>
            </a:r>
          </a:p>
          <a:p>
            <a:pPr>
              <a:buNone/>
            </a:pPr>
            <a:r>
              <a:rPr lang="en-US" altLang="ko-KR" sz="1600" dirty="0"/>
              <a:t>		7 </a:t>
            </a:r>
          </a:p>
          <a:p>
            <a:pPr>
              <a:buNone/>
            </a:pPr>
            <a:r>
              <a:rPr lang="en-US" altLang="ko-KR" sz="1600" dirty="0"/>
              <a:t>		&gt;&gt;&gt; import math </a:t>
            </a:r>
          </a:p>
          <a:p>
            <a:pPr>
              <a:buNone/>
            </a:pPr>
            <a:r>
              <a:rPr lang="en-US" altLang="ko-KR" sz="1600" dirty="0"/>
              <a:t>		&gt;&gt;&gt; </a:t>
            </a:r>
            <a:r>
              <a:rPr lang="en-US" altLang="ko-KR" sz="1600" dirty="0" err="1"/>
              <a:t>eval</a:t>
            </a:r>
            <a:r>
              <a:rPr lang="en-US" altLang="ko-KR" sz="1600" dirty="0"/>
              <a:t>('</a:t>
            </a:r>
            <a:r>
              <a:rPr lang="en-US" altLang="ko-KR" sz="1600" dirty="0" err="1"/>
              <a:t>math.sqrt</a:t>
            </a:r>
            <a:r>
              <a:rPr lang="en-US" altLang="ko-KR" sz="1600" dirty="0"/>
              <a:t>(5)') </a:t>
            </a:r>
          </a:p>
          <a:p>
            <a:pPr>
              <a:buNone/>
            </a:pPr>
            <a:r>
              <a:rPr lang="en-US" altLang="ko-KR" sz="1600" dirty="0"/>
              <a:t>		2.2360679774997898 </a:t>
            </a:r>
          </a:p>
          <a:p>
            <a:pPr>
              <a:buNone/>
            </a:pPr>
            <a:r>
              <a:rPr lang="en-US" altLang="ko-KR" sz="1600" dirty="0"/>
              <a:t>		&gt;&gt;&gt; </a:t>
            </a:r>
            <a:r>
              <a:rPr lang="en-US" altLang="ko-KR" sz="1600" dirty="0" err="1"/>
              <a:t>eval</a:t>
            </a:r>
            <a:r>
              <a:rPr lang="en-US" altLang="ko-KR" sz="1600" dirty="0"/>
              <a:t>('type(</a:t>
            </a:r>
            <a:r>
              <a:rPr lang="en-US" altLang="ko-KR" sz="1600" dirty="0" err="1"/>
              <a:t>math.pi</a:t>
            </a:r>
            <a:r>
              <a:rPr lang="en-US" altLang="ko-KR" sz="1600" dirty="0"/>
              <a:t>)') </a:t>
            </a:r>
          </a:p>
          <a:p>
            <a:pPr>
              <a:buNone/>
            </a:pPr>
            <a:r>
              <a:rPr lang="en-US" altLang="ko-KR" sz="1600" dirty="0"/>
              <a:t>		&lt;type 'float'&gt; </a:t>
            </a:r>
          </a:p>
          <a:p>
            <a:endParaRPr lang="en-US" altLang="ko-KR" sz="1600" dirty="0"/>
          </a:p>
          <a:p>
            <a:r>
              <a:rPr lang="en-US" altLang="ko-KR" sz="1600" dirty="0"/>
              <a:t>Write a function called </a:t>
            </a:r>
            <a:r>
              <a:rPr lang="en-US" altLang="ko-KR" sz="1600" b="1" dirty="0" err="1"/>
              <a:t>eval_loop</a:t>
            </a:r>
            <a:r>
              <a:rPr lang="en-US" altLang="ko-KR" sz="1600" dirty="0"/>
              <a:t> that iteratively prompts the user, takes the resulting input and evaluates it using </a:t>
            </a:r>
            <a:r>
              <a:rPr lang="en-US" altLang="ko-KR" sz="1600" b="1" dirty="0" err="1"/>
              <a:t>eval</a:t>
            </a:r>
            <a:r>
              <a:rPr lang="en-US" altLang="ko-KR" sz="1600" dirty="0"/>
              <a:t>, and prints the result.</a:t>
            </a:r>
          </a:p>
          <a:p>
            <a:r>
              <a:rPr lang="en-US" altLang="ko-KR" sz="1600" dirty="0"/>
              <a:t>It should continue until the user enters 'done', and then return the value of the last expression it evaluated.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Newton’s method 2</a:t>
            </a:r>
            <a:endParaRPr lang="ko-KR" altLang="en-US" dirty="0"/>
          </a:p>
        </p:txBody>
      </p:sp>
      <p:sp>
        <p:nvSpPr>
          <p:cNvPr id="3" name="내용 개체 틀 2"/>
          <p:cNvSpPr>
            <a:spLocks noGrp="1"/>
          </p:cNvSpPr>
          <p:nvPr>
            <p:ph idx="1"/>
          </p:nvPr>
        </p:nvSpPr>
        <p:spPr>
          <a:xfrm>
            <a:off x="457200" y="1600200"/>
            <a:ext cx="8229600" cy="5069160"/>
          </a:xfrm>
        </p:spPr>
        <p:txBody>
          <a:bodyPr>
            <a:normAutofit/>
          </a:bodyPr>
          <a:lstStyle/>
          <a:p>
            <a:r>
              <a:rPr lang="en-US" altLang="ko-KR" sz="1600" dirty="0"/>
              <a:t>To test the Newton’s method, you could compare it with </a:t>
            </a:r>
            <a:r>
              <a:rPr lang="en-US" altLang="ko-KR" sz="1600" b="1" dirty="0" err="1"/>
              <a:t>math.sqrt</a:t>
            </a:r>
            <a:r>
              <a:rPr lang="en-US" altLang="ko-KR" sz="1600" dirty="0"/>
              <a:t>. Write a function named </a:t>
            </a:r>
            <a:r>
              <a:rPr lang="en-US" altLang="ko-KR" sz="1600" b="1" dirty="0" err="1"/>
              <a:t>test_square_root</a:t>
            </a:r>
            <a:r>
              <a:rPr lang="en-US" altLang="ko-KR" sz="1600" dirty="0"/>
              <a:t> that prints a table like this:</a:t>
            </a:r>
          </a:p>
          <a:p>
            <a:pPr>
              <a:buNone/>
            </a:pPr>
            <a:r>
              <a:rPr lang="en-US" altLang="ko-KR" sz="1600" dirty="0"/>
              <a:t>	</a:t>
            </a:r>
            <a:r>
              <a:rPr lang="en-US" altLang="ko-KR" sz="1600" dirty="0">
                <a:latin typeface="Consolas" pitchFamily="49" charset="0"/>
                <a:cs typeface="Consolas" pitchFamily="49" charset="0"/>
              </a:rPr>
              <a:t>1.0 	1		 1		 0 </a:t>
            </a:r>
          </a:p>
          <a:p>
            <a:pPr>
              <a:buNone/>
            </a:pPr>
            <a:r>
              <a:rPr lang="en-US" altLang="ko-KR" sz="1600" dirty="0">
                <a:latin typeface="Consolas" pitchFamily="49" charset="0"/>
                <a:cs typeface="Consolas" pitchFamily="49" charset="0"/>
              </a:rPr>
              <a:t>	2.0 	1.41421356237	 1.41421356237	 2.22044604925e-16 </a:t>
            </a:r>
          </a:p>
          <a:p>
            <a:pPr>
              <a:buNone/>
            </a:pPr>
            <a:r>
              <a:rPr lang="en-US" altLang="ko-KR" sz="1600" dirty="0">
                <a:latin typeface="Consolas" pitchFamily="49" charset="0"/>
                <a:cs typeface="Consolas" pitchFamily="49" charset="0"/>
              </a:rPr>
              <a:t>	3.0 	1.73205080757	 1.73205080757	 0 </a:t>
            </a:r>
          </a:p>
          <a:p>
            <a:pPr>
              <a:buNone/>
            </a:pPr>
            <a:r>
              <a:rPr lang="en-US" altLang="ko-KR" sz="1600" dirty="0">
                <a:latin typeface="Consolas" pitchFamily="49" charset="0"/>
                <a:cs typeface="Consolas" pitchFamily="49" charset="0"/>
              </a:rPr>
              <a:t>	4.0 	2 		 2		 0 </a:t>
            </a:r>
          </a:p>
          <a:p>
            <a:pPr>
              <a:buNone/>
            </a:pPr>
            <a:r>
              <a:rPr lang="en-US" altLang="ko-KR" sz="1600" dirty="0">
                <a:latin typeface="Consolas" pitchFamily="49" charset="0"/>
                <a:cs typeface="Consolas" pitchFamily="49" charset="0"/>
              </a:rPr>
              <a:t>	5.0 	2.2360679775	 2.2360679775	 0 </a:t>
            </a:r>
          </a:p>
          <a:p>
            <a:pPr>
              <a:buNone/>
            </a:pPr>
            <a:r>
              <a:rPr lang="en-US" altLang="ko-KR" sz="1600" dirty="0">
                <a:latin typeface="Consolas" pitchFamily="49" charset="0"/>
                <a:cs typeface="Consolas" pitchFamily="49" charset="0"/>
              </a:rPr>
              <a:t>	6.0 	2.44948974278	 2.44948974278	 0 </a:t>
            </a:r>
          </a:p>
          <a:p>
            <a:pPr>
              <a:buNone/>
            </a:pPr>
            <a:r>
              <a:rPr lang="en-US" altLang="ko-KR" sz="1600" dirty="0">
                <a:latin typeface="Consolas" pitchFamily="49" charset="0"/>
                <a:cs typeface="Consolas" pitchFamily="49" charset="0"/>
              </a:rPr>
              <a:t>	7.0 	2.64575131106	 2.64575131106	 0 </a:t>
            </a:r>
          </a:p>
          <a:p>
            <a:pPr>
              <a:buNone/>
            </a:pPr>
            <a:r>
              <a:rPr lang="en-US" altLang="ko-KR" sz="1600" dirty="0">
                <a:latin typeface="Consolas" pitchFamily="49" charset="0"/>
                <a:cs typeface="Consolas" pitchFamily="49" charset="0"/>
              </a:rPr>
              <a:t>	8.0 	2.82842712475	 2.82842712475	 4.4408920985e-16 </a:t>
            </a:r>
          </a:p>
          <a:p>
            <a:pPr>
              <a:buNone/>
            </a:pPr>
            <a:r>
              <a:rPr lang="en-US" altLang="ko-KR" sz="1600" dirty="0">
                <a:latin typeface="Consolas" pitchFamily="49" charset="0"/>
                <a:cs typeface="Consolas" pitchFamily="49" charset="0"/>
              </a:rPr>
              <a:t>	9.0 	3 		 3		 0 </a:t>
            </a:r>
          </a:p>
          <a:p>
            <a:pPr>
              <a:buNone/>
            </a:pPr>
            <a:endParaRPr lang="en-US" altLang="ko-KR" sz="1600" dirty="0"/>
          </a:p>
          <a:p>
            <a:r>
              <a:rPr lang="en-US" altLang="ko-KR" sz="1600" dirty="0"/>
              <a:t>The first column is a number, a; the second column is the square root of a computed with Newton’s method function; the third column is the square root computed by </a:t>
            </a:r>
            <a:r>
              <a:rPr lang="en-US" altLang="ko-KR" sz="1600" b="1" dirty="0" err="1"/>
              <a:t>math.sqrt</a:t>
            </a:r>
            <a:r>
              <a:rPr lang="en-US" altLang="ko-KR" sz="1600" dirty="0"/>
              <a:t>; the fourth column is the absolute value of the difference between the two estimates.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numerical approximation of </a:t>
            </a:r>
            <a:r>
              <a:rPr lang="en-US" altLang="ko-KR" b="1" dirty="0">
                <a:sym typeface="Symbol"/>
              </a:rPr>
              <a:t></a:t>
            </a:r>
            <a:endParaRPr lang="ko-KR" altLang="en-US" dirty="0"/>
          </a:p>
        </p:txBody>
      </p:sp>
      <p:sp>
        <p:nvSpPr>
          <p:cNvPr id="3" name="내용 개체 틀 2"/>
          <p:cNvSpPr>
            <a:spLocks noGrp="1"/>
          </p:cNvSpPr>
          <p:nvPr>
            <p:ph idx="1"/>
          </p:nvPr>
        </p:nvSpPr>
        <p:spPr/>
        <p:txBody>
          <a:bodyPr>
            <a:normAutofit/>
          </a:bodyPr>
          <a:lstStyle/>
          <a:p>
            <a:r>
              <a:rPr lang="en-US" altLang="ko-KR" sz="1800" dirty="0"/>
              <a:t>The brilliant mathematician </a:t>
            </a:r>
            <a:r>
              <a:rPr lang="en-US" altLang="ko-KR" sz="1800" dirty="0" err="1"/>
              <a:t>Srinivasa</a:t>
            </a:r>
            <a:r>
              <a:rPr lang="en-US" altLang="ko-KR" sz="1800" dirty="0"/>
              <a:t> </a:t>
            </a:r>
            <a:r>
              <a:rPr lang="en-US" altLang="ko-KR" sz="1800" dirty="0" err="1"/>
              <a:t>Ramanujan</a:t>
            </a:r>
            <a:r>
              <a:rPr lang="en-US" altLang="ko-KR" sz="1800" dirty="0"/>
              <a:t> found an infinite series that can be used to generate a numerical approximation of </a:t>
            </a:r>
            <a:r>
              <a:rPr lang="en-US" altLang="ko-KR" sz="1800" b="1" dirty="0">
                <a:sym typeface="Symbol"/>
              </a:rPr>
              <a:t></a:t>
            </a:r>
            <a:r>
              <a:rPr lang="en-US" altLang="ko-KR" sz="1800" dirty="0"/>
              <a:t>:</a:t>
            </a:r>
          </a:p>
          <a:p>
            <a:endParaRPr lang="en-US" altLang="ko-KR" sz="1800" dirty="0"/>
          </a:p>
          <a:p>
            <a:endParaRPr lang="en-US" altLang="ko-KR" sz="1800" dirty="0"/>
          </a:p>
          <a:p>
            <a:pPr>
              <a:buNone/>
            </a:pPr>
            <a:endParaRPr lang="en-US" altLang="ko-KR" sz="1800" dirty="0"/>
          </a:p>
          <a:p>
            <a:r>
              <a:rPr lang="en-US" altLang="ko-KR" sz="1800" dirty="0"/>
              <a:t>Write a function called </a:t>
            </a:r>
            <a:r>
              <a:rPr lang="en-US" altLang="ko-KR" sz="1800" b="1" dirty="0" err="1"/>
              <a:t>estimate_pi</a:t>
            </a:r>
            <a:r>
              <a:rPr lang="en-US" altLang="ko-KR" sz="1800" dirty="0"/>
              <a:t> that uses this formula to compute and return an estimate of </a:t>
            </a:r>
            <a:r>
              <a:rPr lang="en-US" altLang="ko-KR" sz="1800" b="1" dirty="0">
                <a:sym typeface="Symbol"/>
              </a:rPr>
              <a:t></a:t>
            </a:r>
            <a:r>
              <a:rPr lang="en-US" altLang="ko-KR" sz="1800" dirty="0"/>
              <a:t>. It should use a while loop to compute terms of the summation until the last term is smaller than 1e-15 (which is Python notation for 10</a:t>
            </a:r>
            <a:r>
              <a:rPr lang="en-US" altLang="ko-KR" sz="1800" baseline="30000" dirty="0"/>
              <a:t>−15</a:t>
            </a:r>
            <a:r>
              <a:rPr lang="en-US" altLang="ko-KR" sz="1800" dirty="0"/>
              <a:t>). You can check the result by comparing it to </a:t>
            </a:r>
            <a:r>
              <a:rPr lang="en-US" altLang="ko-KR" sz="1800" b="1" dirty="0" err="1"/>
              <a:t>math.pi</a:t>
            </a:r>
            <a:r>
              <a:rPr lang="en-US" altLang="ko-KR" sz="1800" dirty="0"/>
              <a:t>.</a:t>
            </a:r>
            <a:endParaRPr lang="ko-KR" altLang="en-US" sz="1800" dirty="0"/>
          </a:p>
        </p:txBody>
      </p:sp>
      <p:graphicFrame>
        <p:nvGraphicFramePr>
          <p:cNvPr id="4" name="개체 3"/>
          <p:cNvGraphicFramePr>
            <a:graphicFrameLocks noChangeAspect="1"/>
          </p:cNvGraphicFramePr>
          <p:nvPr/>
        </p:nvGraphicFramePr>
        <p:xfrm>
          <a:off x="1600200" y="2349500"/>
          <a:ext cx="3568700" cy="746125"/>
        </p:xfrm>
        <a:graphic>
          <a:graphicData uri="http://schemas.openxmlformats.org/presentationml/2006/ole">
            <mc:AlternateContent xmlns:mc="http://schemas.openxmlformats.org/markup-compatibility/2006">
              <mc:Choice xmlns:v="urn:schemas-microsoft-com:vml" Requires="v">
                <p:oleObj spid="_x0000_s13315" name="수식" r:id="rId3" imgW="2247840" imgH="469800" progId="Equation.3">
                  <p:embed/>
                </p:oleObj>
              </mc:Choice>
              <mc:Fallback>
                <p:oleObj name="수식" r:id="rId3" imgW="2247840" imgH="469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349500"/>
                        <a:ext cx="3568700"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Function Types</a:t>
            </a:r>
            <a:endParaRPr lang="ko-KR" altLang="en-US" dirty="0"/>
          </a:p>
        </p:txBody>
      </p:sp>
      <p:sp>
        <p:nvSpPr>
          <p:cNvPr id="3" name="내용 개체 틀 2"/>
          <p:cNvSpPr>
            <a:spLocks noGrp="1"/>
          </p:cNvSpPr>
          <p:nvPr>
            <p:ph idx="1"/>
          </p:nvPr>
        </p:nvSpPr>
        <p:spPr/>
        <p:txBody>
          <a:bodyPr>
            <a:normAutofit/>
          </a:bodyPr>
          <a:lstStyle/>
          <a:p>
            <a:r>
              <a:rPr lang="en-US" altLang="ko-KR" sz="1800" dirty="0">
                <a:ea typeface="Verdana" pitchFamily="34" charset="0"/>
              </a:rPr>
              <a:t>For each of the following functions, specify the type of the output. If it can be either an </a:t>
            </a:r>
            <a:r>
              <a:rPr lang="en-US" altLang="ko-KR" sz="1800" dirty="0" err="1">
                <a:ea typeface="Verdana" pitchFamily="34" charset="0"/>
              </a:rPr>
              <a:t>int</a:t>
            </a:r>
            <a:r>
              <a:rPr lang="en-US" altLang="ko-KR" sz="1800" dirty="0">
                <a:ea typeface="Verdana" pitchFamily="34" charset="0"/>
              </a:rPr>
              <a:t> or a float, use </a:t>
            </a:r>
            <a:r>
              <a:rPr lang="en-US" altLang="ko-KR" sz="1800" b="1" dirty="0">
                <a:ea typeface="Verdana" pitchFamily="34" charset="0"/>
              </a:rPr>
              <a:t>num</a:t>
            </a:r>
            <a:r>
              <a:rPr lang="en-US" altLang="ko-KR" sz="1800" dirty="0">
                <a:ea typeface="Verdana" pitchFamily="34" charset="0"/>
              </a:rPr>
              <a:t>, which isn't a real Python type, but which we'll use to indicate that either basic numeric type is legal. In fact, in Python, </a:t>
            </a:r>
            <a:r>
              <a:rPr lang="en-US" altLang="ko-KR" sz="1800" dirty="0" err="1">
                <a:ea typeface="Verdana" pitchFamily="34" charset="0"/>
              </a:rPr>
              <a:t>booleans</a:t>
            </a:r>
            <a:r>
              <a:rPr lang="en-US" altLang="ko-KR" sz="1800" dirty="0">
                <a:ea typeface="Verdana" pitchFamily="34" charset="0"/>
              </a:rPr>
              <a:t> True and False can be operated on as if they were the integers 1 and 0; but it is ugly and confusing to take advantage of this fact, and we will resolutely pretend that it isn't true.</a:t>
            </a:r>
          </a:p>
          <a:p>
            <a:r>
              <a:rPr lang="en-US" altLang="ko-KR" sz="1800" dirty="0">
                <a:ea typeface="Verdana" pitchFamily="34" charset="0"/>
              </a:rPr>
              <a:t>Result  is one of (</a:t>
            </a:r>
            <a:r>
              <a:rPr lang="en-US" altLang="ko-KR" sz="1800" dirty="0" err="1">
                <a:ea typeface="Verdana" pitchFamily="34" charset="0"/>
              </a:rPr>
              <a:t>noneType</a:t>
            </a:r>
            <a:r>
              <a:rPr lang="en-US" altLang="ko-KR" sz="1800" dirty="0">
                <a:ea typeface="Verdana" pitchFamily="34" charset="0"/>
              </a:rPr>
              <a:t>, num, </a:t>
            </a:r>
            <a:r>
              <a:rPr lang="en-US" altLang="ko-KR" sz="1800" dirty="0" err="1">
                <a:ea typeface="Verdana" pitchFamily="34" charset="0"/>
              </a:rPr>
              <a:t>int</a:t>
            </a:r>
            <a:r>
              <a:rPr lang="en-US" altLang="ko-KR" sz="1800" dirty="0">
                <a:ea typeface="Verdana" pitchFamily="34" charset="0"/>
              </a:rPr>
              <a:t>, float, </a:t>
            </a:r>
            <a:r>
              <a:rPr lang="en-US" altLang="ko-KR" sz="1800" dirty="0" err="1">
                <a:ea typeface="Verdana" pitchFamily="34" charset="0"/>
              </a:rPr>
              <a:t>boolean</a:t>
            </a:r>
            <a:r>
              <a:rPr lang="en-US" altLang="ko-KR" sz="1800" dirty="0">
                <a:ea typeface="Verdana" pitchFamily="34" charset="0"/>
              </a:rPr>
              <a:t>)</a:t>
            </a:r>
            <a:endParaRPr lang="ko-KR" alt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Perfectly square </a:t>
            </a:r>
            <a:endParaRPr lang="ko-KR" altLang="en-US" dirty="0"/>
          </a:p>
        </p:txBody>
      </p:sp>
      <p:sp>
        <p:nvSpPr>
          <p:cNvPr id="3" name="내용 개체 틀 2"/>
          <p:cNvSpPr>
            <a:spLocks noGrp="1"/>
          </p:cNvSpPr>
          <p:nvPr>
            <p:ph idx="1"/>
          </p:nvPr>
        </p:nvSpPr>
        <p:spPr/>
        <p:txBody>
          <a:bodyPr>
            <a:normAutofit/>
          </a:bodyPr>
          <a:lstStyle/>
          <a:p>
            <a:r>
              <a:rPr lang="en-US" altLang="ko-KR" sz="1800" dirty="0"/>
              <a:t>Define a function </a:t>
            </a:r>
            <a:r>
              <a:rPr lang="en-US" altLang="ko-KR" sz="1800" b="1" dirty="0" err="1"/>
              <a:t>perfectSquare</a:t>
            </a:r>
            <a:r>
              <a:rPr lang="en-US" altLang="ko-KR" sz="1800" b="1" dirty="0"/>
              <a:t>(n)</a:t>
            </a:r>
            <a:r>
              <a:rPr lang="en-US" altLang="ko-KR" sz="1800" dirty="0"/>
              <a:t>, which returns </a:t>
            </a:r>
            <a:r>
              <a:rPr lang="en-US" altLang="ko-KR" sz="1800" b="1" dirty="0">
                <a:latin typeface="OCR-A BT" pitchFamily="49" charset="0"/>
              </a:rPr>
              <a:t>True</a:t>
            </a:r>
            <a:r>
              <a:rPr lang="en-US" altLang="ko-KR" sz="1800" dirty="0"/>
              <a:t> if </a:t>
            </a:r>
            <a:r>
              <a:rPr lang="en-US" altLang="ko-KR" sz="1800" b="1" dirty="0"/>
              <a:t>n</a:t>
            </a:r>
            <a:r>
              <a:rPr lang="en-US" altLang="ko-KR" sz="1800" dirty="0"/>
              <a:t> is a perfect square and </a:t>
            </a:r>
            <a:r>
              <a:rPr lang="en-US" altLang="ko-KR" sz="1800" b="1" dirty="0">
                <a:latin typeface="OCR-A BT" pitchFamily="49" charset="0"/>
              </a:rPr>
              <a:t>False</a:t>
            </a:r>
            <a:r>
              <a:rPr lang="en-US" altLang="ko-KR" sz="1800" dirty="0"/>
              <a:t> otherwise. Your function should have type </a:t>
            </a:r>
            <a:r>
              <a:rPr lang="en-US" altLang="ko-KR" sz="1800" b="1" dirty="0"/>
              <a:t>(</a:t>
            </a:r>
            <a:r>
              <a:rPr lang="en-US" altLang="ko-KR" sz="1800" b="1" dirty="0" err="1"/>
              <a:t>positiveInt</a:t>
            </a:r>
            <a:r>
              <a:rPr lang="en-US" altLang="ko-KR" sz="1800" b="1" dirty="0"/>
              <a:t>) -&gt; </a:t>
            </a:r>
            <a:r>
              <a:rPr lang="en-US" altLang="ko-KR" sz="1800" b="1" dirty="0" err="1"/>
              <a:t>boolean</a:t>
            </a:r>
            <a:r>
              <a:rPr lang="en-US" altLang="ko-KR" sz="1800" b="1" dirty="0"/>
              <a:t> </a:t>
            </a:r>
            <a:endParaRPr lang="ko-KR" altLang="en-US" sz="1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Function Types</a:t>
            </a:r>
            <a:endParaRPr lang="ko-KR" altLang="en-US" dirty="0"/>
          </a:p>
        </p:txBody>
      </p:sp>
      <p:sp>
        <p:nvSpPr>
          <p:cNvPr id="3" name="내용 개체 틀 2"/>
          <p:cNvSpPr>
            <a:spLocks noGrp="1"/>
          </p:cNvSpPr>
          <p:nvPr>
            <p:ph idx="1"/>
          </p:nvPr>
        </p:nvSpPr>
        <p:spPr/>
        <p:txBody>
          <a:bodyPr>
            <a:normAutofit/>
          </a:bodyPr>
          <a:lstStyle/>
          <a:p>
            <a:pPr marL="457200" indent="-457200">
              <a:buFont typeface="+mj-lt"/>
              <a:buAutoNum type="arabicPeriod"/>
            </a:pPr>
            <a:r>
              <a:rPr lang="en-US" altLang="ko-KR" dirty="0"/>
              <a:t>def a(x):</a:t>
            </a:r>
          </a:p>
          <a:p>
            <a:pPr marL="457200" indent="-457200">
              <a:buNone/>
            </a:pPr>
            <a:r>
              <a:rPr lang="en-US" altLang="ko-KR" dirty="0"/>
              <a:t>		return x + 1</a:t>
            </a:r>
          </a:p>
          <a:p>
            <a:pPr marL="457200" indent="-457200">
              <a:buFont typeface="+mj-lt"/>
              <a:buAutoNum type="arabicPeriod" startAt="2"/>
            </a:pPr>
            <a:r>
              <a:rPr lang="en-US" altLang="ko-KR" dirty="0"/>
              <a:t>def b(x):</a:t>
            </a:r>
          </a:p>
          <a:p>
            <a:pPr marL="457200" indent="-457200">
              <a:buNone/>
            </a:pPr>
            <a:r>
              <a:rPr lang="en-US" altLang="ko-KR" dirty="0"/>
              <a:t>		return x + 1.0</a:t>
            </a:r>
          </a:p>
          <a:p>
            <a:pPr marL="457200" indent="-457200">
              <a:buFont typeface="+mj-lt"/>
              <a:buAutoNum type="arabicPeriod" startAt="3"/>
            </a:pPr>
            <a:r>
              <a:rPr lang="en-US" altLang="ko-KR" dirty="0"/>
              <a:t>def c(x, y):</a:t>
            </a:r>
          </a:p>
          <a:p>
            <a:pPr marL="457200" indent="-457200">
              <a:buNone/>
            </a:pPr>
            <a:r>
              <a:rPr lang="en-US" altLang="ko-KR" dirty="0"/>
              <a:t>		return x + y(Assume that x and y are </a:t>
            </a:r>
            <a:r>
              <a:rPr lang="en-US" altLang="ko-KR" dirty="0" err="1"/>
              <a:t>ints</a:t>
            </a:r>
            <a:r>
              <a:rPr lang="en-US" altLang="ko-KR" dirty="0"/>
              <a:t> or floats.) </a:t>
            </a:r>
          </a:p>
          <a:p>
            <a:pPr marL="457200" indent="-457200">
              <a:buFont typeface="+mj-lt"/>
              <a:buAutoNum type="arabicPeriod" startAt="4"/>
            </a:pPr>
            <a:r>
              <a:rPr lang="en-US" altLang="ko-KR" dirty="0"/>
              <a:t>def d(</a:t>
            </a:r>
            <a:r>
              <a:rPr lang="en-US" altLang="ko-KR" dirty="0" err="1"/>
              <a:t>x,y</a:t>
            </a:r>
            <a:r>
              <a:rPr lang="en-US" altLang="ko-KR" dirty="0"/>
              <a:t>):</a:t>
            </a:r>
          </a:p>
          <a:p>
            <a:pPr marL="457200" indent="-457200">
              <a:buNone/>
            </a:pPr>
            <a:r>
              <a:rPr lang="en-US" altLang="ko-KR" dirty="0"/>
              <a:t>		return x &gt; y</a:t>
            </a:r>
          </a:p>
          <a:p>
            <a:pPr marL="457200" indent="-457200">
              <a:buFont typeface="+mj-lt"/>
              <a:buAutoNum type="arabicPeriod" startAt="5"/>
            </a:pPr>
            <a:r>
              <a:rPr lang="en-US" altLang="ko-KR" dirty="0"/>
              <a:t>def e(x, y, z):</a:t>
            </a:r>
          </a:p>
          <a:p>
            <a:pPr marL="457200" indent="-457200">
              <a:buNone/>
            </a:pPr>
            <a:r>
              <a:rPr lang="en-US" altLang="ko-KR" dirty="0"/>
              <a:t>		return x &gt;= y and x &lt;= z</a:t>
            </a:r>
          </a:p>
          <a:p>
            <a:pPr marL="457200" indent="-457200">
              <a:buFont typeface="+mj-lt"/>
              <a:buAutoNum type="arabicPeriod" startAt="6"/>
            </a:pPr>
            <a:r>
              <a:rPr lang="en-US" altLang="ko-KR" dirty="0"/>
              <a:t>def f(x, y):</a:t>
            </a:r>
          </a:p>
          <a:p>
            <a:pPr marL="457200" indent="-457200">
              <a:buNone/>
            </a:pPr>
            <a:r>
              <a:rPr lang="en-US" altLang="ko-KR" dirty="0"/>
              <a:t>		x + y - 2</a:t>
            </a:r>
            <a:endParaRPr lang="ko-KR"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Function Types 2</a:t>
            </a:r>
            <a:endParaRPr lang="ko-KR" altLang="en-US" dirty="0"/>
          </a:p>
        </p:txBody>
      </p:sp>
      <p:sp>
        <p:nvSpPr>
          <p:cNvPr id="3" name="내용 개체 틀 2"/>
          <p:cNvSpPr>
            <a:spLocks noGrp="1"/>
          </p:cNvSpPr>
          <p:nvPr>
            <p:ph idx="1"/>
          </p:nvPr>
        </p:nvSpPr>
        <p:spPr/>
        <p:txBody>
          <a:bodyPr>
            <a:normAutofit/>
          </a:bodyPr>
          <a:lstStyle/>
          <a:p>
            <a:r>
              <a:rPr lang="en-US" altLang="ko-KR" sz="1800" dirty="0"/>
              <a:t>Assume the functions from </a:t>
            </a:r>
            <a:r>
              <a:rPr lang="en-US" altLang="ko-KR" sz="1800" b="1" dirty="0"/>
              <a:t>Function Type </a:t>
            </a:r>
            <a:r>
              <a:rPr lang="en-US" altLang="ko-KR" sz="1800" dirty="0"/>
              <a:t>have been defined. Provide the type and value of the expressions being evaluated. If evaluating an expression would cause an error, select </a:t>
            </a:r>
            <a:r>
              <a:rPr lang="en-US" altLang="ko-KR" sz="1800" dirty="0" err="1"/>
              <a:t>noneType</a:t>
            </a:r>
            <a:r>
              <a:rPr lang="en-US" altLang="ko-KR" sz="1800" dirty="0"/>
              <a:t> and write error message. If the value of an expression is a function, write the type and the function name</a:t>
            </a:r>
          </a:p>
          <a:p>
            <a:r>
              <a:rPr lang="en-US" altLang="ko-KR" sz="1800" dirty="0"/>
              <a:t>Result type  is one of (</a:t>
            </a:r>
            <a:r>
              <a:rPr lang="en-US" altLang="ko-KR" sz="1800" dirty="0" err="1"/>
              <a:t>noneType</a:t>
            </a:r>
            <a:r>
              <a:rPr lang="en-US" altLang="ko-KR" sz="1800" dirty="0"/>
              <a:t>, num, </a:t>
            </a:r>
            <a:r>
              <a:rPr lang="en-US" altLang="ko-KR" sz="1800" dirty="0" err="1"/>
              <a:t>int</a:t>
            </a:r>
            <a:r>
              <a:rPr lang="en-US" altLang="ko-KR" sz="1800" dirty="0"/>
              <a:t>, float, </a:t>
            </a:r>
            <a:r>
              <a:rPr lang="en-US" altLang="ko-KR" sz="1800" dirty="0" err="1"/>
              <a:t>boolean</a:t>
            </a:r>
            <a:r>
              <a:rPr lang="en-US" altLang="ko-KR" sz="1800" dirty="0"/>
              <a:t>)</a:t>
            </a:r>
            <a:endParaRPr lang="ko-KR" alt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Function Types 2</a:t>
            </a:r>
            <a:endParaRPr lang="ko-KR" altLang="en-US" dirty="0"/>
          </a:p>
        </p:txBody>
      </p:sp>
      <p:sp>
        <p:nvSpPr>
          <p:cNvPr id="4" name="내용 개체 틀 3"/>
          <p:cNvSpPr>
            <a:spLocks noGrp="1"/>
          </p:cNvSpPr>
          <p:nvPr>
            <p:ph idx="1"/>
          </p:nvPr>
        </p:nvSpPr>
        <p:spPr/>
        <p:txBody>
          <a:bodyPr/>
          <a:lstStyle/>
          <a:p>
            <a:pPr marL="457200" indent="-457200">
              <a:lnSpc>
                <a:spcPct val="150000"/>
              </a:lnSpc>
              <a:buAutoNum type="arabicPeriod"/>
            </a:pPr>
            <a:r>
              <a:rPr lang="en-US" altLang="ko-KR" dirty="0"/>
              <a:t>a(6)</a:t>
            </a:r>
          </a:p>
          <a:p>
            <a:pPr marL="457200" indent="-457200">
              <a:lnSpc>
                <a:spcPct val="150000"/>
              </a:lnSpc>
              <a:buAutoNum type="arabicPeriod"/>
            </a:pPr>
            <a:r>
              <a:rPr lang="en-US" altLang="ko-KR" dirty="0"/>
              <a:t>a(-5.3)</a:t>
            </a:r>
          </a:p>
          <a:p>
            <a:pPr marL="457200" indent="-457200">
              <a:lnSpc>
                <a:spcPct val="150000"/>
              </a:lnSpc>
              <a:buAutoNum type="arabicPeriod"/>
            </a:pPr>
            <a:r>
              <a:rPr lang="en-US" altLang="ko-KR" dirty="0"/>
              <a:t>a(a(a(6)))</a:t>
            </a:r>
          </a:p>
          <a:p>
            <a:pPr marL="457200" indent="-457200">
              <a:lnSpc>
                <a:spcPct val="150000"/>
              </a:lnSpc>
              <a:buAutoNum type="arabicPeriod"/>
            </a:pPr>
            <a:r>
              <a:rPr lang="en-US" altLang="ko-KR" dirty="0"/>
              <a:t>c(a(1), b(1))</a:t>
            </a:r>
          </a:p>
          <a:p>
            <a:pPr marL="457200" indent="-457200">
              <a:lnSpc>
                <a:spcPct val="150000"/>
              </a:lnSpc>
              <a:buAutoNum type="arabicPeriod"/>
            </a:pPr>
            <a:r>
              <a:rPr lang="en-US" altLang="ko-KR" dirty="0"/>
              <a:t>d(10, 11.1)</a:t>
            </a:r>
          </a:p>
          <a:p>
            <a:pPr marL="457200" indent="-457200">
              <a:lnSpc>
                <a:spcPct val="150000"/>
              </a:lnSpc>
              <a:buAutoNum type="arabicPeriod"/>
            </a:pPr>
            <a:r>
              <a:rPr lang="en-US" altLang="ko-KR" dirty="0"/>
              <a:t>e(a(3), b(4), c(3,4))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Odd Test</a:t>
            </a:r>
            <a:endParaRPr lang="ko-KR" altLang="en-US" dirty="0"/>
          </a:p>
        </p:txBody>
      </p:sp>
      <p:sp>
        <p:nvSpPr>
          <p:cNvPr id="3" name="내용 개체 틀 2"/>
          <p:cNvSpPr>
            <a:spLocks noGrp="1"/>
          </p:cNvSpPr>
          <p:nvPr>
            <p:ph idx="1"/>
          </p:nvPr>
        </p:nvSpPr>
        <p:spPr/>
        <p:txBody>
          <a:bodyPr>
            <a:normAutofit/>
          </a:bodyPr>
          <a:lstStyle/>
          <a:p>
            <a:r>
              <a:rPr lang="en-US" altLang="ko-KR" sz="1800" dirty="0"/>
              <a:t>Define a function </a:t>
            </a:r>
            <a:r>
              <a:rPr lang="en-US" altLang="ko-KR" sz="1800" b="1" dirty="0"/>
              <a:t>odd(x) </a:t>
            </a:r>
            <a:r>
              <a:rPr lang="en-US" altLang="ko-KR" sz="1800" dirty="0"/>
              <a:t>that returns </a:t>
            </a:r>
            <a:r>
              <a:rPr lang="en-US" altLang="ko-KR" sz="1800" dirty="0">
                <a:latin typeface="OCR-A BT" pitchFamily="49" charset="0"/>
              </a:rPr>
              <a:t>True</a:t>
            </a:r>
            <a:r>
              <a:rPr lang="en-US" altLang="ko-KR" sz="1800" dirty="0"/>
              <a:t> when its integer argument is an odd number and </a:t>
            </a:r>
            <a:r>
              <a:rPr lang="en-US" altLang="ko-KR" sz="1800" dirty="0">
                <a:latin typeface="OCR-A BT" pitchFamily="49" charset="0"/>
              </a:rPr>
              <a:t>False</a:t>
            </a:r>
            <a:r>
              <a:rPr lang="en-US" altLang="ko-KR" sz="1800" dirty="0"/>
              <a:t> otherwise. It should have type </a:t>
            </a:r>
            <a:r>
              <a:rPr lang="en-US" altLang="ko-KR" sz="1800" dirty="0" err="1">
                <a:latin typeface="OCR-A BT" pitchFamily="49" charset="0"/>
              </a:rPr>
              <a:t>int</a:t>
            </a:r>
            <a:r>
              <a:rPr lang="en-US" altLang="ko-KR" sz="1800" dirty="0"/>
              <a:t> -&gt; </a:t>
            </a:r>
            <a:r>
              <a:rPr lang="en-US" altLang="ko-KR" sz="1800" dirty="0" err="1">
                <a:latin typeface="OCR-A BT" pitchFamily="49" charset="0"/>
              </a:rPr>
              <a:t>boolean</a:t>
            </a:r>
            <a:r>
              <a:rPr lang="en-US" altLang="ko-KR" sz="1800" dirty="0"/>
              <a:t>. Use the </a:t>
            </a:r>
            <a:r>
              <a:rPr lang="en-US" altLang="ko-KR" sz="1800" b="1" dirty="0"/>
              <a:t>% </a:t>
            </a:r>
            <a:r>
              <a:rPr lang="en-US" altLang="ko-KR" sz="1800" dirty="0"/>
              <a:t>(mod) operator, not </a:t>
            </a:r>
            <a:r>
              <a:rPr lang="en-US" altLang="ko-KR" sz="1800" dirty="0">
                <a:latin typeface="OCR-A BT" pitchFamily="49" charset="0"/>
              </a:rPr>
              <a:t>if</a:t>
            </a:r>
            <a:r>
              <a:rPr lang="en-US" altLang="ko-KR" sz="1800" dirty="0"/>
              <a:t>. </a:t>
            </a:r>
            <a:endParaRPr lang="ko-KR" alt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br>
              <a:rPr lang="ko-KR" altLang="en-US" dirty="0"/>
            </a:br>
            <a:r>
              <a:rPr lang="en-US" altLang="ko-KR" dirty="0">
                <a:ea typeface="Verdana" pitchFamily="34" charset="0"/>
              </a:rPr>
              <a:t> Evaluate a quadratic at a point</a:t>
            </a:r>
            <a:endParaRPr lang="ko-KR" altLang="en-US" dirty="0"/>
          </a:p>
        </p:txBody>
      </p:sp>
      <p:sp>
        <p:nvSpPr>
          <p:cNvPr id="3" name="내용 개체 틀 2"/>
          <p:cNvSpPr>
            <a:spLocks noGrp="1"/>
          </p:cNvSpPr>
          <p:nvPr>
            <p:ph idx="1"/>
          </p:nvPr>
        </p:nvSpPr>
        <p:spPr/>
        <p:txBody>
          <a:bodyPr>
            <a:normAutofit/>
          </a:bodyPr>
          <a:lstStyle/>
          <a:p>
            <a:r>
              <a:rPr lang="en-US" altLang="ko-KR" sz="1800" dirty="0"/>
              <a:t>Define a function </a:t>
            </a:r>
            <a:r>
              <a:rPr lang="en-US" altLang="ko-KR" sz="1800" b="1" dirty="0" err="1"/>
              <a:t>evalQuadratic</a:t>
            </a:r>
            <a:r>
              <a:rPr lang="en-US" altLang="ko-KR" sz="1800" b="1" dirty="0"/>
              <a:t>(a, b, c, x) </a:t>
            </a:r>
            <a:r>
              <a:rPr lang="en-US" altLang="ko-KR" sz="1800" dirty="0"/>
              <a:t>that returns the value of the quadratic ax</a:t>
            </a:r>
            <a:r>
              <a:rPr lang="en-US" altLang="ko-KR" sz="1800" baseline="30000" dirty="0"/>
              <a:t>2</a:t>
            </a:r>
            <a:r>
              <a:rPr lang="en-US" altLang="ko-KR" sz="1800" dirty="0"/>
              <a:t> + b x + c. Your function should have type (</a:t>
            </a:r>
            <a:r>
              <a:rPr lang="en-US" altLang="ko-KR" sz="1800" dirty="0">
                <a:latin typeface="OCR-A BT" pitchFamily="49" charset="0"/>
              </a:rPr>
              <a:t>num, num, num, num</a:t>
            </a:r>
            <a:r>
              <a:rPr lang="en-US" altLang="ko-KR" sz="1800" dirty="0"/>
              <a:t>) -&gt; </a:t>
            </a:r>
            <a:r>
              <a:rPr lang="en-US" altLang="ko-KR" sz="1800" dirty="0">
                <a:latin typeface="OCR-A BT" pitchFamily="49" charset="0"/>
              </a:rPr>
              <a:t>num</a:t>
            </a:r>
            <a:r>
              <a:rPr lang="en-US" altLang="ko-KR" sz="1800" dirty="0"/>
              <a:t>.</a:t>
            </a:r>
            <a:endParaRPr lang="ko-KR" alt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Boolean function</a:t>
            </a:r>
            <a:endParaRPr lang="ko-KR" altLang="en-US" dirty="0"/>
          </a:p>
        </p:txBody>
      </p:sp>
      <p:sp>
        <p:nvSpPr>
          <p:cNvPr id="3" name="내용 개체 틀 2"/>
          <p:cNvSpPr>
            <a:spLocks noGrp="1"/>
          </p:cNvSpPr>
          <p:nvPr>
            <p:ph idx="1"/>
          </p:nvPr>
        </p:nvSpPr>
        <p:spPr/>
        <p:txBody>
          <a:bodyPr>
            <a:normAutofit/>
          </a:bodyPr>
          <a:lstStyle/>
          <a:p>
            <a:r>
              <a:rPr lang="en-US" altLang="ko-KR" sz="1800" dirty="0"/>
              <a:t>A number, a, is a power of b if it is divisible by b and a/b is a power of b. Write a function called </a:t>
            </a:r>
            <a:r>
              <a:rPr lang="en-US" altLang="ko-KR" sz="1800" b="1" dirty="0" err="1"/>
              <a:t>is_power</a:t>
            </a:r>
            <a:r>
              <a:rPr lang="en-US" altLang="ko-KR" sz="1800" dirty="0"/>
              <a:t> that takes parameters a and b and returns </a:t>
            </a:r>
            <a:r>
              <a:rPr lang="en-US" altLang="ko-KR" sz="1800" b="1" dirty="0"/>
              <a:t>True</a:t>
            </a:r>
            <a:r>
              <a:rPr lang="en-US" altLang="ko-KR" sz="1800" dirty="0"/>
              <a:t> if a is a power of b. otherwise, it returns </a:t>
            </a:r>
            <a:r>
              <a:rPr lang="en-US" altLang="ko-KR" sz="1800" b="1" dirty="0"/>
              <a:t>False</a:t>
            </a:r>
            <a:r>
              <a:rPr lang="en-US" altLang="ko-KR" sz="1800" dirty="0"/>
              <a:t>.</a:t>
            </a:r>
          </a:p>
          <a:p>
            <a:pPr>
              <a:buNone/>
            </a:pPr>
            <a:r>
              <a:rPr lang="en-US" altLang="ko-KR" sz="1800" dirty="0"/>
              <a:t>        Note: you will have to think about the base case.</a:t>
            </a:r>
            <a:endParaRPr lang="ko-KR" alt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Arithmetic </a:t>
            </a:r>
            <a:r>
              <a:rPr lang="en-US" altLang="ko-KR" dirty="0">
                <a:latin typeface="OCR-A BT" pitchFamily="49" charset="0"/>
              </a:rPr>
              <a:t>if</a:t>
            </a:r>
            <a:endParaRPr lang="ko-KR" altLang="en-US" dirty="0">
              <a:latin typeface="OCR-A BT" pitchFamily="49" charset="0"/>
            </a:endParaRPr>
          </a:p>
        </p:txBody>
      </p:sp>
      <p:sp>
        <p:nvSpPr>
          <p:cNvPr id="3" name="내용 개체 틀 2"/>
          <p:cNvSpPr>
            <a:spLocks noGrp="1"/>
          </p:cNvSpPr>
          <p:nvPr>
            <p:ph idx="1"/>
          </p:nvPr>
        </p:nvSpPr>
        <p:spPr/>
        <p:txBody>
          <a:bodyPr>
            <a:normAutofit/>
          </a:bodyPr>
          <a:lstStyle/>
          <a:p>
            <a:r>
              <a:rPr lang="en-US" altLang="ko-KR" sz="1800" dirty="0"/>
              <a:t>Define a function </a:t>
            </a:r>
            <a:r>
              <a:rPr lang="en-US" altLang="ko-KR" sz="1800" b="1" dirty="0" err="1"/>
              <a:t>arithmeticIf</a:t>
            </a:r>
            <a:r>
              <a:rPr lang="en-US" altLang="ko-KR" sz="1800" b="1" dirty="0"/>
              <a:t>(v, a, b, c) </a:t>
            </a:r>
            <a:r>
              <a:rPr lang="en-US" altLang="ko-KR" sz="1800" dirty="0"/>
              <a:t>that returns </a:t>
            </a:r>
            <a:r>
              <a:rPr lang="en-US" altLang="ko-KR" sz="1800" b="1" dirty="0"/>
              <a:t>a</a:t>
            </a:r>
            <a:r>
              <a:rPr lang="en-US" altLang="ko-KR" sz="1800" dirty="0"/>
              <a:t> if </a:t>
            </a:r>
            <a:r>
              <a:rPr lang="en-US" altLang="ko-KR" sz="1800" b="1" dirty="0"/>
              <a:t>v </a:t>
            </a:r>
            <a:r>
              <a:rPr lang="en-US" altLang="ko-KR" sz="1800" dirty="0"/>
              <a:t>is greater than 0, </a:t>
            </a:r>
            <a:r>
              <a:rPr lang="en-US" altLang="ko-KR" sz="1800" b="1" dirty="0"/>
              <a:t>b</a:t>
            </a:r>
            <a:r>
              <a:rPr lang="en-US" altLang="ko-KR" sz="1800" dirty="0"/>
              <a:t> if </a:t>
            </a:r>
            <a:r>
              <a:rPr lang="en-US" altLang="ko-KR" sz="1800" b="1" dirty="0"/>
              <a:t>v</a:t>
            </a:r>
            <a:r>
              <a:rPr lang="en-US" altLang="ko-KR" sz="1800" dirty="0"/>
              <a:t> is equal to 0, and</a:t>
            </a:r>
            <a:r>
              <a:rPr lang="en-US" altLang="ko-KR" sz="1800" b="1" dirty="0"/>
              <a:t> c </a:t>
            </a:r>
            <a:r>
              <a:rPr lang="en-US" altLang="ko-KR" sz="1800" dirty="0"/>
              <a:t>if it is less than 0. Your function should have type </a:t>
            </a:r>
            <a:r>
              <a:rPr lang="en-US" altLang="ko-KR" sz="1800" b="1" dirty="0"/>
              <a:t>(num, *, *, *) -&gt; *, </a:t>
            </a:r>
            <a:r>
              <a:rPr lang="en-US" altLang="ko-KR" sz="1800" dirty="0"/>
              <a:t>where, by </a:t>
            </a:r>
            <a:r>
              <a:rPr lang="en-US" altLang="ko-KR" sz="1800" b="1" dirty="0"/>
              <a:t>*</a:t>
            </a:r>
            <a:r>
              <a:rPr lang="en-US" altLang="ko-KR" sz="1800" dirty="0"/>
              <a:t> we mean that it could be any type. </a:t>
            </a:r>
            <a:endParaRPr lang="ko-KR" altLang="en-US" sz="1800" dirty="0"/>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11946</TotalTime>
  <Words>1083</Words>
  <Application>Microsoft Office PowerPoint</Application>
  <PresentationFormat>화면 슬라이드 쇼(4:3)</PresentationFormat>
  <Paragraphs>90</Paragraphs>
  <Slides>20</Slides>
  <Notes>0</Notes>
  <HiddenSlides>0</HiddenSlides>
  <MMClips>0</MMClips>
  <ScaleCrop>false</ScaleCrop>
  <HeadingPairs>
    <vt:vector size="8" baseType="variant">
      <vt:variant>
        <vt:lpstr>사용한 글꼴</vt:lpstr>
      </vt:variant>
      <vt:variant>
        <vt:i4>7</vt:i4>
      </vt:variant>
      <vt:variant>
        <vt:lpstr>테마</vt:lpstr>
      </vt:variant>
      <vt:variant>
        <vt:i4>1</vt:i4>
      </vt:variant>
      <vt:variant>
        <vt:lpstr>포함된 OLE 서버</vt:lpstr>
      </vt:variant>
      <vt:variant>
        <vt:i4>1</vt:i4>
      </vt:variant>
      <vt:variant>
        <vt:lpstr>슬라이드 제목</vt:lpstr>
      </vt:variant>
      <vt:variant>
        <vt:i4>20</vt:i4>
      </vt:variant>
    </vt:vector>
  </HeadingPairs>
  <TitlesOfParts>
    <vt:vector size="29" baseType="lpstr">
      <vt:lpstr>HY강M</vt:lpstr>
      <vt:lpstr>OCR-A BT</vt:lpstr>
      <vt:lpstr>맑은 고딕</vt:lpstr>
      <vt:lpstr>Arial</vt:lpstr>
      <vt:lpstr>Consolas</vt:lpstr>
      <vt:lpstr>Symbol</vt:lpstr>
      <vt:lpstr>Verdana</vt:lpstr>
      <vt:lpstr>Office 테마</vt:lpstr>
      <vt:lpstr>수식</vt:lpstr>
      <vt:lpstr>Python 실습자료04</vt:lpstr>
      <vt:lpstr>Function Types</vt:lpstr>
      <vt:lpstr>Function Types</vt:lpstr>
      <vt:lpstr>Function Types 2</vt:lpstr>
      <vt:lpstr>Function Types 2</vt:lpstr>
      <vt:lpstr>Odd Test</vt:lpstr>
      <vt:lpstr>  Evaluate a quadratic at a point</vt:lpstr>
      <vt:lpstr>Boolean function</vt:lpstr>
      <vt:lpstr>Arithmetic if</vt:lpstr>
      <vt:lpstr>Clip clop</vt:lpstr>
      <vt:lpstr>Multiple times</vt:lpstr>
      <vt:lpstr>Multiple times2</vt:lpstr>
      <vt:lpstr>A la mod</vt:lpstr>
      <vt:lpstr>Great Common Divisor</vt:lpstr>
      <vt:lpstr>distance</vt:lpstr>
      <vt:lpstr>    Distance from point to line</vt:lpstr>
      <vt:lpstr>eval  function</vt:lpstr>
      <vt:lpstr>Newton’s method 2</vt:lpstr>
      <vt:lpstr>numerical approximation of </vt:lpstr>
      <vt:lpstr>Perfectly square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김은진</dc:creator>
  <cp:lastModifiedBy>김은진</cp:lastModifiedBy>
  <cp:revision>123</cp:revision>
  <dcterms:created xsi:type="dcterms:W3CDTF">2015-01-22T08:45:52Z</dcterms:created>
  <dcterms:modified xsi:type="dcterms:W3CDTF">2016-08-05T07:15:47Z</dcterms:modified>
</cp:coreProperties>
</file>