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302" r:id="rId3"/>
    <p:sldId id="304" r:id="rId4"/>
    <p:sldId id="306" r:id="rId5"/>
    <p:sldId id="308" r:id="rId6"/>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7" autoAdjust="0"/>
    <p:restoredTop sz="94599" autoAdjust="0"/>
  </p:normalViewPr>
  <p:slideViewPr>
    <p:cSldViewPr>
      <p:cViewPr varScale="1">
        <p:scale>
          <a:sx n="57" d="100"/>
          <a:sy n="57" d="100"/>
        </p:scale>
        <p:origin x="78" y="91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123B1B-E640-4187-878A-E3DF8D6C4B42}" type="datetimeFigureOut">
              <a:rPr lang="ko-KR" altLang="en-US" smtClean="0"/>
              <a:pPr/>
              <a:t>2016-08-05</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B7E616-4075-445E-83C5-9EEE22B659D9}"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normAutofit/>
          </a:bodyPr>
          <a:lstStyle>
            <a:lvl1pPr>
              <a:defRPr sz="3600">
                <a:latin typeface="Verdana" pitchFamily="34" charset="0"/>
                <a:cs typeface="Verdana" pitchFamily="34" charset="0"/>
              </a:defRPr>
            </a:lvl1pPr>
          </a:lstStyle>
          <a:p>
            <a:r>
              <a:rPr lang="ko-KR" altLang="en-US" dirty="0"/>
              <a:t>마스터 제목 스타일 편집</a:t>
            </a:r>
          </a:p>
        </p:txBody>
      </p:sp>
      <p:sp>
        <p:nvSpPr>
          <p:cNvPr id="3" name="부제목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latin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슬라이드 번호 개체 틀 2"/>
          <p:cNvSpPr>
            <a:spLocks noGrp="1"/>
          </p:cNvSpPr>
          <p:nvPr>
            <p:ph type="sldNum" sz="quarter" idx="10"/>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Verdana" pitchFamily="34" charset="0"/>
              </a:defRPr>
            </a:lvl1pPr>
          </a:lstStyle>
          <a:p>
            <a:r>
              <a:rPr lang="ko-KR" altLang="en-US" dirty="0"/>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cxnSp>
        <p:nvCxnSpPr>
          <p:cNvPr id="7" name="직선 연결선 6"/>
          <p:cNvCxnSpPr/>
          <p:nvPr userDrawn="1"/>
        </p:nvCxnSpPr>
        <p:spPr>
          <a:xfrm>
            <a:off x="467544" y="1484784"/>
            <a:ext cx="6408712"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8" name="바닥글 개체 틀 7"/>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9" name="슬라이드 번호 개체 틀 8"/>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4" name="바닥글 개체 틀 3"/>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5" name="슬라이드 번호 개체 틀 4"/>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3" name="바닥글 개체 틀 2"/>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4" name="슬라이드 번호 개체 틀 3"/>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74C2931D-2DDA-4F60-A1A7-483DD40E971C}" type="datetimeFigureOut">
              <a:rPr lang="ko-KR" altLang="en-US" smtClean="0"/>
              <a:pPr/>
              <a:t>2016-08-05</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p:txBody>
          <a:bodyPr/>
          <a:lstStyle/>
          <a:p>
            <a:fld id="{021F5C89-652D-4C4D-A62E-6EF705ECD0B1}"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F5C89-652D-4C4D-A62E-6EF705ECD0B1}" type="slidenum">
              <a:rPr lang="ko-KR" altLang="en-US" smtClean="0"/>
              <a:pPr/>
              <a:t>‹#›</a:t>
            </a:fld>
            <a:endParaRPr lang="ko-KR" altLang="en-US"/>
          </a:p>
        </p:txBody>
      </p:sp>
      <p:pic>
        <p:nvPicPr>
          <p:cNvPr id="1026" name="Picture 2" descr="C:\Program Files\Microsoft Office\MEDIA\CAGCAT10\j0302953.jpg"/>
          <p:cNvPicPr>
            <a:picLocks noChangeAspect="1" noChangeArrowheads="1"/>
          </p:cNvPicPr>
          <p:nvPr userDrawn="1"/>
        </p:nvPicPr>
        <p:blipFill>
          <a:blip r:embed="rId14" cstate="print"/>
          <a:srcRect/>
          <a:stretch>
            <a:fillRect/>
          </a:stretch>
        </p:blipFill>
        <p:spPr bwMode="auto">
          <a:xfrm>
            <a:off x="8696470" y="6296304"/>
            <a:ext cx="340026" cy="476672"/>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1" hangingPunct="1">
        <a:spcBef>
          <a:spcPct val="0"/>
        </a:spcBef>
        <a:buNone/>
        <a:defRPr sz="2800" kern="1200">
          <a:solidFill>
            <a:schemeClr val="tx1"/>
          </a:solidFill>
          <a:latin typeface="HY강M" pitchFamily="18" charset="-127"/>
          <a:ea typeface="HY강M" pitchFamily="18" charset="-127"/>
          <a:cs typeface="Verdana" pitchFamily="34" charset="0"/>
        </a:defRPr>
      </a:lvl1pPr>
    </p:titleStyle>
    <p:bodyStyle>
      <a:lvl1pPr marL="342900" indent="-342900" algn="l" defTabSz="914400" rtl="0" eaLnBrk="1" latinLnBrk="1" hangingPunct="1">
        <a:spcBef>
          <a:spcPct val="20000"/>
        </a:spcBef>
        <a:buFont typeface="Arial" pitchFamily="34" charset="0"/>
        <a:buChar char="•"/>
        <a:defRPr sz="2000" kern="1200" baseline="0">
          <a:solidFill>
            <a:schemeClr val="tx1"/>
          </a:solidFill>
          <a:latin typeface="Verdana" pitchFamily="34" charset="0"/>
          <a:ea typeface="HY강M" pitchFamily="18" charset="-127"/>
          <a:cs typeface="Verdana" pitchFamily="34" charset="0"/>
        </a:defRPr>
      </a:lvl1pPr>
      <a:lvl2pPr marL="742950" indent="-285750" algn="l" defTabSz="914400" rtl="0" eaLnBrk="1" latinLnBrk="1" hangingPunct="1">
        <a:spcBef>
          <a:spcPct val="20000"/>
        </a:spcBef>
        <a:buFont typeface="Arial" pitchFamily="34" charset="0"/>
        <a:buChar char="–"/>
        <a:defRPr sz="2000" kern="1200" baseline="0">
          <a:solidFill>
            <a:schemeClr val="tx1"/>
          </a:solidFill>
          <a:latin typeface="Verdana" pitchFamily="34" charset="0"/>
          <a:ea typeface="HY강M" pitchFamily="18" charset="-127"/>
          <a:cs typeface="Verdana" pitchFamily="34" charset="0"/>
        </a:defRPr>
      </a:lvl2pPr>
      <a:lvl3pPr marL="1143000" indent="-228600" algn="l" defTabSz="914400" rtl="0" eaLnBrk="1" latinLnBrk="1" hangingPunct="1">
        <a:spcBef>
          <a:spcPct val="20000"/>
        </a:spcBef>
        <a:buFont typeface="Arial" pitchFamily="34" charset="0"/>
        <a:buChar char="•"/>
        <a:defRPr sz="1800" kern="1200" baseline="0">
          <a:solidFill>
            <a:schemeClr val="tx1"/>
          </a:solidFill>
          <a:latin typeface="Verdana" pitchFamily="34" charset="0"/>
          <a:ea typeface="HY강M" pitchFamily="18" charset="-127"/>
          <a:cs typeface="Verdana" pitchFamily="34" charset="0"/>
        </a:defRPr>
      </a:lvl3pPr>
      <a:lvl4pPr marL="1600200" indent="-228600" algn="l" defTabSz="914400" rtl="0" eaLnBrk="1" latinLnBrk="1" hangingPunct="1">
        <a:spcBef>
          <a:spcPct val="20000"/>
        </a:spcBef>
        <a:buFont typeface="Arial" pitchFamily="34" charset="0"/>
        <a:buChar char="–"/>
        <a:defRPr sz="1600" kern="1200" baseline="0">
          <a:solidFill>
            <a:schemeClr val="tx1"/>
          </a:solidFill>
          <a:latin typeface="Verdana" pitchFamily="34" charset="0"/>
          <a:ea typeface="HY강M" pitchFamily="18" charset="-127"/>
          <a:cs typeface="Verdana" pitchFamily="34" charset="0"/>
        </a:defRPr>
      </a:lvl4pPr>
      <a:lvl5pPr marL="2057400" indent="-228600" algn="l" defTabSz="914400" rtl="0" eaLnBrk="1" latinLnBrk="1" hangingPunct="1">
        <a:spcBef>
          <a:spcPct val="20000"/>
        </a:spcBef>
        <a:buFont typeface="Arial" pitchFamily="34" charset="0"/>
        <a:buChar char="»"/>
        <a:defRPr sz="1600" kern="1200" baseline="0">
          <a:solidFill>
            <a:schemeClr val="tx1"/>
          </a:solidFill>
          <a:latin typeface="Verdana" pitchFamily="34" charset="0"/>
          <a:ea typeface="HY강M" pitchFamily="18" charset="-127"/>
          <a:cs typeface="Verdana"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POSTMASTER@COLLAB.SAKAIPROJECT.ORG" TargetMode="External"/><Relationship Id="rId2" Type="http://schemas.openxmlformats.org/officeDocument/2006/relationships/hyperlink" Target="mailto:STEPHEN.MARQUARD@UCT.AC.Z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a:t>Python</a:t>
            </a:r>
            <a:r>
              <a:rPr lang="ko-KR" altLang="en-US" sz="3600" dirty="0"/>
              <a:t> 실습자료</a:t>
            </a:r>
            <a:r>
              <a:rPr lang="en-US" altLang="ko-KR" sz="3600" dirty="0"/>
              <a:t>05</a:t>
            </a:r>
            <a:endParaRPr lang="ko-KR" altLang="en-US" sz="3600" dirty="0"/>
          </a:p>
        </p:txBody>
      </p:sp>
      <p:sp>
        <p:nvSpPr>
          <p:cNvPr id="3" name="부제목 2"/>
          <p:cNvSpPr>
            <a:spLocks noGrp="1"/>
          </p:cNvSpPr>
          <p:nvPr>
            <p:ph type="subTitle" idx="1"/>
          </p:nvPr>
        </p:nvSpPr>
        <p:spPr/>
        <p:txBody>
          <a:bodyPr>
            <a:normAutofit/>
          </a:bodyPr>
          <a:lstStyle/>
          <a:p>
            <a:r>
              <a:rPr lang="ko-KR" altLang="en-US" sz="2800" dirty="0"/>
              <a:t>공학정보처리 </a:t>
            </a:r>
            <a:r>
              <a:rPr lang="en-US" altLang="ko-KR" sz="2800" dirty="0"/>
              <a:t>ENG1108</a:t>
            </a:r>
          </a:p>
          <a:p>
            <a:r>
              <a:rPr lang="ko-KR" altLang="en-US" dirty="0"/>
              <a:t>김 은 진</a:t>
            </a:r>
            <a:endParaRPr lang="ko-KR" alt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Upper case-file</a:t>
            </a:r>
            <a:endParaRPr lang="ko-KR" altLang="en-US" dirty="0"/>
          </a:p>
        </p:txBody>
      </p:sp>
      <p:sp>
        <p:nvSpPr>
          <p:cNvPr id="3" name="내용 개체 틀 2"/>
          <p:cNvSpPr>
            <a:spLocks noGrp="1"/>
          </p:cNvSpPr>
          <p:nvPr>
            <p:ph idx="1"/>
          </p:nvPr>
        </p:nvSpPr>
        <p:spPr>
          <a:xfrm>
            <a:off x="457200" y="1600200"/>
            <a:ext cx="8435280" cy="4525963"/>
          </a:xfrm>
        </p:spPr>
        <p:txBody>
          <a:bodyPr>
            <a:normAutofit/>
          </a:bodyPr>
          <a:lstStyle/>
          <a:p>
            <a:r>
              <a:rPr lang="en-US" altLang="ko-KR" sz="1800" dirty="0"/>
              <a:t>Write a program to read through a file and print the contents of the file(line by line) all in upper case. Executing the program will look as follows:</a:t>
            </a:r>
          </a:p>
          <a:p>
            <a:endParaRPr lang="en-US" altLang="ko-KR" i="1" dirty="0"/>
          </a:p>
          <a:p>
            <a:pPr>
              <a:buNone/>
            </a:pPr>
            <a:r>
              <a:rPr lang="en-US" altLang="ko-KR" sz="1800" dirty="0">
                <a:latin typeface="Consolas" pitchFamily="49" charset="0"/>
                <a:ea typeface="Segoe UI" pitchFamily="34" charset="0"/>
                <a:cs typeface="Consolas" pitchFamily="49" charset="0"/>
              </a:rPr>
              <a:t>python shout.py</a:t>
            </a:r>
          </a:p>
          <a:p>
            <a:pPr>
              <a:buNone/>
            </a:pPr>
            <a:r>
              <a:rPr lang="en-US" altLang="ko-KR" sz="1800" dirty="0">
                <a:latin typeface="Consolas" pitchFamily="49" charset="0"/>
                <a:ea typeface="Segoe UI" pitchFamily="34" charset="0"/>
                <a:cs typeface="Consolas" pitchFamily="49" charset="0"/>
              </a:rPr>
              <a:t>Enter a file name: mbox-short.txt</a:t>
            </a:r>
          </a:p>
          <a:p>
            <a:pPr>
              <a:buNone/>
            </a:pPr>
            <a:r>
              <a:rPr lang="en-US" altLang="ko-KR" sz="1800" dirty="0">
                <a:latin typeface="Consolas" pitchFamily="49" charset="0"/>
                <a:ea typeface="Segoe UI" pitchFamily="34" charset="0"/>
                <a:cs typeface="Consolas" pitchFamily="49" charset="0"/>
              </a:rPr>
              <a:t>FROM </a:t>
            </a:r>
            <a:r>
              <a:rPr lang="en-US" altLang="ko-KR" sz="1800" dirty="0">
                <a:latin typeface="Consolas" pitchFamily="49" charset="0"/>
                <a:ea typeface="Segoe UI" pitchFamily="34" charset="0"/>
                <a:cs typeface="Consolas" pitchFamily="49" charset="0"/>
                <a:hlinkClick r:id="rId2"/>
              </a:rPr>
              <a:t>STEPHEN.MARQUARD@UCT.AC.ZA</a:t>
            </a:r>
            <a:r>
              <a:rPr lang="en-US" altLang="ko-KR" sz="1800" dirty="0">
                <a:latin typeface="Consolas" pitchFamily="49" charset="0"/>
                <a:ea typeface="Segoe UI" pitchFamily="34" charset="0"/>
                <a:cs typeface="Consolas" pitchFamily="49" charset="0"/>
              </a:rPr>
              <a:t> SAT JAN 5 09:14:16 2008</a:t>
            </a:r>
          </a:p>
          <a:p>
            <a:pPr>
              <a:buNone/>
            </a:pPr>
            <a:r>
              <a:rPr lang="en-US" altLang="ko-KR" sz="1800" dirty="0">
                <a:latin typeface="Consolas" pitchFamily="49" charset="0"/>
                <a:ea typeface="Segoe UI" pitchFamily="34" charset="0"/>
                <a:cs typeface="Consolas" pitchFamily="49" charset="0"/>
              </a:rPr>
              <a:t>RETURN-PATH: &lt;</a:t>
            </a:r>
            <a:r>
              <a:rPr lang="en-US" altLang="ko-KR" sz="1800" dirty="0">
                <a:latin typeface="Consolas" pitchFamily="49" charset="0"/>
                <a:ea typeface="Segoe UI" pitchFamily="34" charset="0"/>
                <a:cs typeface="Consolas" pitchFamily="49" charset="0"/>
                <a:hlinkClick r:id="rId3"/>
              </a:rPr>
              <a:t>POSTMASTER@COLLAB.SAKAIPROJECT.ORG</a:t>
            </a:r>
            <a:r>
              <a:rPr lang="en-US" altLang="ko-KR" sz="1800" dirty="0">
                <a:latin typeface="Consolas" pitchFamily="49" charset="0"/>
                <a:ea typeface="Segoe UI" pitchFamily="34" charset="0"/>
                <a:cs typeface="Consolas" pitchFamily="49" charset="0"/>
              </a:rPr>
              <a:t>&gt;</a:t>
            </a:r>
          </a:p>
          <a:p>
            <a:pPr>
              <a:buNone/>
            </a:pPr>
            <a:r>
              <a:rPr lang="en-US" altLang="ko-KR" sz="1800" dirty="0">
                <a:latin typeface="Consolas" pitchFamily="49" charset="0"/>
                <a:ea typeface="Segoe UI" pitchFamily="34" charset="0"/>
                <a:cs typeface="Consolas" pitchFamily="49" charset="0"/>
              </a:rPr>
              <a:t>RECEIVED:FROM MURDER (MAIL.UMICH.EDU [141.211.14.90])</a:t>
            </a:r>
          </a:p>
          <a:p>
            <a:pPr>
              <a:buNone/>
            </a:pPr>
            <a:r>
              <a:rPr lang="en-US" altLang="ko-KR" sz="1800" dirty="0">
                <a:latin typeface="Consolas" pitchFamily="49" charset="0"/>
                <a:ea typeface="Segoe UI" pitchFamily="34" charset="0"/>
                <a:cs typeface="Consolas" pitchFamily="49" charset="0"/>
              </a:rPr>
              <a:t> BY FRANKENSTEIN.MAIL.UMICH.EDU (CYRUS V2.3.8) WITH LMTPA;</a:t>
            </a:r>
          </a:p>
          <a:p>
            <a:pPr>
              <a:buNone/>
            </a:pPr>
            <a:r>
              <a:rPr lang="en-US" altLang="ko-KR" sz="1800" dirty="0">
                <a:latin typeface="Consolas" pitchFamily="49" charset="0"/>
                <a:ea typeface="Segoe UI" pitchFamily="34" charset="0"/>
                <a:cs typeface="Consolas" pitchFamily="49" charset="0"/>
              </a:rPr>
              <a:t> SAT 05, JAN 2008 09:14:16 -0500</a:t>
            </a:r>
          </a:p>
          <a:p>
            <a:pPr>
              <a:buNone/>
            </a:pPr>
            <a:endParaRPr lang="en-US" altLang="ko-KR" sz="1800" dirty="0">
              <a:latin typeface="Consolas" pitchFamily="49" charset="0"/>
              <a:ea typeface="Segoe UI" pitchFamily="34" charset="0"/>
              <a:cs typeface="Consolas" pitchFamily="49" charset="0"/>
            </a:endParaRPr>
          </a:p>
          <a:p>
            <a:pPr>
              <a:buNone/>
            </a:pPr>
            <a:r>
              <a:rPr lang="en-US" altLang="ko-KR" sz="1800" dirty="0">
                <a:latin typeface="Consolas" pitchFamily="49" charset="0"/>
                <a:ea typeface="Segoe UI" pitchFamily="34" charset="0"/>
                <a:cs typeface="Consolas" pitchFamily="49" charset="0"/>
              </a:rPr>
              <a:t>You can download the file from www.py4inf.com/code/mbox-short.txt</a:t>
            </a:r>
          </a:p>
          <a:p>
            <a:pPr>
              <a:buNone/>
            </a:pPr>
            <a:endParaRPr lang="ko-KR"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Spam confidence -file</a:t>
            </a:r>
            <a:endParaRPr lang="ko-KR" altLang="en-US" dirty="0"/>
          </a:p>
        </p:txBody>
      </p:sp>
      <p:sp>
        <p:nvSpPr>
          <p:cNvPr id="3" name="내용 개체 틀 2"/>
          <p:cNvSpPr>
            <a:spLocks noGrp="1"/>
          </p:cNvSpPr>
          <p:nvPr>
            <p:ph idx="1"/>
          </p:nvPr>
        </p:nvSpPr>
        <p:spPr>
          <a:xfrm>
            <a:off x="457200" y="1600201"/>
            <a:ext cx="8219256" cy="4349080"/>
          </a:xfrm>
        </p:spPr>
        <p:txBody>
          <a:bodyPr>
            <a:normAutofit fontScale="85000" lnSpcReduction="10000"/>
          </a:bodyPr>
          <a:lstStyle/>
          <a:p>
            <a:r>
              <a:rPr lang="en-US" altLang="ko-KR" sz="1800" dirty="0"/>
              <a:t>Write a program to prompt for a file name, and then read through the file and look for lines of the form:</a:t>
            </a:r>
          </a:p>
          <a:p>
            <a:endParaRPr lang="en-US" altLang="ko-KR" i="1" dirty="0"/>
          </a:p>
          <a:p>
            <a:pPr>
              <a:buNone/>
            </a:pPr>
            <a:r>
              <a:rPr lang="en-US" altLang="ko-KR" sz="1800" dirty="0">
                <a:latin typeface="Consolas" pitchFamily="49" charset="0"/>
                <a:ea typeface="Segoe UI" pitchFamily="34" charset="0"/>
                <a:cs typeface="Consolas" pitchFamily="49" charset="0"/>
              </a:rPr>
              <a:t>X-DSPAM-Confidence: 0.8475</a:t>
            </a:r>
          </a:p>
          <a:p>
            <a:pPr>
              <a:buNone/>
            </a:pPr>
            <a:endParaRPr lang="en-US" altLang="ko-KR" sz="1800" dirty="0">
              <a:latin typeface="Consolas" pitchFamily="49" charset="0"/>
              <a:ea typeface="Segoe UI" pitchFamily="34" charset="0"/>
              <a:cs typeface="Consolas" pitchFamily="49" charset="0"/>
            </a:endParaRPr>
          </a:p>
          <a:p>
            <a:pPr indent="12700">
              <a:buNone/>
            </a:pPr>
            <a:r>
              <a:rPr lang="en-US" altLang="ko-KR" sz="1800" dirty="0">
                <a:ea typeface="Verdana" pitchFamily="34" charset="0"/>
              </a:rPr>
              <a:t>When you encounter a line that starts with ‘X-DSPAM-Confidence:’ pull apart the line to extract the floating point number on the line. Count these lines and the compare the total of the spam confidence values from these lines. When you reach the end of the file, print out the average spam confidence.</a:t>
            </a:r>
          </a:p>
          <a:p>
            <a:pPr>
              <a:buNone/>
            </a:pPr>
            <a:endParaRPr lang="en-US" altLang="ko-KR" dirty="0"/>
          </a:p>
          <a:p>
            <a:pPr>
              <a:buNone/>
            </a:pPr>
            <a:r>
              <a:rPr lang="en-US" altLang="ko-KR" dirty="0">
                <a:latin typeface="Consolas" pitchFamily="49" charset="0"/>
                <a:ea typeface="Segoe UI" pitchFamily="34" charset="0"/>
                <a:cs typeface="Consolas" pitchFamily="49" charset="0"/>
              </a:rPr>
              <a:t>Enter a file name: mbox.txt</a:t>
            </a:r>
          </a:p>
          <a:p>
            <a:pPr>
              <a:buNone/>
            </a:pPr>
            <a:r>
              <a:rPr lang="en-US" altLang="ko-KR" dirty="0">
                <a:latin typeface="Consolas" pitchFamily="49" charset="0"/>
                <a:ea typeface="Segoe UI" pitchFamily="34" charset="0"/>
                <a:cs typeface="Consolas" pitchFamily="49" charset="0"/>
              </a:rPr>
              <a:t>Average spam confidence: 0.894128046745</a:t>
            </a:r>
          </a:p>
          <a:p>
            <a:pPr>
              <a:buNone/>
            </a:pPr>
            <a:r>
              <a:rPr lang="en-US" altLang="ko-KR" dirty="0">
                <a:latin typeface="Consolas" pitchFamily="49" charset="0"/>
                <a:ea typeface="Segoe UI" pitchFamily="34" charset="0"/>
                <a:cs typeface="Consolas" pitchFamily="49" charset="0"/>
              </a:rPr>
              <a:t>Enter a file name: mbox-short.txt</a:t>
            </a:r>
          </a:p>
          <a:p>
            <a:pPr>
              <a:buNone/>
            </a:pPr>
            <a:r>
              <a:rPr lang="en-US" altLang="ko-KR" dirty="0">
                <a:latin typeface="Consolas" pitchFamily="49" charset="0"/>
                <a:ea typeface="Segoe UI" pitchFamily="34" charset="0"/>
                <a:cs typeface="Consolas" pitchFamily="49" charset="0"/>
              </a:rPr>
              <a:t>Average spam confidence: 0.750718518519</a:t>
            </a:r>
          </a:p>
          <a:p>
            <a:pPr>
              <a:buNone/>
            </a:pPr>
            <a:endParaRPr lang="en-US" altLang="ko-KR" dirty="0">
              <a:latin typeface="Consolas" pitchFamily="49" charset="0"/>
              <a:ea typeface="Segoe UI" pitchFamily="34" charset="0"/>
              <a:cs typeface="Consolas" pitchFamily="49" charset="0"/>
            </a:endParaRPr>
          </a:p>
          <a:p>
            <a:pPr indent="12700">
              <a:buNone/>
            </a:pPr>
            <a:r>
              <a:rPr lang="en-US" altLang="ko-KR" sz="1900" dirty="0">
                <a:ea typeface="Verdana" pitchFamily="34" charset="0"/>
              </a:rPr>
              <a:t>Test your file on the mbox.txt and mbox-short.txt files.</a:t>
            </a:r>
          </a:p>
          <a:p>
            <a:pPr>
              <a:buNone/>
            </a:pPr>
            <a:endParaRPr lang="en-US" altLang="ko-KR" dirty="0">
              <a:latin typeface="Consolas" pitchFamily="49" charset="0"/>
              <a:ea typeface="Segoe UI" pitchFamily="34" charset="0"/>
              <a:cs typeface="Consolas" pitchFamily="49" charset="0"/>
            </a:endParaRPr>
          </a:p>
          <a:p>
            <a:pPr>
              <a:buNone/>
            </a:pPr>
            <a:endParaRPr lang="ko-KR"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Easter Egg -file</a:t>
            </a:r>
            <a:endParaRPr lang="ko-KR" altLang="en-US" dirty="0"/>
          </a:p>
        </p:txBody>
      </p:sp>
      <p:sp>
        <p:nvSpPr>
          <p:cNvPr id="3" name="내용 개체 틀 2"/>
          <p:cNvSpPr>
            <a:spLocks noGrp="1"/>
          </p:cNvSpPr>
          <p:nvPr>
            <p:ph idx="1"/>
          </p:nvPr>
        </p:nvSpPr>
        <p:spPr>
          <a:xfrm>
            <a:off x="457200" y="1600200"/>
            <a:ext cx="8363272" cy="4565103"/>
          </a:xfrm>
        </p:spPr>
        <p:txBody>
          <a:bodyPr>
            <a:normAutofit fontScale="85000" lnSpcReduction="20000"/>
          </a:bodyPr>
          <a:lstStyle/>
          <a:p>
            <a:r>
              <a:rPr lang="en-US" altLang="ko-KR" sz="1800" dirty="0"/>
              <a:t>Sometimes when programmers get bored or want to have a bit of fun, they add a harmless Easter Egg to their program (en.wikipedia.org /wiki /</a:t>
            </a:r>
            <a:r>
              <a:rPr lang="en-US" altLang="ko-KR" sz="1800" dirty="0" err="1"/>
              <a:t>Easter_egg</a:t>
            </a:r>
            <a:r>
              <a:rPr lang="en-US" altLang="ko-KR" sz="1800" dirty="0"/>
              <a:t>_(media)). Modify the program that prompts the user for the file name so that </a:t>
            </a:r>
            <a:r>
              <a:rPr lang="en-US" altLang="ko-KR" sz="1800" dirty="0" err="1"/>
              <a:t>ir</a:t>
            </a:r>
            <a:r>
              <a:rPr lang="en-US" altLang="ko-KR" sz="1800" dirty="0"/>
              <a:t> prints a funny message when the user types in the exact file name ‘ma </a:t>
            </a:r>
            <a:r>
              <a:rPr lang="en-US" altLang="ko-KR" sz="1800" dirty="0" err="1"/>
              <a:t>ma</a:t>
            </a:r>
            <a:r>
              <a:rPr lang="en-US" altLang="ko-KR" sz="1800" dirty="0"/>
              <a:t> boo </a:t>
            </a:r>
            <a:r>
              <a:rPr lang="en-US" altLang="ko-KR" sz="1800" dirty="0" err="1"/>
              <a:t>boo</a:t>
            </a:r>
            <a:r>
              <a:rPr lang="en-US" altLang="ko-KR" sz="1800" dirty="0"/>
              <a:t>’.  The program should behave normally for all other files which exist and don’t exist.  Here is a sample execution of the program:</a:t>
            </a:r>
          </a:p>
          <a:p>
            <a:endParaRPr lang="en-US" altLang="ko-KR" i="1" dirty="0"/>
          </a:p>
          <a:p>
            <a:pPr>
              <a:buNone/>
            </a:pPr>
            <a:r>
              <a:rPr lang="en-US" altLang="ko-KR" dirty="0">
                <a:latin typeface="Consolas" pitchFamily="49" charset="0"/>
                <a:ea typeface="Segoe UI" pitchFamily="34" charset="0"/>
                <a:cs typeface="Consolas" pitchFamily="49" charset="0"/>
              </a:rPr>
              <a:t>Enter a file name: mbox.txt</a:t>
            </a:r>
          </a:p>
          <a:p>
            <a:pPr>
              <a:buNone/>
            </a:pPr>
            <a:r>
              <a:rPr lang="en-US" altLang="ko-KR" dirty="0">
                <a:latin typeface="Consolas" pitchFamily="49" charset="0"/>
                <a:ea typeface="Segoe UI" pitchFamily="34" charset="0"/>
                <a:cs typeface="Consolas" pitchFamily="49" charset="0"/>
              </a:rPr>
              <a:t>There were 1797 subject lines in mbox.txt</a:t>
            </a:r>
          </a:p>
          <a:p>
            <a:pPr>
              <a:buNone/>
            </a:pPr>
            <a:endParaRPr lang="en-US" altLang="ko-KR" dirty="0">
              <a:latin typeface="Consolas" pitchFamily="49" charset="0"/>
              <a:ea typeface="Segoe UI" pitchFamily="34" charset="0"/>
              <a:cs typeface="Consolas" pitchFamily="49" charset="0"/>
            </a:endParaRPr>
          </a:p>
          <a:p>
            <a:pPr>
              <a:buNone/>
            </a:pPr>
            <a:r>
              <a:rPr lang="en-US" altLang="ko-KR" dirty="0">
                <a:latin typeface="Consolas" pitchFamily="49" charset="0"/>
                <a:ea typeface="Segoe UI" pitchFamily="34" charset="0"/>
                <a:cs typeface="Consolas" pitchFamily="49" charset="0"/>
              </a:rPr>
              <a:t>Enter a file name: </a:t>
            </a:r>
            <a:r>
              <a:rPr lang="en-US" altLang="ko-KR" dirty="0" err="1">
                <a:latin typeface="Consolas" pitchFamily="49" charset="0"/>
                <a:ea typeface="Segoe UI" pitchFamily="34" charset="0"/>
                <a:cs typeface="Consolas" pitchFamily="49" charset="0"/>
              </a:rPr>
              <a:t>missing.tyxt</a:t>
            </a:r>
            <a:endParaRPr lang="en-US" altLang="ko-KR" dirty="0">
              <a:latin typeface="Consolas" pitchFamily="49" charset="0"/>
              <a:ea typeface="Segoe UI" pitchFamily="34" charset="0"/>
              <a:cs typeface="Consolas" pitchFamily="49" charset="0"/>
            </a:endParaRPr>
          </a:p>
          <a:p>
            <a:pPr>
              <a:buNone/>
            </a:pPr>
            <a:r>
              <a:rPr lang="en-US" altLang="ko-KR" dirty="0">
                <a:latin typeface="Consolas" pitchFamily="49" charset="0"/>
                <a:ea typeface="Segoe UI" pitchFamily="34" charset="0"/>
                <a:cs typeface="Consolas" pitchFamily="49" charset="0"/>
              </a:rPr>
              <a:t>File cannot be opened: </a:t>
            </a:r>
            <a:r>
              <a:rPr lang="en-US" altLang="ko-KR" dirty="0" err="1">
                <a:latin typeface="Consolas" pitchFamily="49" charset="0"/>
                <a:ea typeface="Segoe UI" pitchFamily="34" charset="0"/>
                <a:cs typeface="Consolas" pitchFamily="49" charset="0"/>
              </a:rPr>
              <a:t>missing.tyxt</a:t>
            </a:r>
            <a:endParaRPr lang="en-US" altLang="ko-KR" dirty="0">
              <a:latin typeface="Consolas" pitchFamily="49" charset="0"/>
              <a:ea typeface="Segoe UI" pitchFamily="34" charset="0"/>
              <a:cs typeface="Consolas" pitchFamily="49" charset="0"/>
            </a:endParaRPr>
          </a:p>
          <a:p>
            <a:pPr>
              <a:buNone/>
            </a:pPr>
            <a:endParaRPr lang="en-US" altLang="ko-KR" dirty="0">
              <a:latin typeface="Consolas" pitchFamily="49" charset="0"/>
              <a:ea typeface="Segoe UI" pitchFamily="34" charset="0"/>
              <a:cs typeface="Consolas" pitchFamily="49" charset="0"/>
            </a:endParaRPr>
          </a:p>
          <a:p>
            <a:pPr>
              <a:buNone/>
            </a:pPr>
            <a:r>
              <a:rPr lang="en-US" altLang="ko-KR" dirty="0">
                <a:latin typeface="Consolas" pitchFamily="49" charset="0"/>
                <a:ea typeface="Segoe UI" pitchFamily="34" charset="0"/>
                <a:cs typeface="Consolas" pitchFamily="49" charset="0"/>
              </a:rPr>
              <a:t>Enter a file name: </a:t>
            </a:r>
            <a:r>
              <a:rPr lang="en-US" altLang="ko-KR" dirty="0" err="1">
                <a:latin typeface="Consolas" pitchFamily="49" charset="0"/>
                <a:ea typeface="Segoe UI" pitchFamily="34" charset="0"/>
                <a:cs typeface="Consolas" pitchFamily="49" charset="0"/>
              </a:rPr>
              <a:t>na</a:t>
            </a:r>
            <a:r>
              <a:rPr lang="en-US" altLang="ko-KR" dirty="0">
                <a:latin typeface="Consolas" pitchFamily="49" charset="0"/>
                <a:ea typeface="Segoe UI" pitchFamily="34" charset="0"/>
                <a:cs typeface="Consolas" pitchFamily="49" charset="0"/>
              </a:rPr>
              <a:t> </a:t>
            </a:r>
            <a:r>
              <a:rPr lang="en-US" altLang="ko-KR" dirty="0" err="1">
                <a:latin typeface="Consolas" pitchFamily="49" charset="0"/>
                <a:ea typeface="Segoe UI" pitchFamily="34" charset="0"/>
                <a:cs typeface="Consolas" pitchFamily="49" charset="0"/>
              </a:rPr>
              <a:t>na</a:t>
            </a:r>
            <a:r>
              <a:rPr lang="en-US" altLang="ko-KR" dirty="0">
                <a:latin typeface="Consolas" pitchFamily="49" charset="0"/>
                <a:ea typeface="Segoe UI" pitchFamily="34" charset="0"/>
                <a:cs typeface="Consolas" pitchFamily="49" charset="0"/>
              </a:rPr>
              <a:t> boo </a:t>
            </a:r>
            <a:r>
              <a:rPr lang="en-US" altLang="ko-KR" dirty="0" err="1">
                <a:latin typeface="Consolas" pitchFamily="49" charset="0"/>
                <a:ea typeface="Segoe UI" pitchFamily="34" charset="0"/>
                <a:cs typeface="Consolas" pitchFamily="49" charset="0"/>
              </a:rPr>
              <a:t>boo</a:t>
            </a:r>
            <a:endParaRPr lang="en-US" altLang="ko-KR" dirty="0">
              <a:latin typeface="Consolas" pitchFamily="49" charset="0"/>
              <a:ea typeface="Segoe UI" pitchFamily="34" charset="0"/>
              <a:cs typeface="Consolas" pitchFamily="49" charset="0"/>
            </a:endParaRPr>
          </a:p>
          <a:p>
            <a:pPr>
              <a:buNone/>
            </a:pPr>
            <a:r>
              <a:rPr lang="en-US" altLang="ko-KR" dirty="0">
                <a:latin typeface="Consolas" pitchFamily="49" charset="0"/>
                <a:ea typeface="Segoe UI" pitchFamily="34" charset="0"/>
                <a:cs typeface="Consolas" pitchFamily="49" charset="0"/>
              </a:rPr>
              <a:t>NA </a:t>
            </a:r>
            <a:r>
              <a:rPr lang="en-US" altLang="ko-KR" dirty="0" err="1">
                <a:latin typeface="Consolas" pitchFamily="49" charset="0"/>
                <a:ea typeface="Segoe UI" pitchFamily="34" charset="0"/>
                <a:cs typeface="Consolas" pitchFamily="49" charset="0"/>
              </a:rPr>
              <a:t>NA</a:t>
            </a:r>
            <a:r>
              <a:rPr lang="en-US" altLang="ko-KR" dirty="0">
                <a:latin typeface="Consolas" pitchFamily="49" charset="0"/>
                <a:ea typeface="Segoe UI" pitchFamily="34" charset="0"/>
                <a:cs typeface="Consolas" pitchFamily="49" charset="0"/>
              </a:rPr>
              <a:t> BOO </a:t>
            </a:r>
            <a:r>
              <a:rPr lang="en-US" altLang="ko-KR" dirty="0" err="1">
                <a:latin typeface="Consolas" pitchFamily="49" charset="0"/>
                <a:ea typeface="Segoe UI" pitchFamily="34" charset="0"/>
                <a:cs typeface="Consolas" pitchFamily="49" charset="0"/>
              </a:rPr>
              <a:t>BOO</a:t>
            </a:r>
            <a:r>
              <a:rPr lang="en-US" altLang="ko-KR" dirty="0">
                <a:latin typeface="Consolas" pitchFamily="49" charset="0"/>
                <a:ea typeface="Segoe UI" pitchFamily="34" charset="0"/>
                <a:cs typeface="Consolas" pitchFamily="49" charset="0"/>
              </a:rPr>
              <a:t> TO YOU – You have been </a:t>
            </a:r>
            <a:r>
              <a:rPr lang="en-US" altLang="ko-KR" dirty="0" err="1">
                <a:latin typeface="Consolas" pitchFamily="49" charset="0"/>
                <a:ea typeface="Segoe UI" pitchFamily="34" charset="0"/>
                <a:cs typeface="Consolas" pitchFamily="49" charset="0"/>
              </a:rPr>
              <a:t>punk’d</a:t>
            </a:r>
            <a:r>
              <a:rPr lang="en-US" altLang="ko-KR" dirty="0">
                <a:latin typeface="Consolas" pitchFamily="49" charset="0"/>
                <a:ea typeface="Segoe UI" pitchFamily="34" charset="0"/>
                <a:cs typeface="Consolas" pitchFamily="49" charset="0"/>
              </a:rPr>
              <a:t>!</a:t>
            </a:r>
          </a:p>
          <a:p>
            <a:pPr>
              <a:buNone/>
            </a:pPr>
            <a:endParaRPr lang="en-US" altLang="ko-KR" dirty="0">
              <a:latin typeface="Consolas" pitchFamily="49" charset="0"/>
              <a:ea typeface="Segoe UI" pitchFamily="34" charset="0"/>
              <a:cs typeface="Consolas" pitchFamily="49" charset="0"/>
            </a:endParaRPr>
          </a:p>
          <a:p>
            <a:pPr indent="12700">
              <a:buNone/>
            </a:pPr>
            <a:r>
              <a:rPr lang="en-US" altLang="ko-KR" sz="1900" dirty="0">
                <a:ea typeface="Verdana" pitchFamily="34" charset="0"/>
              </a:rPr>
              <a:t>We are not encouraging you to put Easter Eggs in your programs – this is just an exercise. </a:t>
            </a:r>
            <a:endParaRPr lang="ko-KR"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CopyFile</a:t>
            </a:r>
            <a:endParaRPr lang="ko-KR" altLang="en-US" dirty="0"/>
          </a:p>
        </p:txBody>
      </p:sp>
      <p:sp>
        <p:nvSpPr>
          <p:cNvPr id="3" name="내용 개체 틀 2"/>
          <p:cNvSpPr>
            <a:spLocks noGrp="1"/>
          </p:cNvSpPr>
          <p:nvPr>
            <p:ph idx="1"/>
          </p:nvPr>
        </p:nvSpPr>
        <p:spPr/>
        <p:txBody>
          <a:bodyPr/>
          <a:lstStyle/>
          <a:p>
            <a:r>
              <a:rPr lang="en-US" altLang="ko-KR" dirty="0"/>
              <a:t>Write a program</a:t>
            </a:r>
          </a:p>
          <a:p>
            <a:pPr lvl="1"/>
            <a:r>
              <a:rPr lang="en-US" altLang="ko-KR" dirty="0"/>
              <a:t>Prompts the user to enter a source file and target file</a:t>
            </a:r>
          </a:p>
          <a:p>
            <a:pPr lvl="1"/>
            <a:r>
              <a:rPr lang="en-US" altLang="ko-KR" dirty="0"/>
              <a:t>Determines whether the files exit</a:t>
            </a:r>
          </a:p>
          <a:p>
            <a:pPr lvl="1"/>
            <a:r>
              <a:rPr lang="en-US" altLang="ko-KR" dirty="0"/>
              <a:t>If the file doesn’t exit, the program reads each lines from the source file and write the line on the target file. </a:t>
            </a:r>
          </a:p>
          <a:p>
            <a:pPr lvl="1"/>
            <a:r>
              <a:rPr lang="en-US" altLang="ko-KR" dirty="0"/>
              <a:t>Tracks the number of lines and characters .</a:t>
            </a:r>
          </a:p>
          <a:p>
            <a:pPr lvl="1">
              <a:buNone/>
            </a:pPr>
            <a:endParaRPr lang="en-US" altLang="ko-KR" dirty="0"/>
          </a:p>
          <a:p>
            <a:pPr>
              <a:spcBef>
                <a:spcPts val="0"/>
              </a:spcBef>
              <a:buNone/>
            </a:pPr>
            <a:r>
              <a:rPr lang="en-US" altLang="ko-KR" sz="1800" dirty="0">
                <a:latin typeface="Consolas" pitchFamily="49" charset="0"/>
                <a:ea typeface="Segoe UI" pitchFamily="34" charset="0"/>
                <a:cs typeface="Consolas" pitchFamily="49" charset="0"/>
              </a:rPr>
              <a:t>Enter a source file: input.txt</a:t>
            </a:r>
          </a:p>
          <a:p>
            <a:pPr>
              <a:spcBef>
                <a:spcPts val="0"/>
              </a:spcBef>
              <a:buNone/>
            </a:pPr>
            <a:r>
              <a:rPr lang="en-US" altLang="ko-KR" sz="1800" dirty="0">
                <a:latin typeface="Consolas" pitchFamily="49" charset="0"/>
                <a:ea typeface="Segoe UI" pitchFamily="34" charset="0"/>
                <a:cs typeface="Consolas" pitchFamily="49" charset="0"/>
              </a:rPr>
              <a:t>Enter a target file: output.txt</a:t>
            </a:r>
          </a:p>
          <a:p>
            <a:pPr>
              <a:spcBef>
                <a:spcPts val="0"/>
              </a:spcBef>
              <a:buNone/>
            </a:pPr>
            <a:r>
              <a:rPr lang="en-US" altLang="ko-KR" sz="1800" dirty="0">
                <a:latin typeface="Consolas" pitchFamily="49" charset="0"/>
                <a:ea typeface="Segoe UI" pitchFamily="34" charset="0"/>
                <a:cs typeface="Consolas" pitchFamily="49" charset="0"/>
              </a:rPr>
              <a:t>output.txt already exits</a:t>
            </a:r>
          </a:p>
          <a:p>
            <a:pPr>
              <a:spcBef>
                <a:spcPts val="0"/>
              </a:spcBef>
              <a:buNone/>
            </a:pPr>
            <a:endParaRPr lang="en-US" altLang="ko-KR" sz="1800" dirty="0">
              <a:latin typeface="Consolas" pitchFamily="49" charset="0"/>
              <a:ea typeface="Segoe UI" pitchFamily="34" charset="0"/>
              <a:cs typeface="Consolas" pitchFamily="49" charset="0"/>
            </a:endParaRPr>
          </a:p>
          <a:p>
            <a:pPr>
              <a:spcBef>
                <a:spcPts val="0"/>
              </a:spcBef>
              <a:buNone/>
            </a:pPr>
            <a:r>
              <a:rPr lang="en-US" altLang="ko-KR" sz="1800" dirty="0">
                <a:latin typeface="Consolas" pitchFamily="49" charset="0"/>
                <a:ea typeface="Segoe UI" pitchFamily="34" charset="0"/>
                <a:cs typeface="Consolas" pitchFamily="49" charset="0"/>
              </a:rPr>
              <a:t>Enter a source file: input.txt</a:t>
            </a:r>
          </a:p>
          <a:p>
            <a:pPr>
              <a:spcBef>
                <a:spcPts val="0"/>
              </a:spcBef>
              <a:buNone/>
            </a:pPr>
            <a:r>
              <a:rPr lang="en-US" altLang="ko-KR" sz="1800" dirty="0">
                <a:latin typeface="Consolas" pitchFamily="49" charset="0"/>
                <a:ea typeface="Segoe UI" pitchFamily="34" charset="0"/>
                <a:cs typeface="Consolas" pitchFamily="49" charset="0"/>
              </a:rPr>
              <a:t>Enter a target file: output2.txt</a:t>
            </a:r>
          </a:p>
          <a:p>
            <a:pPr>
              <a:spcBef>
                <a:spcPts val="0"/>
              </a:spcBef>
              <a:buNone/>
            </a:pPr>
            <a:r>
              <a:rPr lang="en-US" altLang="ko-KR" sz="1800" dirty="0">
                <a:latin typeface="Consolas" pitchFamily="49" charset="0"/>
                <a:ea typeface="Segoe UI" pitchFamily="34" charset="0"/>
                <a:cs typeface="Consolas" pitchFamily="49" charset="0"/>
              </a:rPr>
              <a:t>3 lines and 73 characters copied</a:t>
            </a:r>
          </a:p>
          <a:p>
            <a:pPr lvl="1">
              <a:buNone/>
            </a:pPr>
            <a:endParaRPr lang="en-US" altLang="ko-KR" dirty="0"/>
          </a:p>
        </p:txBody>
      </p:sp>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12392</TotalTime>
  <Words>458</Words>
  <Application>Microsoft Office PowerPoint</Application>
  <PresentationFormat>화면 슬라이드 쇼(4:3)</PresentationFormat>
  <Paragraphs>55</Paragraphs>
  <Slides>5</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5</vt:i4>
      </vt:variant>
    </vt:vector>
  </HeadingPairs>
  <TitlesOfParts>
    <vt:vector size="12" baseType="lpstr">
      <vt:lpstr>HY강M</vt:lpstr>
      <vt:lpstr>맑은 고딕</vt:lpstr>
      <vt:lpstr>Arial</vt:lpstr>
      <vt:lpstr>Consolas</vt:lpstr>
      <vt:lpstr>Segoe UI</vt:lpstr>
      <vt:lpstr>Verdana</vt:lpstr>
      <vt:lpstr>Office 테마</vt:lpstr>
      <vt:lpstr>Python 실습자료05</vt:lpstr>
      <vt:lpstr>Upper case-file</vt:lpstr>
      <vt:lpstr>Spam confidence -file</vt:lpstr>
      <vt:lpstr>Easter Egg -file</vt:lpstr>
      <vt:lpstr>CopyFile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김은진</dc:creator>
  <cp:lastModifiedBy>김은진</cp:lastModifiedBy>
  <cp:revision>151</cp:revision>
  <dcterms:created xsi:type="dcterms:W3CDTF">2015-01-22T08:45:52Z</dcterms:created>
  <dcterms:modified xsi:type="dcterms:W3CDTF">2016-08-05T07:17:03Z</dcterms:modified>
</cp:coreProperties>
</file>