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3" r:id="rId6"/>
    <p:sldId id="265" r:id="rId7"/>
    <p:sldId id="267" r:id="rId8"/>
    <p:sldId id="269" r:id="rId9"/>
    <p:sldId id="281" r:id="rId10"/>
    <p:sldId id="283" r:id="rId11"/>
    <p:sldId id="285" r:id="rId12"/>
    <p:sldId id="287" r:id="rId13"/>
    <p:sldId id="289" r:id="rId14"/>
    <p:sldId id="291" r:id="rId15"/>
    <p:sldId id="293" r:id="rId16"/>
    <p:sldId id="295" r:id="rId17"/>
    <p:sldId id="297" r:id="rId18"/>
    <p:sldId id="299" r:id="rId19"/>
    <p:sldId id="302" r:id="rId20"/>
    <p:sldId id="310" r:id="rId21"/>
    <p:sldId id="312" r:id="rId22"/>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7" autoAdjust="0"/>
    <p:restoredTop sz="94599" autoAdjust="0"/>
  </p:normalViewPr>
  <p:slideViewPr>
    <p:cSldViewPr>
      <p:cViewPr varScale="1">
        <p:scale>
          <a:sx n="57" d="100"/>
          <a:sy n="57" d="100"/>
        </p:scale>
        <p:origin x="78" y="9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123B1B-E640-4187-878A-E3DF8D6C4B42}" type="datetimeFigureOut">
              <a:rPr lang="ko-KR" altLang="en-US" smtClean="0"/>
              <a:pPr/>
              <a:t>2016-08-05</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B7E616-4075-445E-83C5-9EEE22B659D9}"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normAutofit/>
          </a:bodyPr>
          <a:lstStyle>
            <a:lvl1pPr>
              <a:defRPr sz="3600">
                <a:latin typeface="Verdana" pitchFamily="34" charset="0"/>
                <a:cs typeface="Verdana" pitchFamily="34" charset="0"/>
              </a:defRPr>
            </a:lvl1pPr>
          </a:lstStyle>
          <a:p>
            <a:r>
              <a:rPr lang="ko-KR" altLang="en-US" dirty="0"/>
              <a:t>마스터 제목 스타일 편집</a:t>
            </a:r>
          </a:p>
        </p:txBody>
      </p:sp>
      <p:sp>
        <p:nvSpPr>
          <p:cNvPr id="3" name="부제목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latin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슬라이드 번호 개체 틀 2"/>
          <p:cNvSpPr>
            <a:spLocks noGrp="1"/>
          </p:cNvSpPr>
          <p:nvPr>
            <p:ph type="sldNum" sz="quarter" idx="10"/>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Verdana" pitchFamily="34" charset="0"/>
              </a:defRPr>
            </a:lvl1pPr>
          </a:lstStyle>
          <a:p>
            <a:r>
              <a:rPr lang="ko-KR" altLang="en-US" dirty="0"/>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cxnSp>
        <p:nvCxnSpPr>
          <p:cNvPr id="7" name="직선 연결선 6"/>
          <p:cNvCxnSpPr/>
          <p:nvPr userDrawn="1"/>
        </p:nvCxnSpPr>
        <p:spPr>
          <a:xfrm>
            <a:off x="467544" y="1484784"/>
            <a:ext cx="6408712"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8" name="바닥글 개체 틀 7"/>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4" name="바닥글 개체 틀 3"/>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3" name="바닥글 개체 틀 2"/>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F5C89-652D-4C4D-A62E-6EF705ECD0B1}" type="slidenum">
              <a:rPr lang="ko-KR" altLang="en-US" smtClean="0"/>
              <a:pPr/>
              <a:t>‹#›</a:t>
            </a:fld>
            <a:endParaRPr lang="ko-KR" altLang="en-US"/>
          </a:p>
        </p:txBody>
      </p:sp>
      <p:pic>
        <p:nvPicPr>
          <p:cNvPr id="1026" name="Picture 2" descr="C:\Program Files\Microsoft Office\MEDIA\CAGCAT10\j0302953.jpg"/>
          <p:cNvPicPr>
            <a:picLocks noChangeAspect="1" noChangeArrowheads="1"/>
          </p:cNvPicPr>
          <p:nvPr userDrawn="1"/>
        </p:nvPicPr>
        <p:blipFill>
          <a:blip r:embed="rId14" cstate="print"/>
          <a:srcRect/>
          <a:stretch>
            <a:fillRect/>
          </a:stretch>
        </p:blipFill>
        <p:spPr bwMode="auto">
          <a:xfrm>
            <a:off x="8696470" y="6296304"/>
            <a:ext cx="340026" cy="47667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1" hangingPunct="1">
        <a:spcBef>
          <a:spcPct val="0"/>
        </a:spcBef>
        <a:buNone/>
        <a:defRPr sz="2800" kern="1200">
          <a:solidFill>
            <a:schemeClr val="tx1"/>
          </a:solidFill>
          <a:latin typeface="HY강M" pitchFamily="18" charset="-127"/>
          <a:ea typeface="HY강M" pitchFamily="18" charset="-127"/>
          <a:cs typeface="Verdana" pitchFamily="34" charset="0"/>
        </a:defRPr>
      </a:lvl1pPr>
    </p:titleStyle>
    <p:bodyStyle>
      <a:lvl1pPr marL="342900" indent="-342900" algn="l" defTabSz="914400" rtl="0" eaLnBrk="1" latinLnBrk="1" hangingPunct="1">
        <a:spcBef>
          <a:spcPct val="20000"/>
        </a:spcBef>
        <a:buFont typeface="Arial" pitchFamily="34" charset="0"/>
        <a:buChar char="•"/>
        <a:defRPr sz="2000" kern="1200" baseline="0">
          <a:solidFill>
            <a:schemeClr val="tx1"/>
          </a:solidFill>
          <a:latin typeface="Verdana" pitchFamily="34" charset="0"/>
          <a:ea typeface="HY강M" pitchFamily="18" charset="-127"/>
          <a:cs typeface="Verdana" pitchFamily="34" charset="0"/>
        </a:defRPr>
      </a:lvl1pPr>
      <a:lvl2pPr marL="742950" indent="-285750" algn="l" defTabSz="914400" rtl="0" eaLnBrk="1" latinLnBrk="1" hangingPunct="1">
        <a:spcBef>
          <a:spcPct val="20000"/>
        </a:spcBef>
        <a:buFont typeface="Arial" pitchFamily="34" charset="0"/>
        <a:buChar char="–"/>
        <a:defRPr sz="2000" kern="1200" baseline="0">
          <a:solidFill>
            <a:schemeClr val="tx1"/>
          </a:solidFill>
          <a:latin typeface="Verdana" pitchFamily="34" charset="0"/>
          <a:ea typeface="HY강M" pitchFamily="18" charset="-127"/>
          <a:cs typeface="Verdana" pitchFamily="34" charset="0"/>
        </a:defRPr>
      </a:lvl2pPr>
      <a:lvl3pPr marL="1143000" indent="-228600" algn="l" defTabSz="914400" rtl="0" eaLnBrk="1" latinLnBrk="1" hangingPunct="1">
        <a:spcBef>
          <a:spcPct val="20000"/>
        </a:spcBef>
        <a:buFont typeface="Arial" pitchFamily="34" charset="0"/>
        <a:buChar char="•"/>
        <a:defRPr sz="1800" kern="1200" baseline="0">
          <a:solidFill>
            <a:schemeClr val="tx1"/>
          </a:solidFill>
          <a:latin typeface="Verdana" pitchFamily="34" charset="0"/>
          <a:ea typeface="HY강M" pitchFamily="18" charset="-127"/>
          <a:cs typeface="Verdana" pitchFamily="34" charset="0"/>
        </a:defRPr>
      </a:lvl3pPr>
      <a:lvl4pPr marL="1600200" indent="-228600" algn="l" defTabSz="914400" rtl="0" eaLnBrk="1" latinLnBrk="1" hangingPunct="1">
        <a:spcBef>
          <a:spcPct val="20000"/>
        </a:spcBef>
        <a:buFont typeface="Arial" pitchFamily="34" charset="0"/>
        <a:buChar char="–"/>
        <a:defRPr sz="1600" kern="1200" baseline="0">
          <a:solidFill>
            <a:schemeClr val="tx1"/>
          </a:solidFill>
          <a:latin typeface="Verdana" pitchFamily="34" charset="0"/>
          <a:ea typeface="HY강M" pitchFamily="18" charset="-127"/>
          <a:cs typeface="Verdana" pitchFamily="34" charset="0"/>
        </a:defRPr>
      </a:lvl4pPr>
      <a:lvl5pPr marL="2057400" indent="-228600" algn="l" defTabSz="914400" rtl="0" eaLnBrk="1" latinLnBrk="1" hangingPunct="1">
        <a:spcBef>
          <a:spcPct val="20000"/>
        </a:spcBef>
        <a:buFont typeface="Arial" pitchFamily="34" charset="0"/>
        <a:buChar char="»"/>
        <a:defRPr sz="1600" kern="1200" baseline="0">
          <a:solidFill>
            <a:schemeClr val="tx1"/>
          </a:solidFill>
          <a:latin typeface="Verdana" pitchFamily="34" charset="0"/>
          <a:ea typeface="HY강M" pitchFamily="18" charset="-127"/>
          <a:cs typeface="Verdana"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t>Python</a:t>
            </a:r>
            <a:r>
              <a:rPr lang="ko-KR" altLang="en-US" sz="3600" dirty="0"/>
              <a:t> 실습자료</a:t>
            </a:r>
            <a:r>
              <a:rPr lang="en-US" altLang="ko-KR" sz="3600"/>
              <a:t>06</a:t>
            </a:r>
            <a:endParaRPr lang="ko-KR" altLang="en-US" sz="3600" dirty="0"/>
          </a:p>
        </p:txBody>
      </p:sp>
      <p:sp>
        <p:nvSpPr>
          <p:cNvPr id="3" name="부제목 2"/>
          <p:cNvSpPr>
            <a:spLocks noGrp="1"/>
          </p:cNvSpPr>
          <p:nvPr>
            <p:ph type="subTitle" idx="1"/>
          </p:nvPr>
        </p:nvSpPr>
        <p:spPr/>
        <p:txBody>
          <a:bodyPr>
            <a:normAutofit/>
          </a:bodyPr>
          <a:lstStyle/>
          <a:p>
            <a:r>
              <a:rPr lang="ko-KR" altLang="en-US" sz="2800" dirty="0"/>
              <a:t>공학정보처리 </a:t>
            </a:r>
            <a:r>
              <a:rPr lang="en-US" altLang="ko-KR" sz="2800" dirty="0"/>
              <a:t>ENG1108</a:t>
            </a:r>
          </a:p>
          <a:p>
            <a:r>
              <a:rPr lang="ko-KR" altLang="en-US" dirty="0"/>
              <a:t>김 은 진</a:t>
            </a:r>
            <a:endParaRPr lang="ko-KR" alt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middle(list)</a:t>
            </a:r>
            <a:endParaRPr lang="ko-KR" altLang="en-US" dirty="0"/>
          </a:p>
        </p:txBody>
      </p:sp>
      <p:sp>
        <p:nvSpPr>
          <p:cNvPr id="3" name="내용 개체 틀 2"/>
          <p:cNvSpPr>
            <a:spLocks noGrp="1"/>
          </p:cNvSpPr>
          <p:nvPr>
            <p:ph idx="1"/>
          </p:nvPr>
        </p:nvSpPr>
        <p:spPr/>
        <p:txBody>
          <a:bodyPr/>
          <a:lstStyle/>
          <a:p>
            <a:r>
              <a:rPr lang="en-US" altLang="ko-KR" dirty="0"/>
              <a:t>Write a function called middle that takes a list and returns a new list that contains all but the first and last elements..</a:t>
            </a:r>
            <a:endParaRPr lang="ko-KR"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chop(list)</a:t>
            </a:r>
            <a:endParaRPr lang="ko-KR" altLang="en-US" dirty="0"/>
          </a:p>
        </p:txBody>
      </p:sp>
      <p:sp>
        <p:nvSpPr>
          <p:cNvPr id="3" name="내용 개체 틀 2"/>
          <p:cNvSpPr>
            <a:spLocks noGrp="1"/>
          </p:cNvSpPr>
          <p:nvPr>
            <p:ph idx="1"/>
          </p:nvPr>
        </p:nvSpPr>
        <p:spPr/>
        <p:txBody>
          <a:bodyPr/>
          <a:lstStyle/>
          <a:p>
            <a:r>
              <a:rPr lang="en-US" altLang="ko-KR" dirty="0"/>
              <a:t>Write a function called chop that takes a list and modifies it, removing the first and last elements, and returns None</a:t>
            </a:r>
            <a:endParaRPr lang="ko-KR"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2400" dirty="0"/>
              <a:t>The mean of a list of numbers(list)</a:t>
            </a:r>
            <a:endParaRPr lang="ko-KR" altLang="en-US" sz="2400" dirty="0"/>
          </a:p>
        </p:txBody>
      </p:sp>
      <p:sp>
        <p:nvSpPr>
          <p:cNvPr id="3" name="내용 개체 틀 2"/>
          <p:cNvSpPr>
            <a:spLocks noGrp="1"/>
          </p:cNvSpPr>
          <p:nvPr>
            <p:ph idx="1"/>
          </p:nvPr>
        </p:nvSpPr>
        <p:spPr/>
        <p:txBody>
          <a:bodyPr>
            <a:normAutofit/>
          </a:bodyPr>
          <a:lstStyle/>
          <a:p>
            <a:r>
              <a:rPr lang="en-US" altLang="ko-KR" sz="1800" dirty="0"/>
              <a:t>The mean (or average) of a list of n numbers is the sum of the numbers divided by n. For example, the mean of 2, 7, 3, 9, and 13 is (2+7+3+9+13)/5, or 6.8. Write a function mean that takes as input a list of numbers (of any length) and returns the mean. It should have type list(num) -&gt; float. One thing to watch out for is an empty list as input. It's not clear that any numeric answer makes sense here. You should just return </a:t>
            </a:r>
            <a:r>
              <a:rPr lang="en-US" altLang="ko-KR" sz="1800" b="1" dirty="0"/>
              <a:t>None</a:t>
            </a:r>
            <a:r>
              <a:rPr lang="en-US" altLang="ko-KR" sz="1800" dirty="0"/>
              <a:t> You can implement this as an extremely short procedure if you use the Python built-in procedures </a:t>
            </a:r>
            <a:r>
              <a:rPr lang="en-US" altLang="ko-KR" sz="1800" b="1" dirty="0"/>
              <a:t>sum</a:t>
            </a:r>
            <a:r>
              <a:rPr lang="en-US" altLang="ko-KR" sz="1800" dirty="0"/>
              <a:t>, which returns the sum of the elements of a list, and </a:t>
            </a:r>
            <a:r>
              <a:rPr lang="en-US" altLang="ko-KR" sz="1800" b="1" dirty="0" err="1"/>
              <a:t>len</a:t>
            </a:r>
            <a:r>
              <a:rPr lang="en-US" altLang="ko-KR" sz="1800" dirty="0"/>
              <a:t>, which returns the length of a list. If your function says that the mean of 1 and 2 is 1, rather than 1.5, then you've been tricked by Python's division (/) operation. Be careful.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2400" dirty="0"/>
              <a:t>Standard deviation(list)</a:t>
            </a:r>
            <a:endParaRPr lang="ko-KR" altLang="en-US" sz="2400" dirty="0"/>
          </a:p>
        </p:txBody>
      </p:sp>
      <p:sp>
        <p:nvSpPr>
          <p:cNvPr id="3" name="내용 개체 틀 2"/>
          <p:cNvSpPr>
            <a:spLocks noGrp="1"/>
          </p:cNvSpPr>
          <p:nvPr>
            <p:ph idx="1"/>
          </p:nvPr>
        </p:nvSpPr>
        <p:spPr/>
        <p:txBody>
          <a:bodyPr>
            <a:normAutofit/>
          </a:bodyPr>
          <a:lstStyle/>
          <a:p>
            <a:r>
              <a:rPr lang="en-US" altLang="ko-KR" sz="1800" dirty="0"/>
              <a:t>Implement a function </a:t>
            </a:r>
            <a:r>
              <a:rPr lang="en-US" altLang="ko-KR" sz="1800" dirty="0" err="1"/>
              <a:t>stddev</a:t>
            </a:r>
            <a:r>
              <a:rPr lang="en-US" altLang="ko-KR" sz="1800" dirty="0"/>
              <a:t> that takes a list of numbers as argument and returns the standard deviation. If the list has fewer than 2 elements, then the standard deviation should be 0.0. (Actually, if we want to be correct, the standard deviation of a list of 0 or 1 elements isn't defined, but returning 0.0 is okay for now.) </a:t>
            </a:r>
          </a:p>
          <a:p>
            <a:r>
              <a:rPr lang="en-US" altLang="ko-KR" sz="1800" dirty="0"/>
              <a:t>The standard deviation of a list of n numbers is the square root of the following quantity: 1/(n-1) times the sum of (xi - m)</a:t>
            </a:r>
            <a:r>
              <a:rPr lang="en-US" altLang="ko-KR" sz="1800" baseline="30000" dirty="0"/>
              <a:t>2</a:t>
            </a:r>
            <a:r>
              <a:rPr lang="en-US" altLang="ko-KR" sz="1800" dirty="0"/>
              <a:t>, where xi ranges over the elements of the list and m is the mean of the list. It is a measure of how much variation there is from the mean.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2400" dirty="0"/>
              <a:t>Standard deviation2(list)</a:t>
            </a:r>
            <a:endParaRPr lang="ko-KR" altLang="en-US" sz="2400" dirty="0"/>
          </a:p>
        </p:txBody>
      </p:sp>
      <p:sp>
        <p:nvSpPr>
          <p:cNvPr id="3" name="내용 개체 틀 2"/>
          <p:cNvSpPr>
            <a:spLocks noGrp="1"/>
          </p:cNvSpPr>
          <p:nvPr>
            <p:ph idx="1"/>
          </p:nvPr>
        </p:nvSpPr>
        <p:spPr>
          <a:xfrm>
            <a:off x="457200" y="1600201"/>
            <a:ext cx="7715200" cy="4493096"/>
          </a:xfrm>
        </p:spPr>
        <p:txBody>
          <a:bodyPr>
            <a:normAutofit/>
          </a:bodyPr>
          <a:lstStyle/>
          <a:p>
            <a:r>
              <a:rPr lang="en-US" altLang="ko-KR" sz="1800" dirty="0"/>
              <a:t>You should try to write the procedure so that it uses </a:t>
            </a:r>
            <a:r>
              <a:rPr lang="en-US" altLang="ko-KR" sz="1800" b="1" dirty="0"/>
              <a:t>list comprehension</a:t>
            </a:r>
            <a:r>
              <a:rPr lang="en-US" altLang="ko-KR" sz="1800" dirty="0"/>
              <a:t> rather than an explicit loop. You should also use your </a:t>
            </a:r>
            <a:r>
              <a:rPr lang="en-US" altLang="ko-KR" sz="1800" b="1" dirty="0"/>
              <a:t>mean function </a:t>
            </a:r>
            <a:r>
              <a:rPr lang="en-US" altLang="ko-KR" sz="1800" dirty="0"/>
              <a:t>from the previous problem. </a:t>
            </a:r>
          </a:p>
          <a:p>
            <a:r>
              <a:rPr lang="en-US" altLang="ko-KR" sz="1800" dirty="0"/>
              <a:t>To compute the square root of a number, you can simply raise the number to the power of 0.5 using Python's exponentiation operator </a:t>
            </a:r>
            <a:r>
              <a:rPr lang="en-US" altLang="ko-KR" sz="1800" b="1" dirty="0"/>
              <a:t>**</a:t>
            </a:r>
            <a:r>
              <a:rPr lang="en-US" altLang="ko-KR" sz="1800" dirty="0"/>
              <a:t>. Alternatively, you can use the Python </a:t>
            </a:r>
            <a:r>
              <a:rPr lang="en-US" altLang="ko-KR" sz="1800" b="1" dirty="0" err="1"/>
              <a:t>sqrt</a:t>
            </a:r>
            <a:r>
              <a:rPr lang="en-US" altLang="ko-KR" sz="1800" dirty="0"/>
              <a:t> function, but you'll need to import it from the math package. In order to do that include </a:t>
            </a:r>
          </a:p>
          <a:p>
            <a:pPr>
              <a:buNone/>
            </a:pPr>
            <a:r>
              <a:rPr lang="en-US" altLang="ko-KR" sz="1800" dirty="0"/>
              <a:t>         </a:t>
            </a:r>
            <a:r>
              <a:rPr lang="en-US" altLang="ko-KR" sz="1800" b="1" dirty="0"/>
              <a:t>from math import </a:t>
            </a:r>
            <a:r>
              <a:rPr lang="en-US" altLang="ko-KR" sz="1800" b="1" dirty="0" err="1"/>
              <a:t>sqrt</a:t>
            </a:r>
            <a:endParaRPr lang="en-US" altLang="ko-KR" sz="1800" b="1" dirty="0"/>
          </a:p>
          <a:p>
            <a:pPr>
              <a:buNone/>
            </a:pPr>
            <a:endParaRPr lang="en-US" altLang="ko-KR"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Slice of Pi (list)</a:t>
            </a:r>
            <a:endParaRPr lang="ko-KR" altLang="en-US" dirty="0"/>
          </a:p>
        </p:txBody>
      </p:sp>
      <p:sp>
        <p:nvSpPr>
          <p:cNvPr id="3" name="내용 개체 틀 2"/>
          <p:cNvSpPr>
            <a:spLocks noGrp="1"/>
          </p:cNvSpPr>
          <p:nvPr>
            <p:ph idx="1"/>
          </p:nvPr>
        </p:nvSpPr>
        <p:spPr/>
        <p:txBody>
          <a:bodyPr>
            <a:normAutofit/>
          </a:bodyPr>
          <a:lstStyle/>
          <a:p>
            <a:r>
              <a:rPr lang="en-US" altLang="ko-KR" sz="1800" dirty="0"/>
              <a:t> Define a function </a:t>
            </a:r>
            <a:r>
              <a:rPr lang="en-US" altLang="ko-KR" sz="1800" dirty="0" err="1"/>
              <a:t>piSeries</a:t>
            </a:r>
            <a:r>
              <a:rPr lang="en-US" altLang="ko-KR" sz="1800" dirty="0"/>
              <a:t>(n), which computes a series approximation to pi with n terms, using the formula:</a:t>
            </a:r>
          </a:p>
          <a:p>
            <a:endParaRPr lang="en-US" altLang="ko-KR" sz="1800" dirty="0"/>
          </a:p>
          <a:p>
            <a:endParaRPr lang="en-US" altLang="ko-KR" sz="1800" dirty="0"/>
          </a:p>
          <a:p>
            <a:endParaRPr lang="en-US" altLang="ko-KR" sz="1800" dirty="0"/>
          </a:p>
          <a:p>
            <a:endParaRPr lang="en-US" altLang="ko-KR" sz="1800" dirty="0"/>
          </a:p>
          <a:p>
            <a:r>
              <a:rPr lang="en-US" altLang="ko-KR" sz="1800" dirty="0"/>
              <a:t>Your function should have type </a:t>
            </a:r>
            <a:r>
              <a:rPr lang="en-US" altLang="ko-KR" sz="1800" dirty="0" err="1"/>
              <a:t>positiveInt</a:t>
            </a:r>
            <a:r>
              <a:rPr lang="en-US" altLang="ko-KR" sz="1800" dirty="0"/>
              <a:t> -&gt; float. Be careful about integer division. Use a </a:t>
            </a:r>
            <a:r>
              <a:rPr lang="en-US" altLang="ko-KR" sz="1800" b="1" dirty="0"/>
              <a:t>list comprehension</a:t>
            </a:r>
            <a:r>
              <a:rPr lang="en-US" altLang="ko-KR" sz="1800" dirty="0"/>
              <a:t>.</a:t>
            </a:r>
            <a:endParaRPr lang="ko-KR" altLang="en-US" sz="1800" dirty="0"/>
          </a:p>
        </p:txBody>
      </p:sp>
      <p:graphicFrame>
        <p:nvGraphicFramePr>
          <p:cNvPr id="4" name="개체 3"/>
          <p:cNvGraphicFramePr>
            <a:graphicFrameLocks noChangeAspect="1"/>
          </p:cNvGraphicFramePr>
          <p:nvPr/>
        </p:nvGraphicFramePr>
        <p:xfrm>
          <a:off x="3065463" y="2349500"/>
          <a:ext cx="1717675" cy="792163"/>
        </p:xfrm>
        <a:graphic>
          <a:graphicData uri="http://schemas.openxmlformats.org/presentationml/2006/ole">
            <mc:AlternateContent xmlns:mc="http://schemas.openxmlformats.org/markup-compatibility/2006">
              <mc:Choice xmlns:v="urn:schemas-microsoft-com:vml" Requires="v">
                <p:oleObj spid="_x0000_s73731" name="수식" r:id="rId3" imgW="990360" imgH="457200" progId="Equation.3">
                  <p:embed/>
                </p:oleObj>
              </mc:Choice>
              <mc:Fallback>
                <p:oleObj name="수식" r:id="rId3" imgW="990360" imgH="457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463" y="2349500"/>
                        <a:ext cx="1717675"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Poly(list)</a:t>
            </a:r>
            <a:endParaRPr lang="ko-KR" altLang="en-US" dirty="0"/>
          </a:p>
        </p:txBody>
      </p:sp>
      <p:sp>
        <p:nvSpPr>
          <p:cNvPr id="3" name="내용 개체 틀 2"/>
          <p:cNvSpPr>
            <a:spLocks noGrp="1"/>
          </p:cNvSpPr>
          <p:nvPr>
            <p:ph idx="1"/>
          </p:nvPr>
        </p:nvSpPr>
        <p:spPr/>
        <p:txBody>
          <a:bodyPr/>
          <a:lstStyle/>
          <a:p>
            <a:r>
              <a:rPr lang="en-US" altLang="ko-KR" dirty="0"/>
              <a:t>Define a function </a:t>
            </a:r>
            <a:r>
              <a:rPr lang="en-US" altLang="ko-KR" dirty="0" err="1"/>
              <a:t>evalPolynomial</a:t>
            </a:r>
            <a:r>
              <a:rPr lang="en-US" altLang="ko-KR" dirty="0"/>
              <a:t>(</a:t>
            </a:r>
            <a:r>
              <a:rPr lang="en-US" altLang="ko-KR" dirty="0" err="1"/>
              <a:t>coeffs</a:t>
            </a:r>
            <a:r>
              <a:rPr lang="en-US" altLang="ko-KR" dirty="0"/>
              <a:t>, x), which returns the value of </a:t>
            </a:r>
          </a:p>
          <a:p>
            <a:endParaRPr lang="en-US" altLang="ko-KR" dirty="0"/>
          </a:p>
          <a:p>
            <a:endParaRPr lang="en-US" altLang="ko-KR" dirty="0"/>
          </a:p>
          <a:p>
            <a:r>
              <a:rPr lang="en-US" altLang="ko-KR" dirty="0"/>
              <a:t>where </a:t>
            </a:r>
            <a:r>
              <a:rPr lang="en-US" altLang="ko-KR" dirty="0" err="1"/>
              <a:t>coeffs</a:t>
            </a:r>
            <a:r>
              <a:rPr lang="en-US" altLang="ko-KR" dirty="0"/>
              <a:t> is a list of coefficients, from highest to lowest order:                  .  A straightforward way to evaluate polynomials is to explicitly add up the terms . Do this with list comprehension and sum.</a:t>
            </a:r>
          </a:p>
          <a:p>
            <a:r>
              <a:rPr lang="en-US" altLang="ko-KR" dirty="0"/>
              <a:t>The type of this function should be (list(num), num) -&gt; num.</a:t>
            </a:r>
            <a:endParaRPr lang="ko-KR" altLang="en-US" dirty="0"/>
          </a:p>
        </p:txBody>
      </p:sp>
      <p:graphicFrame>
        <p:nvGraphicFramePr>
          <p:cNvPr id="4" name="개체 3"/>
          <p:cNvGraphicFramePr>
            <a:graphicFrameLocks noChangeAspect="1"/>
          </p:cNvGraphicFramePr>
          <p:nvPr/>
        </p:nvGraphicFramePr>
        <p:xfrm>
          <a:off x="2699791" y="2276872"/>
          <a:ext cx="2683245" cy="432048"/>
        </p:xfrm>
        <a:graphic>
          <a:graphicData uri="http://schemas.openxmlformats.org/presentationml/2006/ole">
            <mc:AlternateContent xmlns:mc="http://schemas.openxmlformats.org/markup-compatibility/2006">
              <mc:Choice xmlns:v="urn:schemas-microsoft-com:vml" Requires="v">
                <p:oleObj spid="_x0000_s74756" name="수식" r:id="rId3" imgW="1498320" imgH="241200" progId="Equation.3">
                  <p:embed/>
                </p:oleObj>
              </mc:Choice>
              <mc:Fallback>
                <p:oleObj name="수식" r:id="rId3" imgW="149832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1" y="2276872"/>
                        <a:ext cx="2683245"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개체 4"/>
          <p:cNvGraphicFramePr>
            <a:graphicFrameLocks noChangeAspect="1"/>
          </p:cNvGraphicFramePr>
          <p:nvPr/>
        </p:nvGraphicFramePr>
        <p:xfrm>
          <a:off x="1763688" y="3356991"/>
          <a:ext cx="1512168" cy="372863"/>
        </p:xfrm>
        <a:graphic>
          <a:graphicData uri="http://schemas.openxmlformats.org/presentationml/2006/ole">
            <mc:AlternateContent xmlns:mc="http://schemas.openxmlformats.org/markup-compatibility/2006">
              <mc:Choice xmlns:v="urn:schemas-microsoft-com:vml" Requires="v">
                <p:oleObj spid="_x0000_s74757" name="수식" r:id="rId5" imgW="927000" imgH="228600" progId="Equation.3">
                  <p:embed/>
                </p:oleObj>
              </mc:Choice>
              <mc:Fallback>
                <p:oleObj name="수식" r:id="rId5" imgW="9270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3356991"/>
                        <a:ext cx="1512168" cy="372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is_sorted</a:t>
            </a:r>
            <a:r>
              <a:rPr lang="en-US" altLang="ko-KR" dirty="0"/>
              <a:t> (list)</a:t>
            </a:r>
            <a:endParaRPr lang="ko-KR" altLang="en-US" dirty="0"/>
          </a:p>
        </p:txBody>
      </p:sp>
      <p:sp>
        <p:nvSpPr>
          <p:cNvPr id="3" name="내용 개체 틀 2"/>
          <p:cNvSpPr>
            <a:spLocks noGrp="1"/>
          </p:cNvSpPr>
          <p:nvPr>
            <p:ph idx="1"/>
          </p:nvPr>
        </p:nvSpPr>
        <p:spPr/>
        <p:txBody>
          <a:bodyPr/>
          <a:lstStyle/>
          <a:p>
            <a:r>
              <a:rPr lang="en-US" altLang="ko-KR" dirty="0"/>
              <a:t>Write a function called </a:t>
            </a:r>
            <a:r>
              <a:rPr lang="en-US" altLang="ko-KR" dirty="0" err="1"/>
              <a:t>is_sorted</a:t>
            </a:r>
            <a:r>
              <a:rPr lang="en-US" altLang="ko-KR" dirty="0"/>
              <a:t> that takes a list as a parameter and returns True if the list is sorted in ascending order and False otherwise. You can assume (as a precondition) that the elements of the list can be compared with the relational operators &lt;, &gt;, etc.</a:t>
            </a:r>
          </a:p>
          <a:p>
            <a:r>
              <a:rPr lang="en-US" altLang="ko-KR" dirty="0"/>
              <a:t>For example, </a:t>
            </a:r>
            <a:r>
              <a:rPr lang="en-US" altLang="ko-KR" dirty="0" err="1"/>
              <a:t>is_sorted</a:t>
            </a:r>
            <a:r>
              <a:rPr lang="en-US" altLang="ko-KR" dirty="0"/>
              <a:t>([1,2,2]) should return True and </a:t>
            </a:r>
            <a:r>
              <a:rPr lang="en-US" altLang="ko-KR" dirty="0" err="1"/>
              <a:t>is_sorted</a:t>
            </a:r>
            <a:r>
              <a:rPr lang="en-US" altLang="ko-KR" dirty="0"/>
              <a:t>(['</a:t>
            </a:r>
            <a:r>
              <a:rPr lang="en-US" altLang="ko-KR" dirty="0" err="1"/>
              <a:t>b','a</a:t>
            </a:r>
            <a:r>
              <a:rPr lang="en-US" altLang="ko-KR" dirty="0"/>
              <a:t>']) should return False. </a:t>
            </a:r>
          </a:p>
          <a:p>
            <a:endParaRPr lang="ko-KR"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Birthday Paradox (list)</a:t>
            </a:r>
            <a:endParaRPr lang="ko-KR" altLang="en-US" dirty="0"/>
          </a:p>
        </p:txBody>
      </p:sp>
      <p:sp>
        <p:nvSpPr>
          <p:cNvPr id="3" name="내용 개체 틀 2"/>
          <p:cNvSpPr>
            <a:spLocks noGrp="1"/>
          </p:cNvSpPr>
          <p:nvPr>
            <p:ph idx="1"/>
          </p:nvPr>
        </p:nvSpPr>
        <p:spPr/>
        <p:txBody>
          <a:bodyPr/>
          <a:lstStyle/>
          <a:p>
            <a:r>
              <a:rPr lang="en-US" altLang="ko-KR" dirty="0"/>
              <a:t>The (so-called) Birthday Paradox:</a:t>
            </a:r>
          </a:p>
          <a:p>
            <a:r>
              <a:rPr lang="en-US" altLang="ko-KR" dirty="0"/>
              <a:t>Write a function called </a:t>
            </a:r>
            <a:r>
              <a:rPr lang="en-US" altLang="ko-KR" dirty="0" err="1"/>
              <a:t>has_duplicates</a:t>
            </a:r>
            <a:r>
              <a:rPr lang="en-US" altLang="ko-KR" dirty="0"/>
              <a:t> that takes a list and returns True if there is any element that appears more than once. It should not modify the original list.</a:t>
            </a:r>
          </a:p>
          <a:p>
            <a:r>
              <a:rPr lang="en-US" altLang="ko-KR" dirty="0"/>
              <a:t>If there are 23 students in your class, what are the chances that two of you have the same birthday? You can estimate this probability by generating random samples of 23 birthdays and checking for matches. Hint: you can generate random birthdays with the </a:t>
            </a:r>
            <a:r>
              <a:rPr lang="en-US" altLang="ko-KR" dirty="0" err="1"/>
              <a:t>randint</a:t>
            </a:r>
            <a:r>
              <a:rPr lang="en-US" altLang="ko-KR" dirty="0"/>
              <a:t> function in the random module.</a:t>
            </a:r>
          </a:p>
          <a:p>
            <a:endParaRPr lang="ko-KR"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Words (list)</a:t>
            </a:r>
            <a:endParaRPr lang="ko-KR" altLang="en-US" dirty="0"/>
          </a:p>
        </p:txBody>
      </p:sp>
      <p:sp>
        <p:nvSpPr>
          <p:cNvPr id="3" name="내용 개체 틀 2"/>
          <p:cNvSpPr>
            <a:spLocks noGrp="1"/>
          </p:cNvSpPr>
          <p:nvPr>
            <p:ph idx="1"/>
          </p:nvPr>
        </p:nvSpPr>
        <p:spPr/>
        <p:txBody>
          <a:bodyPr/>
          <a:lstStyle/>
          <a:p>
            <a:r>
              <a:rPr lang="en-US" altLang="ko-KR" dirty="0"/>
              <a:t>Write a function that reads the file words.txt and builds a list with one element per word. Write two versions of this function, one using the append method and the other using the idiom t = t + [x]. Which one takes longer to run? Why?. </a:t>
            </a:r>
            <a:endParaRPr lang="ko-KR"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Types and values</a:t>
            </a:r>
            <a:endParaRPr lang="ko-KR" altLang="en-US" dirty="0"/>
          </a:p>
        </p:txBody>
      </p:sp>
      <p:sp>
        <p:nvSpPr>
          <p:cNvPr id="3" name="내용 개체 틀 2"/>
          <p:cNvSpPr>
            <a:spLocks noGrp="1"/>
          </p:cNvSpPr>
          <p:nvPr>
            <p:ph idx="1"/>
          </p:nvPr>
        </p:nvSpPr>
        <p:spPr/>
        <p:txBody>
          <a:bodyPr>
            <a:normAutofit/>
          </a:bodyPr>
          <a:lstStyle/>
          <a:p>
            <a:r>
              <a:rPr lang="en-US" altLang="ko-KR" sz="1800" dirty="0"/>
              <a:t>For each of the expressions below, specify its type and value. If it generates an error, write type </a:t>
            </a:r>
            <a:r>
              <a:rPr lang="en-US" altLang="ko-KR" sz="1800" dirty="0" err="1"/>
              <a:t>noneType</a:t>
            </a:r>
            <a:r>
              <a:rPr lang="en-US" altLang="ko-KR" sz="1800" dirty="0"/>
              <a:t> and write the word error for the value. Assume we've made the following assignments: </a:t>
            </a:r>
          </a:p>
          <a:p>
            <a:r>
              <a:rPr lang="en-US" altLang="ko-KR" sz="1800" dirty="0"/>
              <a:t>Type is one of (</a:t>
            </a:r>
            <a:r>
              <a:rPr lang="en-US" altLang="ko-KR" sz="1800" dirty="0" err="1"/>
              <a:t>noneType</a:t>
            </a:r>
            <a:r>
              <a:rPr lang="en-US" altLang="ko-KR" sz="1800" dirty="0"/>
              <a:t>, </a:t>
            </a:r>
            <a:r>
              <a:rPr lang="en-US" altLang="ko-KR" sz="1800" dirty="0" err="1"/>
              <a:t>int</a:t>
            </a:r>
            <a:r>
              <a:rPr lang="en-US" altLang="ko-KR" sz="1800" dirty="0"/>
              <a:t>, float, </a:t>
            </a:r>
            <a:r>
              <a:rPr lang="en-US" altLang="ko-KR" sz="1800" dirty="0" err="1"/>
              <a:t>boolean</a:t>
            </a:r>
            <a:r>
              <a:rPr lang="en-US" altLang="ko-KR" sz="1800" dirty="0"/>
              <a:t>, function, string, list, </a:t>
            </a:r>
            <a:r>
              <a:rPr lang="en-US" altLang="ko-KR" sz="1800" dirty="0" err="1"/>
              <a:t>tuple</a:t>
            </a:r>
            <a:r>
              <a:rPr lang="en-US" altLang="ko-KR" sz="1800" dirty="0"/>
              <a:t>)</a:t>
            </a:r>
            <a:endParaRPr lang="ko-KR" altLang="en-US" sz="1800" dirty="0"/>
          </a:p>
          <a:p>
            <a:pPr>
              <a:buNone/>
            </a:pPr>
            <a:r>
              <a:rPr lang="en-US" altLang="ko-KR" sz="1800" dirty="0"/>
              <a:t> </a:t>
            </a:r>
          </a:p>
          <a:p>
            <a:pPr>
              <a:buNone/>
            </a:pPr>
            <a:r>
              <a:rPr lang="en-US" altLang="ko-KR" sz="1800" dirty="0"/>
              <a:t>&gt;&gt;&gt; a = 'hi' </a:t>
            </a:r>
          </a:p>
          <a:p>
            <a:pPr>
              <a:buNone/>
            </a:pPr>
            <a:r>
              <a:rPr lang="en-US" altLang="ko-KR" sz="1800" dirty="0"/>
              <a:t>&gt;&gt;&gt; x = [ 1, 2, [3, 'John', 4], 'Hi‘ ] </a:t>
            </a:r>
            <a:endParaRPr lang="ko-KR" alt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nested sum(list ,recursive)</a:t>
            </a:r>
            <a:endParaRPr lang="ko-KR" altLang="en-US" dirty="0"/>
          </a:p>
        </p:txBody>
      </p:sp>
      <p:sp>
        <p:nvSpPr>
          <p:cNvPr id="3" name="내용 개체 틀 2"/>
          <p:cNvSpPr>
            <a:spLocks noGrp="1"/>
          </p:cNvSpPr>
          <p:nvPr>
            <p:ph idx="1"/>
          </p:nvPr>
        </p:nvSpPr>
        <p:spPr/>
        <p:txBody>
          <a:bodyPr/>
          <a:lstStyle/>
          <a:p>
            <a:r>
              <a:rPr lang="en-US" altLang="ko-KR" dirty="0"/>
              <a:t>Write a function called </a:t>
            </a:r>
            <a:r>
              <a:rPr lang="en-US" altLang="ko-KR" dirty="0" err="1"/>
              <a:t>nested_sum</a:t>
            </a:r>
            <a:r>
              <a:rPr lang="en-US" altLang="ko-KR" dirty="0"/>
              <a:t> that takes a nested list of integers and add up the elements from all of the nested lists.</a:t>
            </a:r>
            <a:endParaRPr lang="ko-KR"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Capitalized_nested</a:t>
            </a:r>
            <a:r>
              <a:rPr lang="en-US" altLang="ko-KR" dirty="0"/>
              <a:t>(list, recursive)</a:t>
            </a:r>
            <a:endParaRPr lang="ko-KR" altLang="en-US" dirty="0"/>
          </a:p>
        </p:txBody>
      </p:sp>
      <p:sp>
        <p:nvSpPr>
          <p:cNvPr id="3" name="내용 개체 틀 2"/>
          <p:cNvSpPr>
            <a:spLocks noGrp="1"/>
          </p:cNvSpPr>
          <p:nvPr>
            <p:ph idx="1"/>
          </p:nvPr>
        </p:nvSpPr>
        <p:spPr/>
        <p:txBody>
          <a:bodyPr/>
          <a:lstStyle/>
          <a:p>
            <a:r>
              <a:rPr lang="en-US" altLang="ko-KR" dirty="0"/>
              <a:t>Write a function named "</a:t>
            </a:r>
            <a:r>
              <a:rPr lang="en-US" altLang="ko-KR" dirty="0" err="1"/>
              <a:t>capitalize_nested</a:t>
            </a:r>
            <a:r>
              <a:rPr lang="en-US" altLang="ko-KR" dirty="0"/>
              <a:t>" that takes a nested list of strings and returns a new nested list with all strings capitalized.</a:t>
            </a:r>
            <a:endParaRPr lang="ko-KR"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Types and values</a:t>
            </a:r>
            <a:endParaRPr lang="ko-KR" altLang="en-US" dirty="0"/>
          </a:p>
        </p:txBody>
      </p:sp>
      <p:sp>
        <p:nvSpPr>
          <p:cNvPr id="3" name="내용 개체 틀 2"/>
          <p:cNvSpPr>
            <a:spLocks noGrp="1"/>
          </p:cNvSpPr>
          <p:nvPr>
            <p:ph idx="1"/>
          </p:nvPr>
        </p:nvSpPr>
        <p:spPr/>
        <p:txBody>
          <a:bodyPr>
            <a:normAutofit lnSpcReduction="10000"/>
          </a:bodyPr>
          <a:lstStyle/>
          <a:p>
            <a:pPr>
              <a:lnSpc>
                <a:spcPct val="150000"/>
              </a:lnSpc>
              <a:buNone/>
            </a:pPr>
            <a:r>
              <a:rPr lang="en-US" altLang="ko-KR" sz="1800" dirty="0"/>
              <a:t>1. a</a:t>
            </a:r>
          </a:p>
          <a:p>
            <a:pPr>
              <a:lnSpc>
                <a:spcPct val="150000"/>
              </a:lnSpc>
              <a:buNone/>
            </a:pPr>
            <a:r>
              <a:rPr lang="en-US" altLang="ko-KR" sz="1800" dirty="0"/>
              <a:t>2. a[0] </a:t>
            </a:r>
          </a:p>
          <a:p>
            <a:pPr>
              <a:lnSpc>
                <a:spcPct val="150000"/>
              </a:lnSpc>
              <a:buNone/>
            </a:pPr>
            <a:r>
              <a:rPr lang="en-US" altLang="ko-KR" sz="1800" dirty="0"/>
              <a:t>3. a[1] </a:t>
            </a:r>
          </a:p>
          <a:p>
            <a:pPr>
              <a:lnSpc>
                <a:spcPct val="150000"/>
              </a:lnSpc>
              <a:buNone/>
            </a:pPr>
            <a:r>
              <a:rPr lang="en-US" altLang="ko-KR" sz="1800" dirty="0"/>
              <a:t>4. a[2] </a:t>
            </a:r>
          </a:p>
          <a:p>
            <a:pPr>
              <a:lnSpc>
                <a:spcPct val="150000"/>
              </a:lnSpc>
              <a:buNone/>
            </a:pPr>
            <a:r>
              <a:rPr lang="en-US" altLang="ko-KR" sz="1800" dirty="0"/>
              <a:t>5. x[0] </a:t>
            </a:r>
          </a:p>
          <a:p>
            <a:pPr>
              <a:lnSpc>
                <a:spcPct val="150000"/>
              </a:lnSpc>
              <a:buNone/>
            </a:pPr>
            <a:r>
              <a:rPr lang="en-US" altLang="ko-KR" sz="1800" dirty="0"/>
              <a:t>6. x[2] </a:t>
            </a:r>
          </a:p>
          <a:p>
            <a:pPr>
              <a:lnSpc>
                <a:spcPct val="150000"/>
              </a:lnSpc>
              <a:buNone/>
            </a:pPr>
            <a:r>
              <a:rPr lang="en-US" altLang="ko-KR" sz="1800" dirty="0"/>
              <a:t>7. x[-1]</a:t>
            </a:r>
          </a:p>
          <a:p>
            <a:pPr>
              <a:lnSpc>
                <a:spcPct val="150000"/>
              </a:lnSpc>
              <a:buNone/>
            </a:pPr>
            <a:r>
              <a:rPr lang="en-US" altLang="ko-KR" sz="1800" dirty="0"/>
              <a:t>8. x[2][2] </a:t>
            </a:r>
          </a:p>
          <a:p>
            <a:pPr>
              <a:lnSpc>
                <a:spcPct val="150000"/>
              </a:lnSpc>
              <a:buNone/>
            </a:pPr>
            <a:r>
              <a:rPr lang="en-US" altLang="ko-KR" sz="1800" dirty="0"/>
              <a:t>9. x[2][-1] </a:t>
            </a:r>
          </a:p>
          <a:p>
            <a:pPr>
              <a:lnSpc>
                <a:spcPct val="150000"/>
              </a:lnSpc>
              <a:buNone/>
            </a:pPr>
            <a:r>
              <a:rPr lang="en-US" altLang="ko-KR" sz="1800" dirty="0"/>
              <a:t>10. x[-1][2]</a:t>
            </a:r>
            <a:endParaRPr lang="ko-KR" altLang="en-US" sz="1800" dirty="0"/>
          </a:p>
        </p:txBody>
      </p:sp>
      <p:sp>
        <p:nvSpPr>
          <p:cNvPr id="4" name="내용 개체 틀 2"/>
          <p:cNvSpPr txBox="1">
            <a:spLocks/>
          </p:cNvSpPr>
          <p:nvPr/>
        </p:nvSpPr>
        <p:spPr>
          <a:xfrm>
            <a:off x="4427984" y="1628800"/>
            <a:ext cx="3672408" cy="4525963"/>
          </a:xfrm>
          <a:prstGeom prst="rect">
            <a:avLst/>
          </a:prstGeom>
        </p:spPr>
        <p:txBody>
          <a:bodyPr vert="horz" lIns="91440" tIns="45720" rIns="91440" bIns="45720" rtlCol="0">
            <a:normAutofit lnSpcReduction="10000"/>
          </a:bodyPr>
          <a:lstStyle/>
          <a:p>
            <a:pPr marL="342900" marR="0" lvl="0" indent="-342900" algn="l" defTabSz="914400" rtl="0" eaLnBrk="1" fontAlgn="auto" latinLnBrk="1" hangingPunct="1">
              <a:lnSpc>
                <a:spcPct val="150000"/>
              </a:lnSpc>
              <a:spcBef>
                <a:spcPct val="20000"/>
              </a:spcBef>
              <a:spcAft>
                <a:spcPts val="0"/>
              </a:spcAft>
              <a:buClrTx/>
              <a:buSzTx/>
              <a:buFont typeface="Arial" pitchFamily="34" charset="0"/>
              <a:buNone/>
              <a:tabLst/>
              <a:defRPr/>
            </a:pPr>
            <a:r>
              <a:rPr kumimoji="0" lang="en-US" altLang="ko-KR" b="0" i="0" u="none" strike="noStrike" kern="1200" cap="none" spc="0" normalizeH="0" baseline="0" noProof="0" dirty="0">
                <a:ln>
                  <a:noFill/>
                </a:ln>
                <a:solidFill>
                  <a:schemeClr val="tx1"/>
                </a:solidFill>
                <a:effectLst/>
                <a:uLnTx/>
                <a:uFillTx/>
                <a:latin typeface="Verdana" pitchFamily="34" charset="0"/>
                <a:ea typeface="HY강M" pitchFamily="18" charset="-127"/>
                <a:cs typeface="Verdana" pitchFamily="34" charset="0"/>
              </a:rPr>
              <a:t>11. x[0:1] </a:t>
            </a:r>
          </a:p>
          <a:p>
            <a:pPr marL="342900" marR="0" lvl="0" indent="-342900" algn="l" defTabSz="914400" rtl="0" eaLnBrk="1" fontAlgn="auto" latinLnBrk="1" hangingPunct="1">
              <a:lnSpc>
                <a:spcPct val="150000"/>
              </a:lnSpc>
              <a:spcBef>
                <a:spcPct val="20000"/>
              </a:spcBef>
              <a:spcAft>
                <a:spcPts val="0"/>
              </a:spcAft>
              <a:buClrTx/>
              <a:buSzTx/>
              <a:buFont typeface="Arial" pitchFamily="34" charset="0"/>
              <a:buNone/>
              <a:tabLst/>
              <a:defRPr/>
            </a:pPr>
            <a:r>
              <a:rPr kumimoji="0" lang="en-US" altLang="ko-KR" b="0" i="0" u="none" strike="noStrike" kern="1200" cap="none" spc="0" normalizeH="0" baseline="0" noProof="0" dirty="0">
                <a:ln>
                  <a:noFill/>
                </a:ln>
                <a:solidFill>
                  <a:schemeClr val="tx1"/>
                </a:solidFill>
                <a:effectLst/>
                <a:uLnTx/>
                <a:uFillTx/>
                <a:latin typeface="Verdana" pitchFamily="34" charset="0"/>
                <a:ea typeface="HY강M" pitchFamily="18" charset="-127"/>
                <a:cs typeface="Verdana" pitchFamily="34" charset="0"/>
              </a:rPr>
              <a:t>12. x[0:-1] </a:t>
            </a:r>
          </a:p>
          <a:p>
            <a:pPr marL="342900" marR="0" lvl="0" indent="-342900" algn="l" defTabSz="914400" rtl="0" eaLnBrk="1" fontAlgn="auto" latinLnBrk="1" hangingPunct="1">
              <a:lnSpc>
                <a:spcPct val="150000"/>
              </a:lnSpc>
              <a:spcBef>
                <a:spcPct val="20000"/>
              </a:spcBef>
              <a:spcAft>
                <a:spcPts val="0"/>
              </a:spcAft>
              <a:buClrTx/>
              <a:buSzTx/>
              <a:buFont typeface="Arial" pitchFamily="34" charset="0"/>
              <a:buNone/>
              <a:tabLst/>
              <a:defRPr/>
            </a:pPr>
            <a:r>
              <a:rPr kumimoji="0" lang="en-US" altLang="ko-KR" b="0" i="0" u="none" strike="noStrike" kern="1200" cap="none" spc="0" normalizeH="0" baseline="0" noProof="0" dirty="0">
                <a:ln>
                  <a:noFill/>
                </a:ln>
                <a:solidFill>
                  <a:schemeClr val="tx1"/>
                </a:solidFill>
                <a:effectLst/>
                <a:uLnTx/>
                <a:uFillTx/>
                <a:latin typeface="Verdana" pitchFamily="34" charset="0"/>
                <a:ea typeface="HY강M" pitchFamily="18" charset="-127"/>
                <a:cs typeface="Verdana" pitchFamily="34" charset="0"/>
              </a:rPr>
              <a:t>13. </a:t>
            </a:r>
            <a:r>
              <a:rPr kumimoji="0" lang="en-US" altLang="ko-KR" b="0" i="0" u="none" strike="noStrike" kern="1200" cap="none" spc="0" normalizeH="0" baseline="0" noProof="0" dirty="0" err="1">
                <a:ln>
                  <a:noFill/>
                </a:ln>
                <a:solidFill>
                  <a:schemeClr val="tx1"/>
                </a:solidFill>
                <a:effectLst/>
                <a:uLnTx/>
                <a:uFillTx/>
                <a:latin typeface="Verdana" pitchFamily="34" charset="0"/>
                <a:ea typeface="HY강M" pitchFamily="18" charset="-127"/>
                <a:cs typeface="Verdana" pitchFamily="34" charset="0"/>
              </a:rPr>
              <a:t>len</a:t>
            </a:r>
            <a:r>
              <a:rPr kumimoji="0" lang="en-US" altLang="ko-KR" b="0" i="0" u="none" strike="noStrike" kern="1200" cap="none" spc="0" normalizeH="0" baseline="0" noProof="0" dirty="0">
                <a:ln>
                  <a:noFill/>
                </a:ln>
                <a:solidFill>
                  <a:schemeClr val="tx1"/>
                </a:solidFill>
                <a:effectLst/>
                <a:uLnTx/>
                <a:uFillTx/>
                <a:latin typeface="Verdana" pitchFamily="34" charset="0"/>
                <a:ea typeface="HY강M" pitchFamily="18" charset="-127"/>
                <a:cs typeface="Verdana" pitchFamily="34" charset="0"/>
              </a:rPr>
              <a:t>(x) </a:t>
            </a:r>
          </a:p>
          <a:p>
            <a:pPr marL="342900" marR="0" lvl="0" indent="-342900" algn="l" defTabSz="914400" rtl="0" eaLnBrk="1" fontAlgn="auto" latinLnBrk="1" hangingPunct="1">
              <a:lnSpc>
                <a:spcPct val="150000"/>
              </a:lnSpc>
              <a:spcBef>
                <a:spcPct val="20000"/>
              </a:spcBef>
              <a:spcAft>
                <a:spcPts val="0"/>
              </a:spcAft>
              <a:buClrTx/>
              <a:buSzTx/>
              <a:buFont typeface="Arial" pitchFamily="34" charset="0"/>
              <a:buNone/>
              <a:tabLst/>
              <a:defRPr/>
            </a:pPr>
            <a:r>
              <a:rPr kumimoji="0" lang="en-US" altLang="ko-KR" b="0" i="0" u="none" strike="noStrike" kern="1200" cap="none" spc="0" normalizeH="0" baseline="0" noProof="0" dirty="0">
                <a:ln>
                  <a:noFill/>
                </a:ln>
                <a:solidFill>
                  <a:schemeClr val="tx1"/>
                </a:solidFill>
                <a:effectLst/>
                <a:uLnTx/>
                <a:uFillTx/>
                <a:latin typeface="Verdana" pitchFamily="34" charset="0"/>
                <a:ea typeface="HY강M" pitchFamily="18" charset="-127"/>
                <a:cs typeface="Verdana" pitchFamily="34" charset="0"/>
              </a:rPr>
              <a:t>14. (a, b, c, d) = x </a:t>
            </a:r>
          </a:p>
          <a:p>
            <a:pPr marL="342900" marR="0" lvl="0" indent="-342900" algn="l" defTabSz="914400" rtl="0" eaLnBrk="1" fontAlgn="auto" latinLnBrk="1" hangingPunct="1">
              <a:lnSpc>
                <a:spcPct val="150000"/>
              </a:lnSpc>
              <a:spcBef>
                <a:spcPct val="20000"/>
              </a:spcBef>
              <a:spcAft>
                <a:spcPts val="0"/>
              </a:spcAft>
              <a:buClrTx/>
              <a:buSzTx/>
              <a:buFont typeface="Arial" pitchFamily="34" charset="0"/>
              <a:buNone/>
              <a:tabLst/>
              <a:defRPr/>
            </a:pPr>
            <a:r>
              <a:rPr kumimoji="0" lang="en-US" altLang="ko-KR" b="0" i="0" u="none" strike="noStrike" kern="1200" cap="none" spc="0" normalizeH="0" baseline="0" noProof="0" dirty="0">
                <a:ln>
                  <a:noFill/>
                </a:ln>
                <a:solidFill>
                  <a:schemeClr val="tx1"/>
                </a:solidFill>
                <a:effectLst/>
                <a:uLnTx/>
                <a:uFillTx/>
                <a:latin typeface="Verdana" pitchFamily="34" charset="0"/>
                <a:ea typeface="HY강M" pitchFamily="18" charset="-127"/>
                <a:cs typeface="Verdana" pitchFamily="34" charset="0"/>
              </a:rPr>
              <a:t>15. range(3) </a:t>
            </a:r>
          </a:p>
          <a:p>
            <a:pPr marL="342900" marR="0" lvl="0" indent="-342900" algn="l" defTabSz="914400" rtl="0" eaLnBrk="1" fontAlgn="auto" latinLnBrk="1" hangingPunct="1">
              <a:lnSpc>
                <a:spcPct val="150000"/>
              </a:lnSpc>
              <a:spcBef>
                <a:spcPct val="20000"/>
              </a:spcBef>
              <a:spcAft>
                <a:spcPts val="0"/>
              </a:spcAft>
              <a:buClrTx/>
              <a:buSzTx/>
              <a:buFont typeface="Arial" pitchFamily="34" charset="0"/>
              <a:buNone/>
              <a:tabLst/>
              <a:defRPr/>
            </a:pPr>
            <a:r>
              <a:rPr kumimoji="0" lang="en-US" altLang="ko-KR" b="0" i="0" u="none" strike="noStrike" kern="1200" cap="none" spc="0" normalizeH="0" baseline="0" noProof="0" dirty="0">
                <a:ln>
                  <a:noFill/>
                </a:ln>
                <a:solidFill>
                  <a:schemeClr val="tx1"/>
                </a:solidFill>
                <a:effectLst/>
                <a:uLnTx/>
                <a:uFillTx/>
                <a:latin typeface="Verdana" pitchFamily="34" charset="0"/>
                <a:ea typeface="HY강M" pitchFamily="18" charset="-127"/>
                <a:cs typeface="Verdana" pitchFamily="34" charset="0"/>
              </a:rPr>
              <a:t>16. range(3,10) </a:t>
            </a:r>
          </a:p>
          <a:p>
            <a:pPr marL="342900" marR="0" lvl="0" indent="-342900" algn="l" defTabSz="914400" rtl="0" eaLnBrk="1" fontAlgn="auto" latinLnBrk="1" hangingPunct="1">
              <a:lnSpc>
                <a:spcPct val="150000"/>
              </a:lnSpc>
              <a:spcBef>
                <a:spcPct val="20000"/>
              </a:spcBef>
              <a:spcAft>
                <a:spcPts val="0"/>
              </a:spcAft>
              <a:buClrTx/>
              <a:buSzTx/>
              <a:buFont typeface="Arial" pitchFamily="34" charset="0"/>
              <a:buNone/>
              <a:tabLst/>
              <a:defRPr/>
            </a:pPr>
            <a:r>
              <a:rPr kumimoji="0" lang="en-US" altLang="ko-KR" b="0" i="0" u="none" strike="noStrike" kern="1200" cap="none" spc="0" normalizeH="0" baseline="0" noProof="0" dirty="0">
                <a:ln>
                  <a:noFill/>
                </a:ln>
                <a:solidFill>
                  <a:schemeClr val="tx1"/>
                </a:solidFill>
                <a:effectLst/>
                <a:uLnTx/>
                <a:uFillTx/>
                <a:latin typeface="Verdana" pitchFamily="34" charset="0"/>
                <a:ea typeface="HY강M" pitchFamily="18" charset="-127"/>
                <a:cs typeface="Verdana" pitchFamily="34" charset="0"/>
              </a:rPr>
              <a:t>17. range(3,10,3) </a:t>
            </a:r>
          </a:p>
          <a:p>
            <a:pPr marL="342900" marR="0" lvl="0" indent="-342900" algn="l" defTabSz="914400" rtl="0" eaLnBrk="1" fontAlgn="auto" latinLnBrk="1" hangingPunct="1">
              <a:lnSpc>
                <a:spcPct val="150000"/>
              </a:lnSpc>
              <a:spcBef>
                <a:spcPct val="20000"/>
              </a:spcBef>
              <a:spcAft>
                <a:spcPts val="0"/>
              </a:spcAft>
              <a:buClrTx/>
              <a:buSzTx/>
              <a:buFont typeface="Arial" pitchFamily="34" charset="0"/>
              <a:buNone/>
              <a:tabLst/>
              <a:defRPr/>
            </a:pPr>
            <a:r>
              <a:rPr kumimoji="0" lang="en-US" altLang="ko-KR" b="0" i="0" u="none" strike="noStrike" kern="1200" cap="none" spc="0" normalizeH="0" baseline="0" noProof="0" dirty="0">
                <a:ln>
                  <a:noFill/>
                </a:ln>
                <a:solidFill>
                  <a:schemeClr val="tx1"/>
                </a:solidFill>
                <a:effectLst/>
                <a:uLnTx/>
                <a:uFillTx/>
                <a:latin typeface="Verdana" pitchFamily="34" charset="0"/>
                <a:ea typeface="HY강M" pitchFamily="18" charset="-127"/>
                <a:cs typeface="Verdana" pitchFamily="34" charset="0"/>
              </a:rPr>
              <a:t>18. range(10,3) </a:t>
            </a:r>
          </a:p>
          <a:p>
            <a:pPr marL="342900" marR="0" lvl="0" indent="-342900" algn="l" defTabSz="914400" rtl="0" eaLnBrk="1" fontAlgn="auto" latinLnBrk="1" hangingPunct="1">
              <a:lnSpc>
                <a:spcPct val="150000"/>
              </a:lnSpc>
              <a:spcBef>
                <a:spcPct val="20000"/>
              </a:spcBef>
              <a:spcAft>
                <a:spcPts val="0"/>
              </a:spcAft>
              <a:buClrTx/>
              <a:buSzTx/>
              <a:buFont typeface="Arial" pitchFamily="34" charset="0"/>
              <a:buNone/>
              <a:tabLst/>
              <a:defRPr/>
            </a:pPr>
            <a:r>
              <a:rPr kumimoji="0" lang="en-US" altLang="ko-KR" b="0" i="0" u="none" strike="noStrike" kern="1200" cap="none" spc="0" normalizeH="0" baseline="0" noProof="0" dirty="0">
                <a:ln>
                  <a:noFill/>
                </a:ln>
                <a:solidFill>
                  <a:schemeClr val="tx1"/>
                </a:solidFill>
                <a:effectLst/>
                <a:uLnTx/>
                <a:uFillTx/>
                <a:latin typeface="Verdana" pitchFamily="34" charset="0"/>
                <a:ea typeface="HY강M" pitchFamily="18" charset="-127"/>
                <a:cs typeface="Verdana" pitchFamily="34" charset="0"/>
              </a:rPr>
              <a:t>19. range(10,3,-1) </a:t>
            </a:r>
          </a:p>
          <a:p>
            <a:pPr marL="342900" marR="0" lvl="0" indent="-342900" algn="l" defTabSz="914400" rtl="0" eaLnBrk="1" fontAlgn="auto" latinLnBrk="1" hangingPunct="1">
              <a:lnSpc>
                <a:spcPct val="150000"/>
              </a:lnSpc>
              <a:spcBef>
                <a:spcPct val="20000"/>
              </a:spcBef>
              <a:spcAft>
                <a:spcPts val="0"/>
              </a:spcAft>
              <a:buClrTx/>
              <a:buSzTx/>
              <a:buFont typeface="Arial" pitchFamily="34" charset="0"/>
              <a:buNone/>
              <a:tabLst/>
              <a:defRPr/>
            </a:pPr>
            <a:r>
              <a:rPr kumimoji="0" lang="en-US" altLang="ko-KR" b="0" i="0" u="none" strike="noStrike" kern="1200" cap="none" spc="0" normalizeH="0" baseline="0" noProof="0" dirty="0">
                <a:ln>
                  <a:noFill/>
                </a:ln>
                <a:solidFill>
                  <a:schemeClr val="tx1"/>
                </a:solidFill>
                <a:effectLst/>
                <a:uLnTx/>
                <a:uFillTx/>
                <a:latin typeface="Verdana" pitchFamily="34" charset="0"/>
                <a:ea typeface="HY강M" pitchFamily="18" charset="-127"/>
                <a:cs typeface="Verdana" pitchFamily="34" charset="0"/>
              </a:rPr>
              <a:t>20. range(</a:t>
            </a:r>
            <a:r>
              <a:rPr kumimoji="0" lang="en-US" altLang="ko-KR" b="0" i="0" u="none" strike="noStrike" kern="1200" cap="none" spc="0" normalizeH="0" baseline="0" noProof="0" dirty="0" err="1">
                <a:ln>
                  <a:noFill/>
                </a:ln>
                <a:solidFill>
                  <a:schemeClr val="tx1"/>
                </a:solidFill>
                <a:effectLst/>
                <a:uLnTx/>
                <a:uFillTx/>
                <a:latin typeface="Verdana" pitchFamily="34" charset="0"/>
                <a:ea typeface="HY강M" pitchFamily="18" charset="-127"/>
                <a:cs typeface="Verdana" pitchFamily="34" charset="0"/>
              </a:rPr>
              <a:t>len</a:t>
            </a:r>
            <a:r>
              <a:rPr kumimoji="0" lang="en-US" altLang="ko-KR" b="0" i="0" u="none" strike="noStrike" kern="1200" cap="none" spc="0" normalizeH="0" baseline="0" noProof="0" dirty="0">
                <a:ln>
                  <a:noFill/>
                </a:ln>
                <a:solidFill>
                  <a:schemeClr val="tx1"/>
                </a:solidFill>
                <a:effectLst/>
                <a:uLnTx/>
                <a:uFillTx/>
                <a:latin typeface="Verdana" pitchFamily="34" charset="0"/>
                <a:ea typeface="HY강M" pitchFamily="18" charset="-127"/>
                <a:cs typeface="Verdana" pitchFamily="34" charset="0"/>
              </a:rPr>
              <a:t>(x))</a:t>
            </a:r>
            <a:endParaRPr kumimoji="0" lang="ko-KR" altLang="en-US" b="0" i="0" u="none" strike="noStrike" kern="1200" cap="none" spc="0" normalizeH="0" baseline="0" noProof="0" dirty="0">
              <a:ln>
                <a:noFill/>
              </a:ln>
              <a:solidFill>
                <a:schemeClr val="tx1"/>
              </a:solidFill>
              <a:effectLst/>
              <a:uLnTx/>
              <a:uFillTx/>
              <a:latin typeface="Verdana" pitchFamily="34" charset="0"/>
              <a:ea typeface="HY강M" pitchFamily="18" charset="-127"/>
              <a:cs typeface="Verdana"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Types and values</a:t>
            </a:r>
            <a:endParaRPr lang="ko-KR" altLang="en-US" dirty="0"/>
          </a:p>
        </p:txBody>
      </p:sp>
      <p:sp>
        <p:nvSpPr>
          <p:cNvPr id="3" name="내용 개체 틀 2"/>
          <p:cNvSpPr>
            <a:spLocks noGrp="1"/>
          </p:cNvSpPr>
          <p:nvPr>
            <p:ph idx="1"/>
          </p:nvPr>
        </p:nvSpPr>
        <p:spPr/>
        <p:txBody>
          <a:bodyPr>
            <a:noAutofit/>
          </a:bodyPr>
          <a:lstStyle/>
          <a:p>
            <a:pPr>
              <a:lnSpc>
                <a:spcPct val="120000"/>
              </a:lnSpc>
              <a:buNone/>
            </a:pPr>
            <a:r>
              <a:rPr lang="en-US" altLang="ko-KR" sz="1600" dirty="0"/>
              <a:t>21. 'hi' == 'Hi' </a:t>
            </a:r>
          </a:p>
          <a:p>
            <a:pPr>
              <a:lnSpc>
                <a:spcPct val="120000"/>
              </a:lnSpc>
              <a:buNone/>
            </a:pPr>
            <a:r>
              <a:rPr lang="en-US" altLang="ko-KR" sz="1600" dirty="0"/>
              <a:t>22. 2 in x </a:t>
            </a:r>
          </a:p>
          <a:p>
            <a:pPr>
              <a:lnSpc>
                <a:spcPct val="120000"/>
              </a:lnSpc>
              <a:buNone/>
            </a:pPr>
            <a:r>
              <a:rPr lang="en-US" altLang="ko-KR" sz="1600" dirty="0"/>
              <a:t>23. 3 in x </a:t>
            </a:r>
          </a:p>
          <a:p>
            <a:pPr>
              <a:lnSpc>
                <a:spcPct val="120000"/>
              </a:lnSpc>
              <a:buNone/>
            </a:pPr>
            <a:r>
              <a:rPr lang="en-US" altLang="ko-KR" sz="1600" dirty="0"/>
              <a:t>24. 'John' in x </a:t>
            </a:r>
          </a:p>
          <a:p>
            <a:pPr>
              <a:lnSpc>
                <a:spcPct val="120000"/>
              </a:lnSpc>
              <a:buNone/>
            </a:pPr>
            <a:r>
              <a:rPr lang="en-US" altLang="ko-KR" sz="1600" dirty="0"/>
              <a:t>25. 'Hi' in x </a:t>
            </a:r>
          </a:p>
          <a:p>
            <a:pPr>
              <a:lnSpc>
                <a:spcPct val="120000"/>
              </a:lnSpc>
              <a:buNone/>
            </a:pPr>
            <a:r>
              <a:rPr lang="en-US" altLang="ko-KR" sz="1600" dirty="0"/>
              <a:t>26. sum(range(4)) </a:t>
            </a:r>
          </a:p>
          <a:p>
            <a:pPr>
              <a:lnSpc>
                <a:spcPct val="120000"/>
              </a:lnSpc>
              <a:buNone/>
            </a:pPr>
            <a:r>
              <a:rPr lang="en-US" altLang="ko-KR" sz="1600" dirty="0"/>
              <a:t>27. [x for x in range(3)] </a:t>
            </a:r>
          </a:p>
          <a:p>
            <a:pPr>
              <a:lnSpc>
                <a:spcPct val="120000"/>
              </a:lnSpc>
              <a:buNone/>
            </a:pPr>
            <a:r>
              <a:rPr lang="en-US" altLang="ko-KR" sz="1600" dirty="0"/>
              <a:t>28. [x*2 for x in range(3)]</a:t>
            </a:r>
          </a:p>
          <a:p>
            <a:pPr>
              <a:lnSpc>
                <a:spcPct val="120000"/>
              </a:lnSpc>
              <a:buNone/>
            </a:pPr>
            <a:r>
              <a:rPr lang="en-US" altLang="ko-KR" sz="1600" dirty="0"/>
              <a:t>29. sum([x*2 for x in range(3)])</a:t>
            </a:r>
          </a:p>
          <a:p>
            <a:pPr>
              <a:lnSpc>
                <a:spcPct val="120000"/>
              </a:lnSpc>
              <a:buNone/>
            </a:pPr>
            <a:r>
              <a:rPr lang="en-US" altLang="ko-KR" sz="1600" dirty="0"/>
              <a:t>30. [-x for x in [8, 2, 1]] </a:t>
            </a:r>
          </a:p>
          <a:p>
            <a:pPr>
              <a:lnSpc>
                <a:spcPct val="120000"/>
              </a:lnSpc>
              <a:buNone/>
            </a:pPr>
            <a:r>
              <a:rPr lang="en-US" altLang="ko-KR" sz="1600" dirty="0"/>
              <a:t>31. def fizz(x): </a:t>
            </a:r>
          </a:p>
          <a:p>
            <a:pPr>
              <a:lnSpc>
                <a:spcPct val="120000"/>
              </a:lnSpc>
              <a:buNone/>
            </a:pPr>
            <a:r>
              <a:rPr lang="en-US" altLang="ko-KR" sz="1600" dirty="0"/>
              <a:t>           return x + 1</a:t>
            </a:r>
          </a:p>
          <a:p>
            <a:pPr>
              <a:lnSpc>
                <a:spcPct val="120000"/>
              </a:lnSpc>
              <a:buNone/>
            </a:pPr>
            <a:r>
              <a:rPr lang="en-US" altLang="ko-KR" sz="1600" dirty="0"/>
              <a:t>     [fizz(fizz(x))  for  x  in  [8, 2, 1]] </a:t>
            </a:r>
          </a:p>
          <a:p>
            <a:pPr>
              <a:lnSpc>
                <a:spcPct val="120000"/>
              </a:lnSpc>
              <a:buNone/>
            </a:pPr>
            <a:r>
              <a:rPr lang="en-US" altLang="ko-KR" sz="1600" dirty="0"/>
              <a:t>32. [x for x in rang(10) if x % 2 == 0]</a:t>
            </a:r>
            <a:endParaRPr lang="ko-KR" alt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ranger</a:t>
            </a:r>
            <a:endParaRPr lang="ko-KR" altLang="en-US" dirty="0"/>
          </a:p>
        </p:txBody>
      </p:sp>
      <p:sp>
        <p:nvSpPr>
          <p:cNvPr id="3" name="내용 개체 틀 2"/>
          <p:cNvSpPr>
            <a:spLocks noGrp="1"/>
          </p:cNvSpPr>
          <p:nvPr>
            <p:ph idx="1"/>
          </p:nvPr>
        </p:nvSpPr>
        <p:spPr>
          <a:xfrm>
            <a:off x="457200" y="1600200"/>
            <a:ext cx="7931224" cy="4525963"/>
          </a:xfrm>
        </p:spPr>
        <p:txBody>
          <a:bodyPr>
            <a:normAutofit/>
          </a:bodyPr>
          <a:lstStyle/>
          <a:p>
            <a:r>
              <a:rPr lang="en-US" altLang="ko-KR" sz="1800" dirty="0"/>
              <a:t>Write an expression that is a single call to range, such as range(2, 3) to generate each of the following lists.</a:t>
            </a:r>
          </a:p>
          <a:p>
            <a:endParaRPr lang="en-US" altLang="ko-KR" sz="1800" dirty="0"/>
          </a:p>
          <a:p>
            <a:endParaRPr lang="ko-KR" altLang="en-US" sz="1800" dirty="0"/>
          </a:p>
          <a:p>
            <a:pPr>
              <a:lnSpc>
                <a:spcPct val="150000"/>
              </a:lnSpc>
              <a:buNone/>
            </a:pPr>
            <a:r>
              <a:rPr lang="en-US" altLang="ko-KR" sz="1800" dirty="0"/>
              <a:t>1. [0, 1, 2, 3, 4] </a:t>
            </a:r>
          </a:p>
          <a:p>
            <a:pPr>
              <a:lnSpc>
                <a:spcPct val="150000"/>
              </a:lnSpc>
              <a:buNone/>
            </a:pPr>
            <a:r>
              <a:rPr lang="en-US" altLang="ko-KR" sz="1800" dirty="0"/>
              <a:t>2. [44, 45, 46] </a:t>
            </a:r>
          </a:p>
          <a:p>
            <a:pPr>
              <a:lnSpc>
                <a:spcPct val="150000"/>
              </a:lnSpc>
              <a:buNone/>
            </a:pPr>
            <a:r>
              <a:rPr lang="en-US" altLang="ko-KR" sz="1800" dirty="0"/>
              <a:t>3. [-3, -2, -1, 0, 1] </a:t>
            </a:r>
          </a:p>
          <a:p>
            <a:pPr>
              <a:lnSpc>
                <a:spcPct val="150000"/>
              </a:lnSpc>
              <a:buNone/>
            </a:pPr>
            <a:r>
              <a:rPr lang="en-US" altLang="ko-KR" sz="1800" dirty="0"/>
              <a:t>4. [1, 3, 5, 7] </a:t>
            </a:r>
          </a:p>
          <a:p>
            <a:pPr>
              <a:lnSpc>
                <a:spcPct val="150000"/>
              </a:lnSpc>
              <a:buNone/>
            </a:pPr>
            <a:r>
              <a:rPr lang="en-US" altLang="ko-KR" sz="1800" dirty="0"/>
              <a:t>5. [5, 4, 3, 2]</a:t>
            </a:r>
            <a:endParaRPr lang="ko-KR" alt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every other(list)</a:t>
            </a:r>
            <a:endParaRPr lang="ko-KR" altLang="en-US" dirty="0"/>
          </a:p>
        </p:txBody>
      </p:sp>
      <p:sp>
        <p:nvSpPr>
          <p:cNvPr id="3" name="내용 개체 틀 2"/>
          <p:cNvSpPr>
            <a:spLocks noGrp="1"/>
          </p:cNvSpPr>
          <p:nvPr>
            <p:ph idx="1"/>
          </p:nvPr>
        </p:nvSpPr>
        <p:spPr/>
        <p:txBody>
          <a:bodyPr>
            <a:normAutofit/>
          </a:bodyPr>
          <a:lstStyle/>
          <a:p>
            <a:r>
              <a:rPr lang="en-US" altLang="ko-KR" sz="1800" dirty="0"/>
              <a:t>Write a function that takes a list as input and returns a new list with alternating elements of the original list, starting with the first. So, you'd get</a:t>
            </a:r>
          </a:p>
          <a:p>
            <a:endParaRPr lang="ko-KR" altLang="en-US" sz="1800" dirty="0"/>
          </a:p>
          <a:p>
            <a:pPr>
              <a:buNone/>
            </a:pPr>
            <a:r>
              <a:rPr lang="en-US" altLang="ko-KR" sz="1800" dirty="0"/>
              <a:t> &gt;&gt;&gt; </a:t>
            </a:r>
            <a:r>
              <a:rPr lang="en-US" altLang="ko-KR" sz="1800" dirty="0" err="1"/>
              <a:t>everyOther</a:t>
            </a:r>
            <a:r>
              <a:rPr lang="en-US" altLang="ko-KR" sz="1800" dirty="0"/>
              <a:t>([1, 2, 3, 4, 5])</a:t>
            </a:r>
          </a:p>
          <a:p>
            <a:pPr>
              <a:buNone/>
            </a:pPr>
            <a:r>
              <a:rPr lang="en-US" altLang="ko-KR" sz="1800" dirty="0"/>
              <a:t>[1, 3, 5]</a:t>
            </a:r>
          </a:p>
          <a:p>
            <a:pPr>
              <a:buNone/>
            </a:pPr>
            <a:r>
              <a:rPr lang="en-US" altLang="ko-KR" sz="1800" dirty="0"/>
              <a:t>&gt;&gt;&gt; </a:t>
            </a:r>
            <a:r>
              <a:rPr lang="en-US" altLang="ko-KR" sz="1800" dirty="0" err="1"/>
              <a:t>everyOther</a:t>
            </a:r>
            <a:r>
              <a:rPr lang="en-US" altLang="ko-KR" sz="1800" dirty="0"/>
              <a:t>(['this', 'is', 'a', 'sentence'])</a:t>
            </a:r>
          </a:p>
          <a:p>
            <a:pPr>
              <a:buNone/>
            </a:pPr>
            <a:r>
              <a:rPr lang="en-US" altLang="ko-KR" sz="1800" dirty="0"/>
              <a:t>['this', 'a']</a:t>
            </a:r>
          </a:p>
          <a:p>
            <a:pPr>
              <a:buNone/>
            </a:pPr>
            <a:endParaRPr lang="ko-KR" altLang="en-US" sz="1800" dirty="0"/>
          </a:p>
          <a:p>
            <a:r>
              <a:rPr lang="en-US" altLang="ko-KR" sz="1800" dirty="0"/>
              <a:t>You can do this using the things you already know; or you can go read the Python Tutorial documentation about fancier uses of range.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Cat6(list)</a:t>
            </a:r>
            <a:endParaRPr lang="ko-KR" altLang="en-US" dirty="0"/>
          </a:p>
        </p:txBody>
      </p:sp>
      <p:sp>
        <p:nvSpPr>
          <p:cNvPr id="3" name="내용 개체 틀 2"/>
          <p:cNvSpPr>
            <a:spLocks noGrp="1"/>
          </p:cNvSpPr>
          <p:nvPr>
            <p:ph idx="1"/>
          </p:nvPr>
        </p:nvSpPr>
        <p:spPr/>
        <p:txBody>
          <a:bodyPr>
            <a:normAutofit/>
          </a:bodyPr>
          <a:lstStyle/>
          <a:p>
            <a:r>
              <a:rPr lang="en-US" altLang="ko-KR" sz="1800" dirty="0"/>
              <a:t>In Python you can use + to concatenate two lists. Write a function, called cat6(l) that takes a list as an argument and returns a list with the integer 6 concatenated to the end; the output will be a list with one more element that the input.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home on the range (list)</a:t>
            </a:r>
            <a:endParaRPr lang="ko-KR" altLang="en-US" dirty="0"/>
          </a:p>
        </p:txBody>
      </p:sp>
      <p:sp>
        <p:nvSpPr>
          <p:cNvPr id="3" name="내용 개체 틀 2"/>
          <p:cNvSpPr>
            <a:spLocks noGrp="1"/>
          </p:cNvSpPr>
          <p:nvPr>
            <p:ph idx="1"/>
          </p:nvPr>
        </p:nvSpPr>
        <p:spPr/>
        <p:txBody>
          <a:bodyPr>
            <a:normAutofit/>
          </a:bodyPr>
          <a:lstStyle/>
          <a:p>
            <a:r>
              <a:rPr lang="en-US" altLang="ko-KR" sz="1800" dirty="0"/>
              <a:t>Write a function, called </a:t>
            </a:r>
            <a:r>
              <a:rPr lang="en-US" altLang="ko-KR" sz="1800" dirty="0" err="1"/>
              <a:t>myRange</a:t>
            </a:r>
            <a:r>
              <a:rPr lang="en-US" altLang="ko-KR" sz="1800" dirty="0"/>
              <a:t>, that takes a single positive integer n as an argument and returns a list with elements starting with 0 and going up through n - 1. Don't use range! Use a while loop.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Cumulative sum(list)</a:t>
            </a:r>
            <a:endParaRPr lang="ko-KR" altLang="en-US" dirty="0"/>
          </a:p>
        </p:txBody>
      </p:sp>
      <p:sp>
        <p:nvSpPr>
          <p:cNvPr id="3" name="내용 개체 틀 2"/>
          <p:cNvSpPr>
            <a:spLocks noGrp="1"/>
          </p:cNvSpPr>
          <p:nvPr>
            <p:ph idx="1"/>
          </p:nvPr>
        </p:nvSpPr>
        <p:spPr/>
        <p:txBody>
          <a:bodyPr/>
          <a:lstStyle/>
          <a:p>
            <a:r>
              <a:rPr lang="en-US" altLang="ko-KR" dirty="0"/>
              <a:t>Write a function that takes a list of numbers and returns the cumulative sum.</a:t>
            </a:r>
            <a:endParaRPr lang="ko-KR" altLang="en-US" dirty="0"/>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12293</TotalTime>
  <Words>1484</Words>
  <Application>Microsoft Office PowerPoint</Application>
  <PresentationFormat>화면 슬라이드 쇼(4:3)</PresentationFormat>
  <Paragraphs>108</Paragraphs>
  <Slides>21</Slides>
  <Notes>0</Notes>
  <HiddenSlides>0</HiddenSlides>
  <MMClips>0</MMClips>
  <ScaleCrop>false</ScaleCrop>
  <HeadingPairs>
    <vt:vector size="8" baseType="variant">
      <vt:variant>
        <vt:lpstr>사용한 글꼴</vt:lpstr>
      </vt:variant>
      <vt:variant>
        <vt:i4>4</vt:i4>
      </vt:variant>
      <vt:variant>
        <vt:lpstr>테마</vt:lpstr>
      </vt:variant>
      <vt:variant>
        <vt:i4>1</vt:i4>
      </vt:variant>
      <vt:variant>
        <vt:lpstr>포함된 OLE 서버</vt:lpstr>
      </vt:variant>
      <vt:variant>
        <vt:i4>1</vt:i4>
      </vt:variant>
      <vt:variant>
        <vt:lpstr>슬라이드 제목</vt:lpstr>
      </vt:variant>
      <vt:variant>
        <vt:i4>21</vt:i4>
      </vt:variant>
    </vt:vector>
  </HeadingPairs>
  <TitlesOfParts>
    <vt:vector size="27" baseType="lpstr">
      <vt:lpstr>HY강M</vt:lpstr>
      <vt:lpstr>맑은 고딕</vt:lpstr>
      <vt:lpstr>Arial</vt:lpstr>
      <vt:lpstr>Verdana</vt:lpstr>
      <vt:lpstr>Office 테마</vt:lpstr>
      <vt:lpstr>수식</vt:lpstr>
      <vt:lpstr>Python 실습자료06</vt:lpstr>
      <vt:lpstr>Types and values</vt:lpstr>
      <vt:lpstr>Types and values</vt:lpstr>
      <vt:lpstr>Types and values</vt:lpstr>
      <vt:lpstr>ranger</vt:lpstr>
      <vt:lpstr>every other(list)</vt:lpstr>
      <vt:lpstr>Cat6(list)</vt:lpstr>
      <vt:lpstr>home on the range (list)</vt:lpstr>
      <vt:lpstr>Cumulative sum(list)</vt:lpstr>
      <vt:lpstr>middle(list)</vt:lpstr>
      <vt:lpstr>chop(list)</vt:lpstr>
      <vt:lpstr>The mean of a list of numbers(list)</vt:lpstr>
      <vt:lpstr>Standard deviation(list)</vt:lpstr>
      <vt:lpstr>Standard deviation2(list)</vt:lpstr>
      <vt:lpstr>Slice of Pi (list)</vt:lpstr>
      <vt:lpstr>Poly(list)</vt:lpstr>
      <vt:lpstr>is_sorted (list)</vt:lpstr>
      <vt:lpstr>Birthday Paradox (list)</vt:lpstr>
      <vt:lpstr>Words (list)</vt:lpstr>
      <vt:lpstr>nested sum(list ,recursive)</vt:lpstr>
      <vt:lpstr>Capitalized_nested(list, recursive)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김은진</dc:creator>
  <cp:lastModifiedBy>김은진</cp:lastModifiedBy>
  <cp:revision>136</cp:revision>
  <dcterms:created xsi:type="dcterms:W3CDTF">2015-01-22T08:45:52Z</dcterms:created>
  <dcterms:modified xsi:type="dcterms:W3CDTF">2016-08-05T07:19:46Z</dcterms:modified>
</cp:coreProperties>
</file>