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47" d="100"/>
          <a:sy n="47" d="100"/>
        </p:scale>
        <p:origin x="60" y="11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07 </a:t>
            </a:r>
            <a:r>
              <a:rPr lang="en-US" altLang="ko-KR" sz="3600"/>
              <a:t>-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Sort_by_length2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In this example, ties are broken by comparing words, so words with the same length appear in reverse alphabetical order. For other applications you might want to break ties at random. Modify this example so that words with the same length appear in random order. Hint: see the random function in the random module.</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Sort_by_length2 (</a:t>
            </a:r>
            <a:r>
              <a:rPr lang="en-US" altLang="ko-KR" dirty="0" err="1"/>
              <a:t>tuple</a:t>
            </a:r>
            <a:r>
              <a:rPr lang="en-US" altLang="ko-KR" dirty="0"/>
              <a:t>)- answer</a:t>
            </a:r>
            <a:endParaRPr lang="ko-KR" altLang="en-US" dirty="0"/>
          </a:p>
        </p:txBody>
      </p:sp>
      <p:pic>
        <p:nvPicPr>
          <p:cNvPr id="111618" name="Picture 2"/>
          <p:cNvPicPr>
            <a:picLocks noChangeAspect="1" noChangeArrowheads="1"/>
          </p:cNvPicPr>
          <p:nvPr/>
        </p:nvPicPr>
        <p:blipFill>
          <a:blip r:embed="rId2" cstate="print"/>
          <a:srcRect/>
          <a:stretch>
            <a:fillRect/>
          </a:stretch>
        </p:blipFill>
        <p:spPr bwMode="auto">
          <a:xfrm>
            <a:off x="251520" y="1628800"/>
            <a:ext cx="4433493" cy="4464496"/>
          </a:xfrm>
          <a:prstGeom prst="rect">
            <a:avLst/>
          </a:prstGeom>
          <a:noFill/>
          <a:ln w="9525">
            <a:noFill/>
            <a:miter lim="800000"/>
            <a:headEnd/>
            <a:tailEnd/>
          </a:ln>
        </p:spPr>
      </p:pic>
      <p:pic>
        <p:nvPicPr>
          <p:cNvPr id="111619" name="Picture 3"/>
          <p:cNvPicPr>
            <a:picLocks noGrp="1" noChangeAspect="1" noChangeArrowheads="1"/>
          </p:cNvPicPr>
          <p:nvPr>
            <p:ph idx="1"/>
          </p:nvPr>
        </p:nvPicPr>
        <p:blipFill>
          <a:blip r:embed="rId3" cstate="print"/>
          <a:srcRect/>
          <a:stretch>
            <a:fillRect/>
          </a:stretch>
        </p:blipFill>
        <p:spPr bwMode="auto">
          <a:xfrm>
            <a:off x="4139952" y="2204864"/>
            <a:ext cx="4448175" cy="1952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Most_frequent</a:t>
            </a:r>
            <a:r>
              <a:rPr lang="en-US" altLang="ko-KR" dirty="0"/>
              <a:t> (tuple, </a:t>
            </a:r>
            <a:r>
              <a:rPr lang="en-US" altLang="ko-KR" dirty="0" err="1"/>
              <a:t>dict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Write a function called </a:t>
            </a:r>
            <a:r>
              <a:rPr lang="en-US" altLang="ko-KR" i="1" dirty="0" err="1"/>
              <a:t>most_frequent</a:t>
            </a:r>
            <a:r>
              <a:rPr lang="en-US" altLang="ko-KR" i="1" dirty="0"/>
              <a:t> that takes a string and prints the letters in decreasing order of frequency. Find text samples from several different languages and see how letter frequency varies between languages. Compare your results with the tables at wikipedia.org/wiki/</a:t>
            </a:r>
            <a:r>
              <a:rPr lang="en-US" altLang="ko-KR" i="1" dirty="0" err="1"/>
              <a:t>Letter_frequencies</a:t>
            </a:r>
            <a:r>
              <a:rPr lang="en-US" altLang="ko-KR" i="1" dirty="0"/>
              <a:t>.</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Most_frequent</a:t>
            </a:r>
            <a:r>
              <a:rPr lang="en-US" altLang="ko-KR" dirty="0"/>
              <a:t> (tuple, </a:t>
            </a:r>
            <a:r>
              <a:rPr lang="en-US" altLang="ko-KR" dirty="0" err="1"/>
              <a:t>dict</a:t>
            </a:r>
            <a:r>
              <a:rPr lang="en-US" altLang="ko-KR" dirty="0"/>
              <a:t>)-answer</a:t>
            </a:r>
            <a:endParaRPr lang="ko-KR" altLang="en-US" dirty="0"/>
          </a:p>
        </p:txBody>
      </p:sp>
      <p:sp>
        <p:nvSpPr>
          <p:cNvPr id="4" name="내용 개체 틀 3"/>
          <p:cNvSpPr>
            <a:spLocks noGrp="1"/>
          </p:cNvSpPr>
          <p:nvPr>
            <p:ph idx="1"/>
          </p:nvPr>
        </p:nvSpPr>
        <p:spPr/>
        <p:txBody>
          <a:bodyPr/>
          <a:lstStyle/>
          <a:p>
            <a:endParaRPr lang="ko-KR" altLang="en-US" dirty="0"/>
          </a:p>
        </p:txBody>
      </p:sp>
      <p:pic>
        <p:nvPicPr>
          <p:cNvPr id="110594" name="Picture 2"/>
          <p:cNvPicPr>
            <a:picLocks noChangeAspect="1" noChangeArrowheads="1"/>
          </p:cNvPicPr>
          <p:nvPr/>
        </p:nvPicPr>
        <p:blipFill>
          <a:blip r:embed="rId2" cstate="print"/>
          <a:srcRect/>
          <a:stretch>
            <a:fillRect/>
          </a:stretch>
        </p:blipFill>
        <p:spPr bwMode="auto">
          <a:xfrm>
            <a:off x="899591" y="1700808"/>
            <a:ext cx="7357565" cy="352839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a:t>
            </a:r>
            <a:endParaRPr lang="ko-KR" altLang="en-US" dirty="0"/>
          </a:p>
        </p:txBody>
      </p:sp>
      <p:sp>
        <p:nvSpPr>
          <p:cNvPr id="3" name="내용 개체 틀 2"/>
          <p:cNvSpPr>
            <a:spLocks noGrp="1"/>
          </p:cNvSpPr>
          <p:nvPr>
            <p:ph idx="1"/>
          </p:nvPr>
        </p:nvSpPr>
        <p:spPr/>
        <p:txBody>
          <a:bodyPr>
            <a:normAutofit/>
          </a:bodyPr>
          <a:lstStyle/>
          <a:p>
            <a:r>
              <a:rPr lang="en-US" altLang="ko-KR" sz="1800" dirty="0"/>
              <a:t>What is the longest English word, that remains a valid English word, as you remove its letters one at a time? Now, letters can be removed from either end, or the middle, but you can’t rearrange any of the letters. Every time you drop a letter, you wind up with another English word. If you do that, you’re eventually going to wind up with one letter and that too is going to be an English word—one that’s found in the dictionary. I want to know what’s the longest word and how many letters does it have?</a:t>
            </a:r>
          </a:p>
          <a:p>
            <a:r>
              <a:rPr lang="en-US" altLang="ko-KR" sz="1800" dirty="0"/>
              <a:t>I’m going to give you a little modest example: Sprite. Ok? You start off with sprite, you take a letter off, one from the interior of the word, take the r away, and we’re left with the word spite, then we take the e off the end, we’re left with spit, we take the s off, we’re left with pit, it, and I. </a:t>
            </a:r>
          </a:p>
          <a:p>
            <a:r>
              <a:rPr lang="en-US" altLang="ko-KR" sz="1800" dirty="0"/>
              <a:t>Write a program to find all words that can be reduced in this way, and then find the longest 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 – cont.</a:t>
            </a:r>
            <a:endParaRPr lang="ko-KR" altLang="en-US" dirty="0"/>
          </a:p>
        </p:txBody>
      </p:sp>
      <p:sp>
        <p:nvSpPr>
          <p:cNvPr id="3" name="내용 개체 틀 2"/>
          <p:cNvSpPr>
            <a:spLocks noGrp="1"/>
          </p:cNvSpPr>
          <p:nvPr>
            <p:ph idx="1"/>
          </p:nvPr>
        </p:nvSpPr>
        <p:spPr/>
        <p:txBody>
          <a:bodyPr>
            <a:normAutofit/>
          </a:bodyPr>
          <a:lstStyle/>
          <a:p>
            <a:r>
              <a:rPr lang="en-US" altLang="ko-KR" sz="1800" dirty="0"/>
              <a:t>This exercise is a little more challenging than most, so here are some suggestions:</a:t>
            </a:r>
          </a:p>
          <a:p>
            <a:r>
              <a:rPr lang="en-US" altLang="ko-KR" sz="1800" dirty="0"/>
              <a:t>You might want to write a function that takes a word and computes a list of all the words that can be formed by removing one letter. These are the “children” of the word.</a:t>
            </a:r>
          </a:p>
          <a:p>
            <a:r>
              <a:rPr lang="en-US" altLang="ko-KR" sz="1800" dirty="0"/>
              <a:t>Recursively, a word is reducible if any of its children are reducible. As a base case, you can consider the empty string reducible.</a:t>
            </a:r>
          </a:p>
          <a:p>
            <a:r>
              <a:rPr lang="en-US" altLang="ko-KR" sz="1800" dirty="0"/>
              <a:t>The wordlist I provided, words.txt, doesn’t contain single letter words. So you might want to add “I”, “a”, and the empty string.</a:t>
            </a:r>
          </a:p>
          <a:p>
            <a:r>
              <a:rPr lang="en-US" altLang="ko-KR" sz="1800" dirty="0"/>
              <a:t>To improve the performance of your program, you might want to memorize the words that are known to be reducible.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 - answer</a:t>
            </a:r>
            <a:endParaRPr lang="ko-KR" altLang="en-US" dirty="0"/>
          </a:p>
        </p:txBody>
      </p:sp>
      <p:pic>
        <p:nvPicPr>
          <p:cNvPr id="80898" name="Picture 2"/>
          <p:cNvPicPr>
            <a:picLocks noChangeAspect="1" noChangeArrowheads="1"/>
          </p:cNvPicPr>
          <p:nvPr/>
        </p:nvPicPr>
        <p:blipFill>
          <a:blip r:embed="rId2" cstate="print"/>
          <a:srcRect/>
          <a:stretch>
            <a:fillRect/>
          </a:stretch>
        </p:blipFill>
        <p:spPr bwMode="auto">
          <a:xfrm>
            <a:off x="251520" y="1124744"/>
            <a:ext cx="5229225" cy="5238750"/>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2771800" y="2060848"/>
            <a:ext cx="5553075" cy="3962400"/>
          </a:xfrm>
          <a:prstGeom prst="rect">
            <a:avLst/>
          </a:prstGeom>
          <a:noFill/>
          <a:ln w="9525">
            <a:solidFill>
              <a:schemeClr val="accent1">
                <a:lumMod val="75000"/>
              </a:schemeClr>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 - answer</a:t>
            </a:r>
            <a:endParaRPr lang="ko-KR" altLang="en-US" dirty="0"/>
          </a:p>
        </p:txBody>
      </p:sp>
      <p:pic>
        <p:nvPicPr>
          <p:cNvPr id="81922" name="Picture 2"/>
          <p:cNvPicPr>
            <a:picLocks noChangeAspect="1" noChangeArrowheads="1"/>
          </p:cNvPicPr>
          <p:nvPr/>
        </p:nvPicPr>
        <p:blipFill>
          <a:blip r:embed="rId2" cstate="print"/>
          <a:srcRect/>
          <a:stretch>
            <a:fillRect/>
          </a:stretch>
        </p:blipFill>
        <p:spPr bwMode="auto">
          <a:xfrm>
            <a:off x="395536" y="1772816"/>
            <a:ext cx="6048375" cy="4038600"/>
          </a:xfrm>
          <a:prstGeom prst="rect">
            <a:avLst/>
          </a:prstGeom>
          <a:noFill/>
          <a:ln w="9525">
            <a:solidFill>
              <a:schemeClr val="accent1">
                <a:lumMod val="75000"/>
              </a:schemeClr>
            </a:solid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2943225" y="1700808"/>
            <a:ext cx="6200775" cy="4953000"/>
          </a:xfrm>
          <a:prstGeom prst="rect">
            <a:avLst/>
          </a:prstGeom>
          <a:noFill/>
          <a:ln w="9525">
            <a:solidFill>
              <a:schemeClr val="accent1">
                <a:lumMod val="75000"/>
              </a:schemeClr>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From point A to point B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dirty="0" err="1"/>
              <a:t>pointDist</a:t>
            </a:r>
            <a:r>
              <a:rPr lang="en-US" altLang="ko-KR" sz="1800" dirty="0"/>
              <a:t>(p1, p2) that returns the distance between a point in two-dimensional space with coordinates p1 = (x1, y1) and another point with coordinates p2 = (x2, y2). Use </a:t>
            </a:r>
            <a:r>
              <a:rPr lang="en-US" altLang="ko-KR" sz="1800" dirty="0" err="1"/>
              <a:t>math.sqrt</a:t>
            </a:r>
            <a:r>
              <a:rPr lang="en-US" altLang="ko-KR" sz="1800" dirty="0"/>
              <a:t> (of type num -&gt; float). Your function should have type ((num, num), (num, num)) -&gt; float.</a:t>
            </a:r>
            <a:endParaRPr lang="ko-KR"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From point A to point B - answer</a:t>
            </a:r>
            <a:endParaRPr lang="ko-KR" altLang="en-US" dirty="0"/>
          </a:p>
        </p:txBody>
      </p:sp>
      <p:pic>
        <p:nvPicPr>
          <p:cNvPr id="151554" name="Picture 2"/>
          <p:cNvPicPr>
            <a:picLocks noChangeAspect="1" noChangeArrowheads="1"/>
          </p:cNvPicPr>
          <p:nvPr/>
        </p:nvPicPr>
        <p:blipFill>
          <a:blip r:embed="rId2" cstate="print"/>
          <a:srcRect/>
          <a:stretch>
            <a:fillRect/>
          </a:stretch>
        </p:blipFill>
        <p:spPr bwMode="auto">
          <a:xfrm>
            <a:off x="683568" y="1844824"/>
            <a:ext cx="4425008" cy="2880320"/>
          </a:xfrm>
          <a:prstGeom prst="rect">
            <a:avLst/>
          </a:prstGeom>
          <a:noFill/>
          <a:ln w="9525">
            <a:noFill/>
            <a:miter lim="800000"/>
            <a:headEnd/>
            <a:tailEnd/>
          </a:ln>
        </p:spPr>
      </p:pic>
      <p:pic>
        <p:nvPicPr>
          <p:cNvPr id="151555" name="Picture 3"/>
          <p:cNvPicPr>
            <a:picLocks noChangeAspect="1" noChangeArrowheads="1"/>
          </p:cNvPicPr>
          <p:nvPr/>
        </p:nvPicPr>
        <p:blipFill>
          <a:blip r:embed="rId3" cstate="print"/>
          <a:srcRect/>
          <a:stretch>
            <a:fillRect/>
          </a:stretch>
        </p:blipFill>
        <p:spPr bwMode="auto">
          <a:xfrm>
            <a:off x="5364088" y="1844824"/>
            <a:ext cx="2376264" cy="1349830"/>
          </a:xfrm>
          <a:prstGeom prst="rect">
            <a:avLst/>
          </a:prstGeom>
          <a:noFill/>
          <a:ln w="9525">
            <a:solidFill>
              <a:schemeClr val="accent1"/>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Distance from point to line (</a:t>
            </a:r>
            <a:r>
              <a:rPr lang="en-US" altLang="ko-KR" dirty="0" err="1"/>
              <a:t>tuple</a:t>
            </a:r>
            <a:r>
              <a:rPr lang="en-US" altLang="ko-KR" dirty="0"/>
              <a:t>) </a:t>
            </a:r>
            <a:endParaRPr lang="ko-KR" altLang="en-US" dirty="0"/>
          </a:p>
        </p:txBody>
      </p:sp>
      <p:sp>
        <p:nvSpPr>
          <p:cNvPr id="3" name="내용 개체 틀 2"/>
          <p:cNvSpPr>
            <a:spLocks noGrp="1"/>
          </p:cNvSpPr>
          <p:nvPr>
            <p:ph idx="1"/>
          </p:nvPr>
        </p:nvSpPr>
        <p:spPr>
          <a:xfrm>
            <a:off x="457200" y="1600200"/>
            <a:ext cx="7931224" cy="4525963"/>
          </a:xfrm>
        </p:spPr>
        <p:txBody>
          <a:bodyPr>
            <a:normAutofit/>
          </a:bodyPr>
          <a:lstStyle/>
          <a:p>
            <a:r>
              <a:rPr lang="en-US" altLang="ko-KR" sz="1800" dirty="0"/>
              <a:t>Define a function perpDist2(p, l) that returns the unsigned (positive) distance between a point in two-dimensional space with coordinates p = (</a:t>
            </a:r>
            <a:r>
              <a:rPr lang="en-US" altLang="ko-KR" sz="1800" dirty="0" err="1"/>
              <a:t>px</a:t>
            </a:r>
            <a:r>
              <a:rPr lang="en-US" altLang="ko-KR" sz="1800" dirty="0"/>
              <a:t>, </a:t>
            </a:r>
            <a:r>
              <a:rPr lang="en-US" altLang="ko-KR" sz="1800" dirty="0" err="1"/>
              <a:t>py</a:t>
            </a:r>
            <a:r>
              <a:rPr lang="en-US" altLang="ko-KR" sz="1800" dirty="0"/>
              <a:t>) and a line with equation ax + by + c == 0, where l = (a, b, c). Use </a:t>
            </a:r>
            <a:r>
              <a:rPr lang="en-US" altLang="ko-KR" sz="1800" dirty="0" err="1"/>
              <a:t>math.sqrt</a:t>
            </a:r>
            <a:r>
              <a:rPr lang="en-US" altLang="ko-KR" sz="1800" dirty="0"/>
              <a:t> (of type num -&gt; float). Your function should have type ((num, num), (num, num, num)) -&gt; float. We don't necessarily expect you to remember or </a:t>
            </a:r>
            <a:r>
              <a:rPr lang="en-US" altLang="ko-KR" sz="1800" dirty="0" err="1"/>
              <a:t>rederive</a:t>
            </a:r>
            <a:r>
              <a:rPr lang="en-US" altLang="ko-KR" sz="1800" dirty="0"/>
              <a:t> this formula; try Google if you need help. You might find the function abs useful. </a:t>
            </a:r>
            <a:endParaRPr lang="ko-KR"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Distance from point to line - answer </a:t>
            </a:r>
            <a:endParaRPr lang="ko-KR" altLang="en-US" dirty="0"/>
          </a:p>
        </p:txBody>
      </p:sp>
      <p:pic>
        <p:nvPicPr>
          <p:cNvPr id="152578" name="Picture 2"/>
          <p:cNvPicPr>
            <a:picLocks noChangeAspect="1" noChangeArrowheads="1"/>
          </p:cNvPicPr>
          <p:nvPr/>
        </p:nvPicPr>
        <p:blipFill>
          <a:blip r:embed="rId2" cstate="print"/>
          <a:srcRect/>
          <a:stretch>
            <a:fillRect/>
          </a:stretch>
        </p:blipFill>
        <p:spPr bwMode="auto">
          <a:xfrm>
            <a:off x="539552" y="1700807"/>
            <a:ext cx="4104456" cy="3120743"/>
          </a:xfrm>
          <a:prstGeom prst="rect">
            <a:avLst/>
          </a:prstGeom>
          <a:noFill/>
          <a:ln w="9525">
            <a:noFill/>
            <a:miter lim="800000"/>
            <a:headEnd/>
            <a:tailEnd/>
          </a:ln>
        </p:spPr>
      </p:pic>
      <p:pic>
        <p:nvPicPr>
          <p:cNvPr id="152579" name="Picture 3"/>
          <p:cNvPicPr>
            <a:picLocks noChangeAspect="1" noChangeArrowheads="1"/>
          </p:cNvPicPr>
          <p:nvPr/>
        </p:nvPicPr>
        <p:blipFill>
          <a:blip r:embed="rId3" cstate="print"/>
          <a:srcRect/>
          <a:stretch>
            <a:fillRect/>
          </a:stretch>
        </p:blipFill>
        <p:spPr bwMode="auto">
          <a:xfrm>
            <a:off x="4932040" y="1700807"/>
            <a:ext cx="1872208" cy="1095927"/>
          </a:xfrm>
          <a:prstGeom prst="rect">
            <a:avLst/>
          </a:prstGeom>
          <a:noFill/>
          <a:ln w="9525">
            <a:solidFill>
              <a:schemeClr val="accent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Multiple times(</a:t>
            </a:r>
            <a:r>
              <a:rPr lang="en-US" altLang="ko-KR" dirty="0" err="1"/>
              <a:t>tuple</a:t>
            </a:r>
            <a:r>
              <a:rPr lang="en-US" altLang="ko-KR" dirty="0"/>
              <a:t>)</a:t>
            </a:r>
            <a:endParaRPr lang="ko-KR" altLang="en-US" dirty="0"/>
          </a:p>
        </p:txBody>
      </p:sp>
      <p:sp>
        <p:nvSpPr>
          <p:cNvPr id="3" name="내용 개체 틀 2"/>
          <p:cNvSpPr>
            <a:spLocks noGrp="1"/>
          </p:cNvSpPr>
          <p:nvPr>
            <p:ph idx="1"/>
          </p:nvPr>
        </p:nvSpPr>
        <p:spPr>
          <a:xfrm>
            <a:off x="457200" y="1600200"/>
            <a:ext cx="8075240" cy="4525963"/>
          </a:xfrm>
        </p:spPr>
        <p:txBody>
          <a:bodyPr>
            <a:normAutofit/>
          </a:bodyPr>
          <a:lstStyle/>
          <a:p>
            <a:r>
              <a:rPr lang="en-US" altLang="ko-KR" sz="1800" dirty="0"/>
              <a:t>Define a function multIA2(m, n), which returns the product of m and n, assuming that n is a positive integer. Don't use *; instead, use a for loop, and +. Even though we first asked you to do this with while, generally speaking, any iteration over a fixed set of values is clearer and easier to write as a for loop. Your function should have type (</a:t>
            </a:r>
            <a:r>
              <a:rPr lang="en-US" altLang="ko-KR" sz="1800" dirty="0" err="1"/>
              <a:t>num,positiveInt</a:t>
            </a:r>
            <a:r>
              <a:rPr lang="en-US" altLang="ko-KR" sz="1800" dirty="0"/>
              <a:t>) -&gt; num</a:t>
            </a:r>
            <a:endParaRPr lang="ko-KR"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Multiple times - answer</a:t>
            </a:r>
            <a:endParaRPr lang="ko-KR" altLang="en-US" dirty="0"/>
          </a:p>
        </p:txBody>
      </p:sp>
      <p:pic>
        <p:nvPicPr>
          <p:cNvPr id="153602" name="Picture 2"/>
          <p:cNvPicPr>
            <a:picLocks noChangeAspect="1" noChangeArrowheads="1"/>
          </p:cNvPicPr>
          <p:nvPr/>
        </p:nvPicPr>
        <p:blipFill>
          <a:blip r:embed="rId2" cstate="print"/>
          <a:srcRect/>
          <a:stretch>
            <a:fillRect/>
          </a:stretch>
        </p:blipFill>
        <p:spPr bwMode="auto">
          <a:xfrm>
            <a:off x="467544" y="1556792"/>
            <a:ext cx="3528392" cy="2580606"/>
          </a:xfrm>
          <a:prstGeom prst="rect">
            <a:avLst/>
          </a:prstGeom>
          <a:noFill/>
          <a:ln w="9525">
            <a:noFill/>
            <a:miter lim="800000"/>
            <a:headEnd/>
            <a:tailEnd/>
          </a:ln>
        </p:spPr>
      </p:pic>
      <p:pic>
        <p:nvPicPr>
          <p:cNvPr id="153603" name="Picture 3"/>
          <p:cNvPicPr>
            <a:picLocks noChangeAspect="1" noChangeArrowheads="1"/>
          </p:cNvPicPr>
          <p:nvPr/>
        </p:nvPicPr>
        <p:blipFill>
          <a:blip r:embed="rId3" cstate="print"/>
          <a:srcRect/>
          <a:stretch>
            <a:fillRect/>
          </a:stretch>
        </p:blipFill>
        <p:spPr bwMode="auto">
          <a:xfrm>
            <a:off x="467544" y="4221088"/>
            <a:ext cx="2448272" cy="2338796"/>
          </a:xfrm>
          <a:prstGeom prst="rect">
            <a:avLst/>
          </a:prstGeom>
          <a:noFill/>
          <a:ln w="9525">
            <a:noFill/>
            <a:miter lim="800000"/>
            <a:headEnd/>
            <a:tailEnd/>
          </a:ln>
        </p:spPr>
      </p:pic>
      <p:pic>
        <p:nvPicPr>
          <p:cNvPr id="153604" name="Picture 4"/>
          <p:cNvPicPr>
            <a:picLocks noChangeAspect="1" noChangeArrowheads="1"/>
          </p:cNvPicPr>
          <p:nvPr/>
        </p:nvPicPr>
        <p:blipFill>
          <a:blip r:embed="rId4" cstate="print"/>
          <a:srcRect/>
          <a:stretch>
            <a:fillRect/>
          </a:stretch>
        </p:blipFill>
        <p:spPr bwMode="auto">
          <a:xfrm>
            <a:off x="3347864" y="4221088"/>
            <a:ext cx="5306952" cy="2016224"/>
          </a:xfrm>
          <a:prstGeom prst="rect">
            <a:avLst/>
          </a:prstGeom>
          <a:noFill/>
          <a:ln w="9525">
            <a:noFill/>
            <a:miter lim="800000"/>
            <a:headEnd/>
            <a:tailEnd/>
          </a:ln>
        </p:spPr>
      </p:pic>
      <p:pic>
        <p:nvPicPr>
          <p:cNvPr id="153605" name="Picture 5"/>
          <p:cNvPicPr>
            <a:picLocks noChangeAspect="1" noChangeArrowheads="1"/>
          </p:cNvPicPr>
          <p:nvPr/>
        </p:nvPicPr>
        <p:blipFill>
          <a:blip r:embed="rId5" cstate="print"/>
          <a:srcRect/>
          <a:stretch>
            <a:fillRect/>
          </a:stretch>
        </p:blipFill>
        <p:spPr bwMode="auto">
          <a:xfrm>
            <a:off x="4139952" y="1556792"/>
            <a:ext cx="2561670" cy="129614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Many of the built-in functions use variable-length argument </a:t>
            </a:r>
            <a:r>
              <a:rPr lang="en-US" altLang="ko-KR" i="1" dirty="0" err="1"/>
              <a:t>tuples</a:t>
            </a:r>
            <a:r>
              <a:rPr lang="en-US" altLang="ko-KR" i="1" dirty="0"/>
              <a:t>. For example, max and min can take any number of arguments:</a:t>
            </a:r>
            <a:endParaRPr lang="en-US" altLang="ko-KR" dirty="0"/>
          </a:p>
          <a:p>
            <a:r>
              <a:rPr lang="en-US" altLang="ko-KR" i="1" dirty="0"/>
              <a:t>&gt;&gt;&gt; max(1,2,3) </a:t>
            </a:r>
          </a:p>
          <a:p>
            <a:r>
              <a:rPr lang="en-US" altLang="ko-KR" i="1" dirty="0"/>
              <a:t>3 </a:t>
            </a:r>
          </a:p>
          <a:p>
            <a:r>
              <a:rPr lang="en-US" altLang="ko-KR" i="1" dirty="0"/>
              <a:t>But sum does not.</a:t>
            </a:r>
            <a:endParaRPr lang="en-US" altLang="ko-KR" dirty="0"/>
          </a:p>
          <a:p>
            <a:r>
              <a:rPr lang="en-US" altLang="ko-KR" i="1" dirty="0"/>
              <a:t>&gt;&gt;&gt; sum(1,2,3) </a:t>
            </a:r>
          </a:p>
          <a:p>
            <a:r>
              <a:rPr lang="en-US" altLang="ko-KR" i="1" dirty="0" err="1"/>
              <a:t>TypeError</a:t>
            </a:r>
            <a:r>
              <a:rPr lang="en-US" altLang="ko-KR" i="1" dirty="0"/>
              <a:t>: sum expected at most 2 arguments, got 3 </a:t>
            </a:r>
          </a:p>
          <a:p>
            <a:r>
              <a:rPr lang="en-US" altLang="ko-KR" i="1" dirty="0"/>
              <a:t>Write a function called </a:t>
            </a:r>
            <a:r>
              <a:rPr lang="en-US" altLang="ko-KR" i="1" dirty="0" err="1"/>
              <a:t>sumall</a:t>
            </a:r>
            <a:r>
              <a:rPr lang="en-US" altLang="ko-KR" i="1" dirty="0"/>
              <a:t> that takes any number of arguments and returns their sum</a:t>
            </a:r>
            <a:endParaRPr lang="en-US" altLang="ko-KR" dirty="0"/>
          </a:p>
          <a:p>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 (</a:t>
            </a:r>
            <a:r>
              <a:rPr lang="en-US" altLang="ko-KR" dirty="0" err="1"/>
              <a:t>tuple</a:t>
            </a:r>
            <a:r>
              <a:rPr lang="en-US" altLang="ko-KR" dirty="0"/>
              <a:t>) - answer</a:t>
            </a:r>
            <a:endParaRPr lang="ko-KR" altLang="en-US" dirty="0"/>
          </a:p>
        </p:txBody>
      </p:sp>
      <p:pic>
        <p:nvPicPr>
          <p:cNvPr id="112642" name="Picture 2"/>
          <p:cNvPicPr>
            <a:picLocks noGrp="1" noChangeAspect="1" noChangeArrowheads="1"/>
          </p:cNvPicPr>
          <p:nvPr>
            <p:ph idx="1"/>
          </p:nvPr>
        </p:nvPicPr>
        <p:blipFill>
          <a:blip r:embed="rId2" cstate="print"/>
          <a:srcRect/>
          <a:stretch>
            <a:fillRect/>
          </a:stretch>
        </p:blipFill>
        <p:spPr bwMode="auto">
          <a:xfrm>
            <a:off x="539552" y="1556792"/>
            <a:ext cx="4619078" cy="2664296"/>
          </a:xfrm>
          <a:prstGeom prst="rect">
            <a:avLst/>
          </a:prstGeom>
          <a:noFill/>
          <a:ln w="9525">
            <a:noFill/>
            <a:miter lim="800000"/>
            <a:headEnd/>
            <a:tailEnd/>
          </a:ln>
        </p:spPr>
      </p:pic>
      <p:pic>
        <p:nvPicPr>
          <p:cNvPr id="112643" name="Picture 3"/>
          <p:cNvPicPr>
            <a:picLocks noChangeAspect="1" noChangeArrowheads="1"/>
          </p:cNvPicPr>
          <p:nvPr/>
        </p:nvPicPr>
        <p:blipFill>
          <a:blip r:embed="rId3" cstate="print"/>
          <a:srcRect/>
          <a:stretch>
            <a:fillRect/>
          </a:stretch>
        </p:blipFill>
        <p:spPr bwMode="auto">
          <a:xfrm>
            <a:off x="4211960" y="3140968"/>
            <a:ext cx="3744416" cy="304046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12288</TotalTime>
  <Words>872</Words>
  <Application>Microsoft Office PowerPoint</Application>
  <PresentationFormat>화면 슬라이드 쇼(4:3)</PresentationFormat>
  <Paragraphs>39</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HY강M</vt:lpstr>
      <vt:lpstr>맑은 고딕</vt:lpstr>
      <vt:lpstr>Arial</vt:lpstr>
      <vt:lpstr>Verdana</vt:lpstr>
      <vt:lpstr>Office 테마</vt:lpstr>
      <vt:lpstr>Python 실습자료07 - answer</vt:lpstr>
      <vt:lpstr>From point A to point B (tuple)</vt:lpstr>
      <vt:lpstr>From point A to point B - answer</vt:lpstr>
      <vt:lpstr>Distance from point to line (tuple) </vt:lpstr>
      <vt:lpstr>Distance from point to line - answer </vt:lpstr>
      <vt:lpstr>Multiple times(tuple)</vt:lpstr>
      <vt:lpstr>Multiple times - answer</vt:lpstr>
      <vt:lpstr>Small (tuple)</vt:lpstr>
      <vt:lpstr>Small (tuple) - answer</vt:lpstr>
      <vt:lpstr>Sort_by_length2 (tuple)</vt:lpstr>
      <vt:lpstr>Sort_by_length2 (tuple)- answer</vt:lpstr>
      <vt:lpstr>Most_frequent (tuple, dict)</vt:lpstr>
      <vt:lpstr>Most_frequent (tuple, dict)-answer</vt:lpstr>
      <vt:lpstr>Car Talk Puzzler(tuple, dict)</vt:lpstr>
      <vt:lpstr>Car Talk Puzzler(tuple, dict) – cont.</vt:lpstr>
      <vt:lpstr>Car Talk Puzzler(tuple, dict) - answer</vt:lpstr>
      <vt:lpstr>Car Talk Puzzler(tuple, dict) -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136</cp:revision>
  <dcterms:created xsi:type="dcterms:W3CDTF">2015-01-22T08:45:52Z</dcterms:created>
  <dcterms:modified xsi:type="dcterms:W3CDTF">2016-08-05T07:24:38Z</dcterms:modified>
</cp:coreProperties>
</file>