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61" r:id="rId6"/>
    <p:sldId id="263" r:id="rId7"/>
    <p:sldId id="266" r:id="rId8"/>
    <p:sldId id="267" r:id="rId9"/>
    <p:sldId id="270" r:id="rId10"/>
    <p:sldId id="272" r:id="rId11"/>
    <p:sldId id="274" r:id="rId12"/>
    <p:sldId id="275" r:id="rId13"/>
    <p:sldId id="278" r:id="rId14"/>
    <p:sldId id="279" r:id="rId15"/>
    <p:sldId id="281" r:id="rId16"/>
    <p:sldId id="282" r:id="rId17"/>
    <p:sldId id="283" r:id="rId18"/>
    <p:sldId id="285" r:id="rId19"/>
    <p:sldId id="286" r:id="rId20"/>
    <p:sldId id="287" r:id="rId21"/>
    <p:sldId id="291" r:id="rId22"/>
    <p:sldId id="292"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1" d="100"/>
          <a:sy n="51" d="100"/>
        </p:scale>
        <p:origin x="96" y="10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09</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Next Birthday</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function that takes a birthday as input and prints the user’s age and the number of days, hour, minutes and seconds until their next birthday?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 - Point</a:t>
            </a:r>
            <a:endParaRPr lang="ko-KR" altLang="en-US" dirty="0"/>
          </a:p>
        </p:txBody>
      </p:sp>
      <p:sp>
        <p:nvSpPr>
          <p:cNvPr id="3" name="내용 개체 틀 2"/>
          <p:cNvSpPr>
            <a:spLocks noGrp="1"/>
          </p:cNvSpPr>
          <p:nvPr>
            <p:ph idx="1"/>
          </p:nvPr>
        </p:nvSpPr>
        <p:spPr>
          <a:xfrm>
            <a:off x="457200" y="1600201"/>
            <a:ext cx="7643192" cy="3845024"/>
          </a:xfrm>
        </p:spPr>
        <p:txBody>
          <a:bodyPr>
            <a:noAutofit/>
          </a:bodyPr>
          <a:lstStyle/>
          <a:p>
            <a:r>
              <a:rPr lang="en-US" altLang="ko-KR" sz="1800" dirty="0"/>
              <a:t>Write an init method for the '</a:t>
            </a:r>
            <a:r>
              <a:rPr lang="en-US" altLang="ko-KR" sz="1800" b="1" dirty="0"/>
              <a:t>Point'</a:t>
            </a:r>
            <a:r>
              <a:rPr lang="en-US" altLang="ko-KR" sz="1800" dirty="0"/>
              <a:t> class that takes '</a:t>
            </a:r>
            <a:r>
              <a:rPr lang="en-US" altLang="ko-KR" sz="1800" b="1" dirty="0"/>
              <a:t>x'</a:t>
            </a:r>
            <a:r>
              <a:rPr lang="en-US" altLang="ko-KR" sz="1800" dirty="0"/>
              <a:t> and '</a:t>
            </a:r>
            <a:r>
              <a:rPr lang="en-US" altLang="ko-KR" sz="1800" b="1" dirty="0"/>
              <a:t>y'</a:t>
            </a:r>
            <a:r>
              <a:rPr lang="en-US" altLang="ko-KR" sz="1800" dirty="0"/>
              <a:t> as optional parameters and assigns them to the corresponding attributes.</a:t>
            </a:r>
          </a:p>
          <a:p>
            <a:r>
              <a:rPr lang="en-US" altLang="ko-KR" sz="1800" dirty="0"/>
              <a:t>Write a ‘__</a:t>
            </a:r>
            <a:r>
              <a:rPr lang="en-US" altLang="ko-KR" sz="1800" b="1" dirty="0" err="1"/>
              <a:t>str</a:t>
            </a:r>
            <a:r>
              <a:rPr lang="en-US" altLang="ko-KR" sz="1800" b="1" dirty="0"/>
              <a:t>__'</a:t>
            </a:r>
            <a:r>
              <a:rPr lang="en-US" altLang="ko-KR" sz="1800" dirty="0"/>
              <a:t> method for the '</a:t>
            </a:r>
            <a:r>
              <a:rPr lang="en-US" altLang="ko-KR" sz="1800" b="1" dirty="0"/>
              <a:t>Point'</a:t>
            </a:r>
            <a:r>
              <a:rPr lang="en-US" altLang="ko-KR" sz="1800" dirty="0"/>
              <a:t> class. Create a Point object and print it.</a:t>
            </a:r>
          </a:p>
          <a:p>
            <a:r>
              <a:rPr lang="en-US" altLang="ko-KR" sz="1800" dirty="0"/>
              <a:t>Write an ‘__</a:t>
            </a:r>
            <a:r>
              <a:rPr lang="en-US" altLang="ko-KR" sz="1800" b="1" dirty="0"/>
              <a:t>add__'</a:t>
            </a:r>
            <a:r>
              <a:rPr lang="en-US" altLang="ko-KR" sz="1800" dirty="0"/>
              <a:t> method for the Point class.</a:t>
            </a:r>
          </a:p>
          <a:p>
            <a:r>
              <a:rPr lang="en-US" altLang="ko-KR" sz="1800" dirty="0"/>
              <a:t>Write an '</a:t>
            </a:r>
            <a:r>
              <a:rPr lang="en-US" altLang="ko-KR" sz="1800" b="1" dirty="0"/>
              <a:t>add'</a:t>
            </a:r>
            <a:r>
              <a:rPr lang="en-US" altLang="ko-KR" sz="1800" dirty="0"/>
              <a:t> method for Points that works with either a Point object or a </a:t>
            </a:r>
            <a:r>
              <a:rPr lang="en-US" altLang="ko-KR" sz="1800" dirty="0" err="1"/>
              <a:t>tuple</a:t>
            </a:r>
            <a:r>
              <a:rPr lang="en-US" altLang="ko-KR" sz="1800" dirty="0"/>
              <a:t>:</a:t>
            </a:r>
          </a:p>
          <a:p>
            <a:pPr lvl="1"/>
            <a:r>
              <a:rPr lang="en-US" altLang="ko-KR" sz="1800" dirty="0"/>
              <a:t>If the second operand is a Point, the method should return a new Point whose '</a:t>
            </a:r>
            <a:r>
              <a:rPr lang="en-US" altLang="ko-KR" sz="1800" b="1" dirty="0"/>
              <a:t>x'</a:t>
            </a:r>
            <a:r>
              <a:rPr lang="en-US" altLang="ko-KR" sz="1800" dirty="0"/>
              <a:t> coordinate is the sum of the '</a:t>
            </a:r>
            <a:r>
              <a:rPr lang="en-US" altLang="ko-KR" sz="1800" b="1" dirty="0"/>
              <a:t>x'</a:t>
            </a:r>
            <a:r>
              <a:rPr lang="en-US" altLang="ko-KR" sz="1800" dirty="0"/>
              <a:t> coordinates of the operands, and likewise for the '</a:t>
            </a:r>
            <a:r>
              <a:rPr lang="en-US" altLang="ko-KR" sz="1800" b="1" dirty="0"/>
              <a:t>y'</a:t>
            </a:r>
            <a:r>
              <a:rPr lang="en-US" altLang="ko-KR" sz="1800" dirty="0"/>
              <a:t> coordinates.</a:t>
            </a:r>
          </a:p>
          <a:p>
            <a:pPr lvl="1"/>
            <a:r>
              <a:rPr lang="en-US" altLang="ko-KR" sz="1800" dirty="0"/>
              <a:t>If the second operand is a </a:t>
            </a:r>
            <a:r>
              <a:rPr lang="en-US" altLang="ko-KR" sz="1800" dirty="0" err="1"/>
              <a:t>tuple</a:t>
            </a:r>
            <a:r>
              <a:rPr lang="en-US" altLang="ko-KR" sz="1800" dirty="0"/>
              <a:t>, the method should add the first element of the </a:t>
            </a:r>
            <a:r>
              <a:rPr lang="en-US" altLang="ko-KR" sz="1800" dirty="0" err="1"/>
              <a:t>tuple</a:t>
            </a:r>
            <a:r>
              <a:rPr lang="en-US" altLang="ko-KR" sz="1800" dirty="0"/>
              <a:t> to the '</a:t>
            </a:r>
            <a:r>
              <a:rPr lang="en-US" altLang="ko-KR" sz="1800" b="1" dirty="0"/>
              <a:t>x'</a:t>
            </a:r>
            <a:r>
              <a:rPr lang="en-US" altLang="ko-KR" sz="1800" dirty="0"/>
              <a:t> coordinate and the second element to the '</a:t>
            </a:r>
            <a:r>
              <a:rPr lang="en-US" altLang="ko-KR" sz="1800" b="1" dirty="0"/>
              <a:t>y'</a:t>
            </a:r>
            <a:r>
              <a:rPr lang="en-US" altLang="ko-KR" sz="1800" dirty="0"/>
              <a:t> coordinate, and return a new Point with the result.</a:t>
            </a:r>
          </a:p>
          <a:p>
            <a:pPr lvl="1"/>
            <a:endParaRPr lang="ko-KR"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Cautionary tail</a:t>
            </a:r>
            <a:endParaRPr lang="ko-KR" altLang="en-US" dirty="0"/>
          </a:p>
        </p:txBody>
      </p:sp>
      <p:sp>
        <p:nvSpPr>
          <p:cNvPr id="3" name="내용 개체 틀 2"/>
          <p:cNvSpPr>
            <a:spLocks noGrp="1"/>
          </p:cNvSpPr>
          <p:nvPr>
            <p:ph idx="1"/>
          </p:nvPr>
        </p:nvSpPr>
        <p:spPr/>
        <p:txBody>
          <a:bodyPr>
            <a:noAutofit/>
          </a:bodyPr>
          <a:lstStyle/>
          <a:p>
            <a:r>
              <a:rPr lang="en-US" altLang="ko-KR" sz="1600" dirty="0"/>
              <a:t>This exercise is a cautionary tale about one of the most common, and difficult to find, errors in Python.</a:t>
            </a:r>
          </a:p>
          <a:p>
            <a:r>
              <a:rPr lang="en-US" altLang="ko-KR" sz="1600" dirty="0"/>
              <a:t>Write a definition for a class named '</a:t>
            </a:r>
            <a:r>
              <a:rPr lang="en-US" altLang="ko-KR" sz="1600" b="1" dirty="0"/>
              <a:t>Kangaroo'</a:t>
            </a:r>
            <a:r>
              <a:rPr lang="en-US" altLang="ko-KR" sz="1600" dirty="0"/>
              <a:t> with the following methods:</a:t>
            </a:r>
          </a:p>
          <a:p>
            <a:pPr lvl="1"/>
            <a:r>
              <a:rPr lang="en-US" altLang="ko-KR" sz="1600" dirty="0"/>
              <a:t>An __init__ method that initializes an attribute named </a:t>
            </a:r>
            <a:r>
              <a:rPr lang="en-US" altLang="ko-KR" sz="1600" dirty="0" err="1"/>
              <a:t>pouch_contents</a:t>
            </a:r>
            <a:r>
              <a:rPr lang="en-US" altLang="ko-KR" sz="1600" dirty="0"/>
              <a:t> to an empty list.</a:t>
            </a:r>
          </a:p>
          <a:p>
            <a:pPr lvl="1"/>
            <a:r>
              <a:rPr lang="en-US" altLang="ko-KR" sz="1600" dirty="0"/>
              <a:t>A method named </a:t>
            </a:r>
            <a:r>
              <a:rPr lang="en-US" altLang="ko-KR" sz="1600" dirty="0" err="1"/>
              <a:t>put_in_pouch</a:t>
            </a:r>
            <a:r>
              <a:rPr lang="en-US" altLang="ko-KR" sz="1600" dirty="0"/>
              <a:t> that takes an object of any type and adds it to </a:t>
            </a:r>
            <a:r>
              <a:rPr lang="en-US" altLang="ko-KR" sz="1600" dirty="0" err="1"/>
              <a:t>pouch_contents</a:t>
            </a:r>
            <a:r>
              <a:rPr lang="en-US" altLang="ko-KR" sz="1600" dirty="0"/>
              <a:t>.</a:t>
            </a:r>
          </a:p>
          <a:p>
            <a:pPr lvl="1"/>
            <a:r>
              <a:rPr lang="en-US" altLang="ko-KR" sz="1600" dirty="0"/>
              <a:t>A __</a:t>
            </a:r>
            <a:r>
              <a:rPr lang="en-US" altLang="ko-KR" sz="1600" dirty="0" err="1"/>
              <a:t>str</a:t>
            </a:r>
            <a:r>
              <a:rPr lang="en-US" altLang="ko-KR" sz="1600" dirty="0"/>
              <a:t>__ method that returns a string representation of the Kangaroo object and the contents of the pouch.</a:t>
            </a:r>
          </a:p>
          <a:p>
            <a:r>
              <a:rPr lang="en-US" altLang="ko-KR" sz="1600" dirty="0"/>
              <a:t>Test your code by creating two '''</a:t>
            </a:r>
            <a:r>
              <a:rPr lang="en-US" altLang="ko-KR" sz="1600" b="1" dirty="0"/>
              <a:t>Kangaroo'''</a:t>
            </a:r>
            <a:r>
              <a:rPr lang="en-US" altLang="ko-KR" sz="1600" dirty="0"/>
              <a:t> objects, assigning them to variables named '''</a:t>
            </a:r>
            <a:r>
              <a:rPr lang="en-US" altLang="ko-KR" sz="1600" b="1" dirty="0"/>
              <a:t>kanga'''</a:t>
            </a:r>
            <a:r>
              <a:rPr lang="en-US" altLang="ko-KR" sz="1600" dirty="0"/>
              <a:t> and '''</a:t>
            </a:r>
            <a:r>
              <a:rPr lang="en-US" altLang="ko-KR" sz="1600" b="1" dirty="0" err="1"/>
              <a:t>roo</a:t>
            </a:r>
            <a:r>
              <a:rPr lang="en-US" altLang="ko-KR" sz="1600" b="1" dirty="0"/>
              <a:t>'''</a:t>
            </a:r>
            <a:r>
              <a:rPr lang="en-US" altLang="ko-KR" sz="1600" dirty="0"/>
              <a:t>, and then adding '''</a:t>
            </a:r>
            <a:r>
              <a:rPr lang="en-US" altLang="ko-KR" sz="1600" b="1" dirty="0" err="1"/>
              <a:t>roo</a:t>
            </a:r>
            <a:r>
              <a:rPr lang="en-US" altLang="ko-KR" sz="1600" b="1" dirty="0"/>
              <a:t>'''</a:t>
            </a:r>
            <a:r>
              <a:rPr lang="en-US" altLang="ko-KR" sz="1600" dirty="0"/>
              <a:t> to the contents of '''</a:t>
            </a:r>
            <a:r>
              <a:rPr lang="en-US" altLang="ko-KR" sz="1600" b="1" dirty="0" err="1"/>
              <a:t>kanga'''</a:t>
            </a:r>
            <a:r>
              <a:rPr lang="en-US" altLang="ko-KR" sz="1600" dirty="0" err="1"/>
              <a:t>’s</a:t>
            </a:r>
            <a:r>
              <a:rPr lang="en-US" altLang="ko-KR" sz="1600" dirty="0"/>
              <a:t> pouch.‘</a:t>
            </a:r>
          </a:p>
          <a:p>
            <a:endParaRPr lang="ko-KR"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 inheritance (1)</a:t>
            </a:r>
            <a:endParaRPr lang="ko-KR" altLang="en-US" dirty="0"/>
          </a:p>
        </p:txBody>
      </p:sp>
      <p:sp>
        <p:nvSpPr>
          <p:cNvPr id="3" name="내용 개체 틀 2"/>
          <p:cNvSpPr>
            <a:spLocks noGrp="1"/>
          </p:cNvSpPr>
          <p:nvPr>
            <p:ph idx="1"/>
          </p:nvPr>
        </p:nvSpPr>
        <p:spPr/>
        <p:txBody>
          <a:bodyPr>
            <a:normAutofit/>
          </a:bodyPr>
          <a:lstStyle/>
          <a:p>
            <a:r>
              <a:rPr lang="en-US" altLang="ko-KR" sz="1600" dirty="0"/>
              <a:t>There are fifty-two cards in a deck, each of which belongs to one of four suits and one of thirteen ranks. The suits are Spades, Hearts, Diamonds, and Clubs (in descending order in bridge). The ranks are Ace, 2, 3, 4, 5, 6, 7, 8, 9, 10, Jack, Queen, and King. Depending on the game that you are playing, an Ace may be higher than King or lower than 2.</a:t>
            </a:r>
          </a:p>
          <a:p>
            <a:r>
              <a:rPr lang="en-US" altLang="ko-KR" sz="1600" dirty="0"/>
              <a:t>We define the class Card like this</a:t>
            </a:r>
            <a:endParaRPr lang="ko-KR" altLang="en-US" sz="1600" dirty="0"/>
          </a:p>
        </p:txBody>
      </p:sp>
      <p:pic>
        <p:nvPicPr>
          <p:cNvPr id="173058" name="Picture 2"/>
          <p:cNvPicPr>
            <a:picLocks noChangeAspect="1" noChangeArrowheads="1"/>
          </p:cNvPicPr>
          <p:nvPr/>
        </p:nvPicPr>
        <p:blipFill>
          <a:blip r:embed="rId2" cstate="print"/>
          <a:srcRect/>
          <a:stretch>
            <a:fillRect/>
          </a:stretch>
        </p:blipFill>
        <p:spPr bwMode="auto">
          <a:xfrm>
            <a:off x="899592" y="3284984"/>
            <a:ext cx="6235396" cy="3096344"/>
          </a:xfrm>
          <a:prstGeom prst="rect">
            <a:avLst/>
          </a:prstGeom>
          <a:noFill/>
          <a:ln w="9525">
            <a:noFill/>
            <a:miter lim="800000"/>
            <a:headEnd/>
            <a:tailEnd/>
          </a:ln>
        </p:spPr>
      </p:pic>
      <p:pic>
        <p:nvPicPr>
          <p:cNvPr id="173059" name="Picture 3"/>
          <p:cNvPicPr>
            <a:picLocks noChangeAspect="1" noChangeArrowheads="1"/>
          </p:cNvPicPr>
          <p:nvPr/>
        </p:nvPicPr>
        <p:blipFill>
          <a:blip r:embed="rId3" cstate="print"/>
          <a:srcRect/>
          <a:stretch>
            <a:fillRect/>
          </a:stretch>
        </p:blipFill>
        <p:spPr bwMode="auto">
          <a:xfrm>
            <a:off x="5868144" y="3140968"/>
            <a:ext cx="2555578" cy="720080"/>
          </a:xfrm>
          <a:prstGeom prst="rect">
            <a:avLst/>
          </a:prstGeom>
          <a:noFill/>
          <a:ln w="9525">
            <a:solidFill>
              <a:schemeClr val="accent1">
                <a:lumMod val="75000"/>
              </a:schemeClr>
            </a:solidFill>
            <a:miter lim="800000"/>
            <a:headEnd/>
            <a:tailEnd/>
          </a:ln>
        </p:spPr>
      </p:pic>
      <p:sp>
        <p:nvSpPr>
          <p:cNvPr id="6" name="직사각형 5"/>
          <p:cNvSpPr/>
          <p:nvPr/>
        </p:nvSpPr>
        <p:spPr>
          <a:xfrm>
            <a:off x="1547664" y="4005064"/>
            <a:ext cx="9361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설명선 2 6"/>
          <p:cNvSpPr/>
          <p:nvPr/>
        </p:nvSpPr>
        <p:spPr>
          <a:xfrm>
            <a:off x="3347864" y="4149080"/>
            <a:ext cx="1800200" cy="288032"/>
          </a:xfrm>
          <a:prstGeom prst="borderCallout2">
            <a:avLst>
              <a:gd name="adj1" fmla="val 45246"/>
              <a:gd name="adj2" fmla="val -705"/>
              <a:gd name="adj3" fmla="val 114028"/>
              <a:gd name="adj4" fmla="val -54117"/>
              <a:gd name="adj5" fmla="val 52766"/>
              <a:gd name="adj6" fmla="val -60534"/>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Verdana" pitchFamily="34" charset="0"/>
                <a:ea typeface="Verdana" pitchFamily="34" charset="0"/>
                <a:cs typeface="Verdana" pitchFamily="34" charset="0"/>
              </a:rPr>
              <a:t>Class attributes</a:t>
            </a:r>
            <a:endParaRPr lang="ko-KR" altLang="en-US" sz="1400" b="1" dirty="0">
              <a:solidFill>
                <a:schemeClr val="tx1"/>
              </a:solidFill>
              <a:latin typeface="Verdana" pitchFamily="34" charset="0"/>
              <a:cs typeface="Verdana" pitchFamily="34" charset="0"/>
            </a:endParaRPr>
          </a:p>
        </p:txBody>
      </p:sp>
      <p:sp>
        <p:nvSpPr>
          <p:cNvPr id="8" name="직사각형 7"/>
          <p:cNvSpPr/>
          <p:nvPr/>
        </p:nvSpPr>
        <p:spPr>
          <a:xfrm>
            <a:off x="1259632" y="4437112"/>
            <a:ext cx="93610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2 8"/>
          <p:cNvSpPr/>
          <p:nvPr/>
        </p:nvSpPr>
        <p:spPr>
          <a:xfrm>
            <a:off x="3131840" y="5013176"/>
            <a:ext cx="2016224" cy="288032"/>
          </a:xfrm>
          <a:prstGeom prst="borderCallout2">
            <a:avLst>
              <a:gd name="adj1" fmla="val 45246"/>
              <a:gd name="adj2" fmla="val -705"/>
              <a:gd name="adj3" fmla="val 17408"/>
              <a:gd name="adj4" fmla="val -54774"/>
              <a:gd name="adj5" fmla="val -48454"/>
              <a:gd name="adj6" fmla="val -62506"/>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Verdana" pitchFamily="34" charset="0"/>
                <a:ea typeface="Verdana" pitchFamily="34" charset="0"/>
                <a:cs typeface="Verdana" pitchFamily="34" charset="0"/>
              </a:rPr>
              <a:t>instance attributes</a:t>
            </a:r>
            <a:endParaRPr lang="ko-KR" altLang="en-US" sz="1400" b="1" dirty="0">
              <a:solidFill>
                <a:schemeClr val="tx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 inheritance(2)</a:t>
            </a:r>
            <a:endParaRPr lang="ko-KR" altLang="en-US" dirty="0"/>
          </a:p>
        </p:txBody>
      </p:sp>
      <p:sp>
        <p:nvSpPr>
          <p:cNvPr id="3" name="내용 개체 틀 2"/>
          <p:cNvSpPr>
            <a:spLocks noGrp="1"/>
          </p:cNvSpPr>
          <p:nvPr>
            <p:ph idx="1"/>
          </p:nvPr>
        </p:nvSpPr>
        <p:spPr/>
        <p:txBody>
          <a:bodyPr>
            <a:normAutofit/>
          </a:bodyPr>
          <a:lstStyle/>
          <a:p>
            <a:r>
              <a:rPr lang="en-US" altLang="ko-KR" sz="1600" dirty="0"/>
              <a:t>For user-defined types, override the behavior of the conditional operators(&lt;, &gt;, == etc) by providing a method names __</a:t>
            </a:r>
            <a:r>
              <a:rPr lang="en-US" altLang="ko-KR" sz="1600" dirty="0" err="1"/>
              <a:t>lt</a:t>
            </a:r>
            <a:r>
              <a:rPr lang="en-US" altLang="ko-KR" sz="1600" dirty="0"/>
              <a:t>__ and __</a:t>
            </a:r>
            <a:r>
              <a:rPr lang="en-US" altLang="ko-KR" sz="1600" dirty="0" err="1"/>
              <a:t>eq</a:t>
            </a:r>
            <a:r>
              <a:rPr lang="en-US" altLang="ko-KR" sz="1600" dirty="0"/>
              <a:t>__</a:t>
            </a:r>
          </a:p>
          <a:p>
            <a:pPr>
              <a:buNone/>
            </a:pPr>
            <a:endParaRPr lang="ko-KR"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inheritance(3)</a:t>
            </a:r>
            <a:endParaRPr lang="ko-KR" altLang="en-US" dirty="0"/>
          </a:p>
        </p:txBody>
      </p:sp>
      <p:sp>
        <p:nvSpPr>
          <p:cNvPr id="3" name="내용 개체 틀 2"/>
          <p:cNvSpPr>
            <a:spLocks noGrp="1"/>
          </p:cNvSpPr>
          <p:nvPr>
            <p:ph idx="1"/>
          </p:nvPr>
        </p:nvSpPr>
        <p:spPr/>
        <p:txBody>
          <a:bodyPr>
            <a:normAutofit/>
          </a:bodyPr>
          <a:lstStyle/>
          <a:p>
            <a:r>
              <a:rPr lang="en-US" altLang="ko-KR" sz="1600" dirty="0"/>
              <a:t>Now that we have Cards, the next step is to define Decks. Since a deck is made up of cards, it is natural for each Deck to contain a list of cards as an attribute. The following is a class definition for Deck. The init method creates the attribute cards and generates the standard set of fifty-two cards</a:t>
            </a:r>
          </a:p>
          <a:p>
            <a:pPr>
              <a:buNone/>
            </a:pPr>
            <a:endParaRPr lang="ko-KR" altLang="en-US" sz="1600" dirty="0"/>
          </a:p>
        </p:txBody>
      </p:sp>
      <p:pic>
        <p:nvPicPr>
          <p:cNvPr id="175106" name="Picture 2"/>
          <p:cNvPicPr>
            <a:picLocks noChangeAspect="1" noChangeArrowheads="1"/>
          </p:cNvPicPr>
          <p:nvPr/>
        </p:nvPicPr>
        <p:blipFill>
          <a:blip r:embed="rId2" cstate="print"/>
          <a:srcRect/>
          <a:stretch>
            <a:fillRect/>
          </a:stretch>
        </p:blipFill>
        <p:spPr bwMode="auto">
          <a:xfrm>
            <a:off x="827584" y="2996952"/>
            <a:ext cx="5147987" cy="3096344"/>
          </a:xfrm>
          <a:prstGeom prst="rect">
            <a:avLst/>
          </a:prstGeom>
          <a:noFill/>
          <a:ln w="9525">
            <a:noFill/>
            <a:miter lim="800000"/>
            <a:headEnd/>
            <a:tailEnd/>
          </a:ln>
        </p:spPr>
      </p:pic>
      <p:pic>
        <p:nvPicPr>
          <p:cNvPr id="175107" name="Picture 3"/>
          <p:cNvPicPr>
            <a:picLocks noChangeAspect="1" noChangeArrowheads="1"/>
          </p:cNvPicPr>
          <p:nvPr/>
        </p:nvPicPr>
        <p:blipFill>
          <a:blip r:embed="rId3" cstate="print"/>
          <a:srcRect/>
          <a:stretch>
            <a:fillRect/>
          </a:stretch>
        </p:blipFill>
        <p:spPr bwMode="auto">
          <a:xfrm>
            <a:off x="6372200" y="2780928"/>
            <a:ext cx="1728192" cy="3546160"/>
          </a:xfrm>
          <a:prstGeom prst="rect">
            <a:avLst/>
          </a:prstGeom>
          <a:noFill/>
          <a:ln w="9525">
            <a:solidFill>
              <a:schemeClr val="accent1">
                <a:lumMod val="75000"/>
              </a:schemeClr>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inheritance(4)</a:t>
            </a:r>
            <a:endParaRPr lang="ko-KR" altLang="en-US" dirty="0"/>
          </a:p>
        </p:txBody>
      </p:sp>
      <p:sp>
        <p:nvSpPr>
          <p:cNvPr id="3" name="내용 개체 틀 2"/>
          <p:cNvSpPr>
            <a:spLocks noGrp="1"/>
          </p:cNvSpPr>
          <p:nvPr>
            <p:ph idx="1"/>
          </p:nvPr>
        </p:nvSpPr>
        <p:spPr/>
        <p:txBody>
          <a:bodyPr>
            <a:normAutofit/>
          </a:bodyPr>
          <a:lstStyle/>
          <a:p>
            <a:r>
              <a:rPr lang="en-US" altLang="ko-KR" sz="1600" dirty="0"/>
              <a:t>To deal cards, we make some methods</a:t>
            </a:r>
          </a:p>
          <a:p>
            <a:pPr lvl="1"/>
            <a:r>
              <a:rPr lang="en-US" altLang="ko-KR" sz="1600" dirty="0"/>
              <a:t>pop removes a card from the deck and returns it</a:t>
            </a:r>
          </a:p>
          <a:p>
            <a:pPr lvl="1"/>
            <a:r>
              <a:rPr lang="en-US" altLang="ko-KR" sz="1600" dirty="0"/>
              <a:t>append adds a card to the deck</a:t>
            </a:r>
          </a:p>
          <a:p>
            <a:pPr lvl="1"/>
            <a:r>
              <a:rPr lang="en-US" altLang="ko-KR" sz="1600" dirty="0"/>
              <a:t>shuffle does shuffle the deck</a:t>
            </a:r>
            <a:endParaRPr lang="ko-KR" altLang="en-US" sz="1600" dirty="0"/>
          </a:p>
        </p:txBody>
      </p:sp>
      <p:pic>
        <p:nvPicPr>
          <p:cNvPr id="176130" name="Picture 2"/>
          <p:cNvPicPr>
            <a:picLocks noChangeAspect="1" noChangeArrowheads="1"/>
          </p:cNvPicPr>
          <p:nvPr/>
        </p:nvPicPr>
        <p:blipFill>
          <a:blip r:embed="rId2" cstate="print"/>
          <a:srcRect/>
          <a:stretch>
            <a:fillRect/>
          </a:stretch>
        </p:blipFill>
        <p:spPr bwMode="auto">
          <a:xfrm>
            <a:off x="899592" y="2852936"/>
            <a:ext cx="3600400" cy="3588154"/>
          </a:xfrm>
          <a:prstGeom prst="rect">
            <a:avLst/>
          </a:prstGeom>
          <a:noFill/>
          <a:ln w="9525">
            <a:noFill/>
            <a:miter lim="800000"/>
            <a:headEnd/>
            <a:tailEnd/>
          </a:ln>
        </p:spPr>
      </p:pic>
      <p:pic>
        <p:nvPicPr>
          <p:cNvPr id="176131" name="Picture 3"/>
          <p:cNvPicPr>
            <a:picLocks noChangeAspect="1" noChangeArrowheads="1"/>
          </p:cNvPicPr>
          <p:nvPr/>
        </p:nvPicPr>
        <p:blipFill>
          <a:blip r:embed="rId3" cstate="print"/>
          <a:srcRect/>
          <a:stretch>
            <a:fillRect/>
          </a:stretch>
        </p:blipFill>
        <p:spPr bwMode="auto">
          <a:xfrm>
            <a:off x="5292080" y="2276871"/>
            <a:ext cx="2664296" cy="420096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inheritance(5)</a:t>
            </a:r>
            <a:endParaRPr lang="ko-KR" altLang="en-US" dirty="0"/>
          </a:p>
        </p:txBody>
      </p:sp>
      <p:sp>
        <p:nvSpPr>
          <p:cNvPr id="3" name="내용 개체 틀 2"/>
          <p:cNvSpPr>
            <a:spLocks noGrp="1"/>
          </p:cNvSpPr>
          <p:nvPr>
            <p:ph idx="1"/>
          </p:nvPr>
        </p:nvSpPr>
        <p:spPr/>
        <p:txBody>
          <a:bodyPr/>
          <a:lstStyle/>
          <a:p>
            <a:r>
              <a:rPr lang="en-US" altLang="ko-KR" dirty="0"/>
              <a:t>Write a Deck method named 'sort' that uses the list method 'sort' to sort the cards in a 'Deck'. 'sort' uses the __</a:t>
            </a:r>
            <a:r>
              <a:rPr lang="en-US" altLang="ko-KR" dirty="0" err="1"/>
              <a:t>lt</a:t>
            </a:r>
            <a:r>
              <a:rPr lang="en-US" altLang="ko-KR" dirty="0"/>
              <a:t>__ method we defined to determine sort order.</a:t>
            </a:r>
            <a:endParaRPr lang="ko-KR"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inheritance(6)</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a:t>Let’s make a class to represent a “hand” , that is, the set of cards held by one player. A hand is similar to a deck: both are made up of a set of cards, and both require operations like adding and removing cards. A hand is also different from a deck; there are operations we want for hands that don’t make sense for a deck. For example, in poker we might compare two hands to see which one wins. In bridge, we might compute a score for a hand in order to make a bid. This relationship between classes—similar, but different—lends itself to inheritance.</a:t>
            </a:r>
          </a:p>
          <a:p>
            <a:endParaRPr lang="ko-KR" altLang="en-US" sz="1600" dirty="0"/>
          </a:p>
        </p:txBody>
      </p:sp>
      <p:pic>
        <p:nvPicPr>
          <p:cNvPr id="177154" name="Picture 2"/>
          <p:cNvPicPr>
            <a:picLocks noChangeAspect="1" noChangeArrowheads="1"/>
          </p:cNvPicPr>
          <p:nvPr/>
        </p:nvPicPr>
        <p:blipFill>
          <a:blip r:embed="rId2" cstate="print"/>
          <a:srcRect/>
          <a:stretch>
            <a:fillRect/>
          </a:stretch>
        </p:blipFill>
        <p:spPr bwMode="auto">
          <a:xfrm>
            <a:off x="827584" y="3501008"/>
            <a:ext cx="4874042" cy="3024336"/>
          </a:xfrm>
          <a:prstGeom prst="rect">
            <a:avLst/>
          </a:prstGeom>
          <a:noFill/>
          <a:ln w="9525">
            <a:noFill/>
            <a:miter lim="800000"/>
            <a:headEnd/>
            <a:tailEnd/>
          </a:ln>
        </p:spPr>
      </p:pic>
      <p:pic>
        <p:nvPicPr>
          <p:cNvPr id="177155" name="Picture 3"/>
          <p:cNvPicPr>
            <a:picLocks noChangeAspect="1" noChangeArrowheads="1"/>
          </p:cNvPicPr>
          <p:nvPr/>
        </p:nvPicPr>
        <p:blipFill>
          <a:blip r:embed="rId3" cstate="print"/>
          <a:srcRect/>
          <a:stretch>
            <a:fillRect/>
          </a:stretch>
        </p:blipFill>
        <p:spPr bwMode="auto">
          <a:xfrm>
            <a:off x="5940152" y="5301208"/>
            <a:ext cx="1584176" cy="952888"/>
          </a:xfrm>
          <a:prstGeom prst="rect">
            <a:avLst/>
          </a:prstGeom>
          <a:noFill/>
          <a:ln w="9525">
            <a:solidFill>
              <a:schemeClr val="accent1">
                <a:lumMod val="75000"/>
              </a:schemeClr>
            </a:solidFill>
            <a:miter lim="800000"/>
            <a:headEnd/>
            <a:tailEnd/>
          </a:ln>
        </p:spPr>
      </p:pic>
      <p:sp>
        <p:nvSpPr>
          <p:cNvPr id="8" name="직사각형 7"/>
          <p:cNvSpPr/>
          <p:nvPr/>
        </p:nvSpPr>
        <p:spPr>
          <a:xfrm>
            <a:off x="2123728" y="3501008"/>
            <a:ext cx="50405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설명선 2 8"/>
          <p:cNvSpPr/>
          <p:nvPr/>
        </p:nvSpPr>
        <p:spPr>
          <a:xfrm>
            <a:off x="3995936" y="3356992"/>
            <a:ext cx="2808312" cy="720080"/>
          </a:xfrm>
          <a:prstGeom prst="borderCallout2">
            <a:avLst>
              <a:gd name="adj1" fmla="val 45246"/>
              <a:gd name="adj2" fmla="val -705"/>
              <a:gd name="adj3" fmla="val 44596"/>
              <a:gd name="adj4" fmla="val -15397"/>
              <a:gd name="adj5" fmla="val 34876"/>
              <a:gd name="adj6" fmla="val -4921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Verdana" pitchFamily="34" charset="0"/>
                <a:ea typeface="Verdana" pitchFamily="34" charset="0"/>
                <a:cs typeface="Verdana" pitchFamily="34" charset="0"/>
              </a:rPr>
              <a:t>inherits from Deck class</a:t>
            </a:r>
          </a:p>
          <a:p>
            <a:r>
              <a:rPr lang="en-US" altLang="ko-KR" sz="1400" dirty="0">
                <a:solidFill>
                  <a:schemeClr val="tx1"/>
                </a:solidFill>
                <a:latin typeface="Verdana" pitchFamily="34" charset="0"/>
                <a:ea typeface="Verdana" pitchFamily="34" charset="0"/>
                <a:cs typeface="Verdana" pitchFamily="34" charset="0"/>
              </a:rPr>
              <a:t>can use </a:t>
            </a:r>
            <a:r>
              <a:rPr lang="en-US" altLang="ko-KR" sz="1400" dirty="0" err="1">
                <a:solidFill>
                  <a:schemeClr val="tx1"/>
                </a:solidFill>
                <a:latin typeface="Verdana" pitchFamily="34" charset="0"/>
                <a:ea typeface="Verdana" pitchFamily="34" charset="0"/>
                <a:cs typeface="Verdana" pitchFamily="34" charset="0"/>
              </a:rPr>
              <a:t>pop_card</a:t>
            </a:r>
            <a:r>
              <a:rPr lang="en-US" altLang="ko-KR" sz="1400" dirty="0">
                <a:solidFill>
                  <a:schemeClr val="tx1"/>
                </a:solidFill>
                <a:latin typeface="Verdana" pitchFamily="34" charset="0"/>
                <a:ea typeface="Verdana" pitchFamily="34" charset="0"/>
                <a:cs typeface="Verdana" pitchFamily="34" charset="0"/>
              </a:rPr>
              <a:t>, </a:t>
            </a:r>
            <a:r>
              <a:rPr lang="en-US" altLang="ko-KR" sz="1400" dirty="0" err="1">
                <a:solidFill>
                  <a:schemeClr val="tx1"/>
                </a:solidFill>
                <a:latin typeface="Verdana" pitchFamily="34" charset="0"/>
                <a:ea typeface="Verdana" pitchFamily="34" charset="0"/>
                <a:cs typeface="Verdana" pitchFamily="34" charset="0"/>
              </a:rPr>
              <a:t>add_card</a:t>
            </a:r>
            <a:r>
              <a:rPr lang="en-US" altLang="ko-KR" sz="1400" dirty="0">
                <a:solidFill>
                  <a:schemeClr val="tx1"/>
                </a:solidFill>
                <a:latin typeface="Verdana" pitchFamily="34" charset="0"/>
                <a:ea typeface="Verdana" pitchFamily="34" charset="0"/>
                <a:cs typeface="Verdana" pitchFamily="34" charset="0"/>
              </a:rPr>
              <a:t>, </a:t>
            </a:r>
          </a:p>
          <a:p>
            <a:r>
              <a:rPr lang="en-US" altLang="ko-KR" sz="1400" dirty="0">
                <a:solidFill>
                  <a:schemeClr val="tx1"/>
                </a:solidFill>
                <a:latin typeface="Verdana" pitchFamily="34" charset="0"/>
                <a:ea typeface="Verdana" pitchFamily="34" charset="0"/>
                <a:cs typeface="Verdana" pitchFamily="34" charset="0"/>
              </a:rPr>
              <a:t>__</a:t>
            </a:r>
            <a:r>
              <a:rPr lang="en-US" altLang="ko-KR" sz="1400" dirty="0" err="1">
                <a:solidFill>
                  <a:schemeClr val="tx1"/>
                </a:solidFill>
                <a:latin typeface="Verdana" pitchFamily="34" charset="0"/>
                <a:ea typeface="Verdana" pitchFamily="34" charset="0"/>
                <a:cs typeface="Verdana" pitchFamily="34" charset="0"/>
              </a:rPr>
              <a:t>str</a:t>
            </a:r>
            <a:r>
              <a:rPr lang="en-US" altLang="ko-KR" sz="1400" dirty="0">
                <a:solidFill>
                  <a:schemeClr val="tx1"/>
                </a:solidFill>
                <a:latin typeface="Verdana" pitchFamily="34" charset="0"/>
                <a:ea typeface="Verdana" pitchFamily="34" charset="0"/>
                <a:cs typeface="Verdana" pitchFamily="34" charset="0"/>
              </a:rPr>
              <a:t>__ method  of Deck</a:t>
            </a:r>
            <a:endParaRPr lang="ko-KR" altLang="en-US" sz="1400" dirty="0">
              <a:solidFill>
                <a:schemeClr val="tx1"/>
              </a:solidFill>
              <a:latin typeface="Verdana" pitchFamily="34" charset="0"/>
              <a:cs typeface="Verdana" pitchFamily="34" charset="0"/>
            </a:endParaRPr>
          </a:p>
        </p:txBody>
      </p:sp>
      <p:sp>
        <p:nvSpPr>
          <p:cNvPr id="10" name="설명선 2 9"/>
          <p:cNvSpPr/>
          <p:nvPr/>
        </p:nvSpPr>
        <p:spPr>
          <a:xfrm>
            <a:off x="5004048" y="4221088"/>
            <a:ext cx="3096344" cy="360040"/>
          </a:xfrm>
          <a:prstGeom prst="borderCallout2">
            <a:avLst>
              <a:gd name="adj1" fmla="val 45246"/>
              <a:gd name="adj2" fmla="val -705"/>
              <a:gd name="adj3" fmla="val 44596"/>
              <a:gd name="adj4" fmla="val -20341"/>
              <a:gd name="adj5" fmla="val 28566"/>
              <a:gd name="adj6" fmla="val -34804"/>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Verdana" pitchFamily="34" charset="0"/>
                <a:ea typeface="Verdana" pitchFamily="34" charset="0"/>
                <a:cs typeface="Verdana" pitchFamily="34" charset="0"/>
              </a:rPr>
              <a:t>-  __init__ method for Hand </a:t>
            </a:r>
            <a:endParaRPr lang="ko-KR" altLang="en-US" sz="1400" dirty="0">
              <a:solidFill>
                <a:schemeClr val="tx1"/>
              </a:solidFill>
              <a:latin typeface="Verdana" pitchFamily="34" charset="0"/>
              <a:cs typeface="Verdana" pitchFamily="34" charset="0"/>
            </a:endParaRPr>
          </a:p>
        </p:txBody>
      </p:sp>
      <p:cxnSp>
        <p:nvCxnSpPr>
          <p:cNvPr id="12" name="직선 화살표 연결선 11"/>
          <p:cNvCxnSpPr/>
          <p:nvPr/>
        </p:nvCxnSpPr>
        <p:spPr>
          <a:xfrm flipH="1">
            <a:off x="1835696" y="3789040"/>
            <a:ext cx="4248472" cy="23762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a:off x="971600" y="4005064"/>
            <a:ext cx="3384376" cy="23762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inheritance(7)</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a:t>This method </a:t>
            </a:r>
            <a:r>
              <a:rPr lang="en-US" altLang="ko-KR" sz="1600" dirty="0" err="1"/>
              <a:t>move_cards</a:t>
            </a:r>
            <a:r>
              <a:rPr lang="en-US" altLang="ko-KR" sz="1600" dirty="0"/>
              <a:t> takes two arguments, a Hand object and the number of cards to deal. It modifies both self and hand, and returns None. In some games, cards are moved from one hand to another, or from a hand back to the deck. You can use </a:t>
            </a:r>
            <a:r>
              <a:rPr lang="en-US" altLang="ko-KR" sz="1600" dirty="0" err="1"/>
              <a:t>move_cards</a:t>
            </a:r>
            <a:r>
              <a:rPr lang="en-US" altLang="ko-KR" sz="1600" dirty="0"/>
              <a:t> for any of these operations: self can be either a Deck or a Hand, and hand, despite the name, can also be a Deck. Therefore you must </a:t>
            </a:r>
            <a:r>
              <a:rPr lang="en-US" altLang="ko-KR" sz="1600" b="1" dirty="0"/>
              <a:t>define </a:t>
            </a:r>
            <a:r>
              <a:rPr lang="en-US" altLang="ko-KR" sz="1600" b="1" dirty="0" err="1"/>
              <a:t>move_cards</a:t>
            </a:r>
            <a:r>
              <a:rPr lang="en-US" altLang="ko-KR" sz="1600" b="1" dirty="0"/>
              <a:t> in Deck class(</a:t>
            </a:r>
            <a:r>
              <a:rPr lang="en-US" altLang="ko-KR" sz="1600" b="1" dirty="0" err="1"/>
              <a:t>superclass</a:t>
            </a:r>
            <a:r>
              <a:rPr lang="en-US" altLang="ko-KR" sz="1600" b="1" dirty="0"/>
              <a:t>)</a:t>
            </a:r>
            <a:r>
              <a:rPr lang="en-US" altLang="ko-KR" sz="1600" dirty="0"/>
              <a:t> not in Hand class.</a:t>
            </a:r>
            <a:endParaRPr lang="ko-KR" altLang="en-US" sz="1600" dirty="0"/>
          </a:p>
        </p:txBody>
      </p:sp>
      <p:pic>
        <p:nvPicPr>
          <p:cNvPr id="178178" name="Picture 2"/>
          <p:cNvPicPr>
            <a:picLocks noChangeAspect="1" noChangeArrowheads="1"/>
          </p:cNvPicPr>
          <p:nvPr/>
        </p:nvPicPr>
        <p:blipFill>
          <a:blip r:embed="rId2" cstate="print"/>
          <a:srcRect/>
          <a:stretch>
            <a:fillRect/>
          </a:stretch>
        </p:blipFill>
        <p:spPr bwMode="auto">
          <a:xfrm>
            <a:off x="899591" y="3429000"/>
            <a:ext cx="4368485" cy="3240360"/>
          </a:xfrm>
          <a:prstGeom prst="rect">
            <a:avLst/>
          </a:prstGeom>
          <a:noFill/>
          <a:ln w="9525">
            <a:noFill/>
            <a:miter lim="800000"/>
            <a:headEnd/>
            <a:tailEnd/>
          </a:ln>
        </p:spPr>
      </p:pic>
      <p:pic>
        <p:nvPicPr>
          <p:cNvPr id="178179" name="Picture 3"/>
          <p:cNvPicPr>
            <a:picLocks noChangeAspect="1" noChangeArrowheads="1"/>
          </p:cNvPicPr>
          <p:nvPr/>
        </p:nvPicPr>
        <p:blipFill>
          <a:blip r:embed="rId3" cstate="print"/>
          <a:srcRect/>
          <a:stretch>
            <a:fillRect/>
          </a:stretch>
        </p:blipFill>
        <p:spPr bwMode="auto">
          <a:xfrm>
            <a:off x="6012160" y="3428999"/>
            <a:ext cx="1872208" cy="1569351"/>
          </a:xfrm>
          <a:prstGeom prst="rect">
            <a:avLst/>
          </a:prstGeom>
          <a:noFill/>
          <a:ln w="9525">
            <a:solidFill>
              <a:schemeClr val="accent1">
                <a:shade val="95000"/>
                <a:satMod val="105000"/>
              </a:schemeClr>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Classes – Time (1) </a:t>
            </a:r>
            <a:endParaRPr lang="ko-KR" altLang="en-US" dirty="0"/>
          </a:p>
        </p:txBody>
      </p:sp>
      <p:sp>
        <p:nvSpPr>
          <p:cNvPr id="3" name="내용 개체 틀 2"/>
          <p:cNvSpPr>
            <a:spLocks noGrp="1"/>
          </p:cNvSpPr>
          <p:nvPr>
            <p:ph idx="1"/>
          </p:nvPr>
        </p:nvSpPr>
        <p:spPr/>
        <p:txBody>
          <a:bodyPr>
            <a:normAutofit/>
          </a:bodyPr>
          <a:lstStyle/>
          <a:p>
            <a:r>
              <a:rPr lang="en-US" altLang="ko-KR" sz="1800" dirty="0"/>
              <a:t>We will define a class called Time that records the time of day. The class definition looks like this. And we can create a new Time object and __init__ method assigns attributes for hour, minutes, and seconds:</a:t>
            </a:r>
          </a:p>
          <a:p>
            <a:endParaRPr lang="ko-KR" altLang="en-US" sz="1800" dirty="0"/>
          </a:p>
        </p:txBody>
      </p:sp>
      <p:pic>
        <p:nvPicPr>
          <p:cNvPr id="129028" name="Picture 4"/>
          <p:cNvPicPr>
            <a:picLocks noChangeAspect="1" noChangeArrowheads="1"/>
          </p:cNvPicPr>
          <p:nvPr/>
        </p:nvPicPr>
        <p:blipFill>
          <a:blip r:embed="rId2" cstate="print"/>
          <a:srcRect/>
          <a:stretch>
            <a:fillRect/>
          </a:stretch>
        </p:blipFill>
        <p:spPr bwMode="auto">
          <a:xfrm>
            <a:off x="1331640" y="2852936"/>
            <a:ext cx="5644453" cy="2736304"/>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Card game– inheritance(8)</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a:t>Write </a:t>
            </a:r>
            <a:r>
              <a:rPr lang="en-US" altLang="ko-KR" sz="1600" b="1" dirty="0"/>
              <a:t>a Deck method </a:t>
            </a:r>
            <a:r>
              <a:rPr lang="en-US" altLang="ko-KR" sz="1600" dirty="0"/>
              <a:t>called </a:t>
            </a:r>
            <a:r>
              <a:rPr lang="en-US" altLang="ko-KR" sz="1600" b="1" dirty="0" err="1"/>
              <a:t>deal_hands</a:t>
            </a:r>
            <a:r>
              <a:rPr lang="en-US" altLang="ko-KR" sz="1600" dirty="0"/>
              <a:t> that takes two parameters, the number of hands and the number of cards per hand, and that creates new Hand objects, deals the appropriate number of cards per hand, and returns a list of Hand objects.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palindrome</a:t>
            </a:r>
            <a:endParaRPr lang="ko-KR" altLang="en-US" dirty="0"/>
          </a:p>
        </p:txBody>
      </p:sp>
      <p:sp>
        <p:nvSpPr>
          <p:cNvPr id="3" name="내용 개체 틀 2"/>
          <p:cNvSpPr>
            <a:spLocks noGrp="1"/>
          </p:cNvSpPr>
          <p:nvPr>
            <p:ph idx="1"/>
          </p:nvPr>
        </p:nvSpPr>
        <p:spPr>
          <a:xfrm>
            <a:off x="457200" y="1484784"/>
            <a:ext cx="8229600" cy="4525963"/>
          </a:xfrm>
        </p:spPr>
        <p:txBody>
          <a:bodyPr>
            <a:normAutofit/>
          </a:bodyPr>
          <a:lstStyle/>
          <a:p>
            <a:r>
              <a:rPr lang="en-US" altLang="ko-KR" sz="1600" dirty="0"/>
              <a:t>Checking whether a text is a palindrome should also ignore punctuation, spaces and case. For example, "</a:t>
            </a:r>
            <a:r>
              <a:rPr lang="en-US" altLang="ko-KR" sz="1600" b="1" dirty="0"/>
              <a:t>Rise to vote, sir.</a:t>
            </a:r>
            <a:r>
              <a:rPr lang="en-US" altLang="ko-KR" sz="1600" dirty="0"/>
              <a:t>" is also a palindrome but our current program doesn’t say it is.</a:t>
            </a:r>
          </a:p>
          <a:p>
            <a:r>
              <a:rPr lang="en-US" altLang="ko-KR" sz="1600" dirty="0"/>
              <a:t>Use a </a:t>
            </a:r>
            <a:r>
              <a:rPr lang="en-US" altLang="ko-KR" sz="1600" dirty="0" err="1"/>
              <a:t>tuple</a:t>
            </a:r>
            <a:r>
              <a:rPr lang="en-US" altLang="ko-KR" sz="1600" dirty="0"/>
              <a:t> (you can find a list of all punctuation marks here [http://grammar.ccc.commnet.edu/grammar/marks/marks.htm]) to hold all the forbidden characters, then use the membership test to determine whether a character should be removed or not, i.e. forbidden = ( ! , ? , . , …).</a:t>
            </a:r>
            <a:endParaRPr lang="ko-KR" alt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Cartesian points</a:t>
            </a:r>
            <a:endParaRPr lang="ko-KR" altLang="en-US" dirty="0"/>
          </a:p>
        </p:txBody>
      </p:sp>
      <p:sp>
        <p:nvSpPr>
          <p:cNvPr id="3" name="내용 개체 틀 2"/>
          <p:cNvSpPr>
            <a:spLocks noGrp="1"/>
          </p:cNvSpPr>
          <p:nvPr>
            <p:ph idx="1"/>
          </p:nvPr>
        </p:nvSpPr>
        <p:spPr/>
        <p:txBody>
          <a:bodyPr>
            <a:normAutofit/>
          </a:bodyPr>
          <a:lstStyle/>
          <a:p>
            <a:pPr>
              <a:buNone/>
            </a:pPr>
            <a:r>
              <a:rPr lang="en-US" altLang="ko-KR" dirty="0"/>
              <a:t>(a) In the second homework, you represented (x; y; z) points using </a:t>
            </a:r>
            <a:r>
              <a:rPr lang="en-US" altLang="ko-KR" dirty="0" err="1"/>
              <a:t>tuples</a:t>
            </a:r>
            <a:r>
              <a:rPr lang="en-US" altLang="ko-KR" dirty="0"/>
              <a:t> and lists. Write a class called </a:t>
            </a:r>
            <a:r>
              <a:rPr lang="en-US" altLang="ko-KR" dirty="0" err="1"/>
              <a:t>CartPoint</a:t>
            </a:r>
            <a:r>
              <a:rPr lang="en-US" altLang="ko-KR" dirty="0"/>
              <a:t> that contains x, y, and z points as member variables. The constructor for the class should take an (x; y; z) </a:t>
            </a:r>
            <a:r>
              <a:rPr lang="en-US" altLang="ko-KR" dirty="0" err="1"/>
              <a:t>tuple</a:t>
            </a:r>
            <a:r>
              <a:rPr lang="en-US" altLang="ko-KR" dirty="0"/>
              <a:t>.</a:t>
            </a:r>
          </a:p>
          <a:p>
            <a:pPr>
              <a:buNone/>
            </a:pPr>
            <a:r>
              <a:rPr lang="en-US" altLang="ko-KR" dirty="0"/>
              <a:t>(b) Add a magnitude( ) function to </a:t>
            </a:r>
            <a:r>
              <a:rPr lang="en-US" altLang="ko-KR" dirty="0" err="1"/>
              <a:t>CartPoint</a:t>
            </a:r>
            <a:r>
              <a:rPr lang="en-US" altLang="ko-KR" dirty="0"/>
              <a:t> that computes the magnitude of the point (px2 + y2 + z2).</a:t>
            </a:r>
          </a:p>
          <a:p>
            <a:pPr>
              <a:buNone/>
            </a:pPr>
            <a:r>
              <a:rPr lang="en-US" altLang="ko-KR" dirty="0"/>
              <a:t>(c) Create a subclass of </a:t>
            </a:r>
            <a:r>
              <a:rPr lang="en-US" altLang="ko-KR" dirty="0" err="1"/>
              <a:t>CartPoint</a:t>
            </a:r>
            <a:r>
              <a:rPr lang="en-US" altLang="ko-KR" dirty="0"/>
              <a:t> called </a:t>
            </a:r>
            <a:r>
              <a:rPr lang="en-US" altLang="ko-KR" dirty="0" err="1"/>
              <a:t>CartPointTime</a:t>
            </a:r>
            <a:r>
              <a:rPr lang="en-US" altLang="ko-KR" dirty="0"/>
              <a:t> that represents an (x; y; z; t) vector, t representing time. The constructor for the class should take an (x; y; z; t) </a:t>
            </a:r>
            <a:r>
              <a:rPr lang="en-US" altLang="ko-KR" dirty="0" err="1"/>
              <a:t>tuple</a:t>
            </a:r>
            <a:r>
              <a:rPr lang="en-US" altLang="ko-KR" dirty="0"/>
              <a:t>.</a:t>
            </a:r>
          </a:p>
          <a:p>
            <a:pPr>
              <a:buNone/>
            </a:pPr>
            <a:r>
              <a:rPr lang="en-US" altLang="ko-KR" dirty="0"/>
              <a:t>(d) Add a magnitude and time() to </a:t>
            </a:r>
            <a:r>
              <a:rPr lang="en-US" altLang="ko-KR" dirty="0" err="1"/>
              <a:t>CartPointTime</a:t>
            </a:r>
            <a:r>
              <a:rPr lang="en-US" altLang="ko-KR" dirty="0"/>
              <a:t> function that returns a (magnitude; time) </a:t>
            </a:r>
            <a:r>
              <a:rPr lang="en-US" altLang="ko-KR" dirty="0" err="1"/>
              <a:t>tuple</a:t>
            </a:r>
            <a:r>
              <a:rPr lang="en-US" altLang="ko-KR" dirty="0"/>
              <a:t>.</a:t>
            </a: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Classes – Time (2) </a:t>
            </a:r>
            <a:endParaRPr lang="ko-KR" altLang="en-US" dirty="0"/>
          </a:p>
        </p:txBody>
      </p:sp>
      <p:sp>
        <p:nvSpPr>
          <p:cNvPr id="3" name="내용 개체 틀 2"/>
          <p:cNvSpPr>
            <a:spLocks noGrp="1"/>
          </p:cNvSpPr>
          <p:nvPr>
            <p:ph idx="1"/>
          </p:nvPr>
        </p:nvSpPr>
        <p:spPr/>
        <p:txBody>
          <a:bodyPr>
            <a:normAutofit/>
          </a:bodyPr>
          <a:lstStyle/>
          <a:p>
            <a:pPr>
              <a:buFont typeface="+mj-lt"/>
              <a:buAutoNum type="arabicPeriod"/>
            </a:pPr>
            <a:r>
              <a:rPr lang="en-US" altLang="ko-KR" sz="1800" dirty="0"/>
              <a:t>Write a method called </a:t>
            </a:r>
            <a:r>
              <a:rPr lang="en-US" altLang="ko-KR" sz="1800" dirty="0" err="1"/>
              <a:t>print_time</a:t>
            </a:r>
            <a:r>
              <a:rPr lang="en-US" altLang="ko-KR" sz="1800" dirty="0"/>
              <a:t> that takes a Time object and prints it in the form </a:t>
            </a:r>
            <a:r>
              <a:rPr lang="en-US" altLang="ko-KR" sz="1800" dirty="0" err="1"/>
              <a:t>hour:minute:second</a:t>
            </a:r>
            <a:r>
              <a:rPr lang="en-US" altLang="ko-KR" sz="1800" dirty="0"/>
              <a:t>. Hint: the format sequence %.2d prints an integer using at least two digits, including a leading zero if necessary.</a:t>
            </a:r>
          </a:p>
          <a:p>
            <a:pPr>
              <a:buFont typeface="+mj-lt"/>
              <a:buAutoNum type="arabicPeriod"/>
            </a:pPr>
            <a:endParaRPr lang="en-US" altLang="ko-KR" sz="1800" dirty="0"/>
          </a:p>
          <a:p>
            <a:pPr>
              <a:buFont typeface="+mj-lt"/>
              <a:buAutoNum type="arabicPeriod"/>
            </a:pPr>
            <a:r>
              <a:rPr lang="en-US" altLang="ko-KR" sz="1800" dirty="0"/>
              <a:t>Write a </a:t>
            </a:r>
            <a:r>
              <a:rPr lang="en-US" altLang="ko-KR" sz="1800" dirty="0" err="1"/>
              <a:t>boolean</a:t>
            </a:r>
            <a:r>
              <a:rPr lang="en-US" altLang="ko-KR" sz="1800" dirty="0"/>
              <a:t> method called </a:t>
            </a:r>
            <a:r>
              <a:rPr lang="en-US" altLang="ko-KR" sz="1800" dirty="0" err="1"/>
              <a:t>is_after</a:t>
            </a:r>
            <a:r>
              <a:rPr lang="en-US" altLang="ko-KR" sz="1800" dirty="0"/>
              <a:t> that takes a Time object,  t2, and returns True if self follows t2 chronologically and False otherwise. Don’t use an if statement.</a:t>
            </a:r>
          </a:p>
          <a:p>
            <a:pPr>
              <a:buNone/>
            </a:pPr>
            <a:endParaRPr lang="en-US" altLang="ko-KR" sz="1800" dirty="0"/>
          </a:p>
          <a:p>
            <a:endParaRPr lang="ko-KR"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Classes – Time (3)</a:t>
            </a:r>
            <a:endParaRPr lang="ko-KR" altLang="en-US" dirty="0"/>
          </a:p>
        </p:txBody>
      </p:sp>
      <p:sp>
        <p:nvSpPr>
          <p:cNvPr id="3" name="내용 개체 틀 2"/>
          <p:cNvSpPr>
            <a:spLocks noGrp="1"/>
          </p:cNvSpPr>
          <p:nvPr>
            <p:ph idx="1"/>
          </p:nvPr>
        </p:nvSpPr>
        <p:spPr>
          <a:xfrm>
            <a:off x="251520" y="1628800"/>
            <a:ext cx="4330824" cy="4525963"/>
          </a:xfrm>
        </p:spPr>
        <p:txBody>
          <a:bodyPr>
            <a:normAutofit/>
          </a:bodyPr>
          <a:lstStyle/>
          <a:p>
            <a:r>
              <a:rPr lang="en-US" altLang="ko-KR" sz="1800" dirty="0">
                <a:ea typeface="Verdana" pitchFamily="34" charset="0"/>
              </a:rPr>
              <a:t>We’ll write two functions that add time values. Here</a:t>
            </a:r>
            <a:r>
              <a:rPr lang="ko-KR" altLang="en-US" sz="1800" dirty="0"/>
              <a:t> </a:t>
            </a:r>
            <a:r>
              <a:rPr lang="en-US" altLang="ko-KR" sz="1800" dirty="0">
                <a:ea typeface="Verdana" pitchFamily="34" charset="0"/>
              </a:rPr>
              <a:t>is </a:t>
            </a:r>
            <a:r>
              <a:rPr lang="en-US" altLang="ko-KR" sz="1800" dirty="0" err="1">
                <a:ea typeface="Verdana" pitchFamily="34" charset="0"/>
              </a:rPr>
              <a:t>add_time</a:t>
            </a:r>
            <a:r>
              <a:rPr lang="en-US" altLang="ko-KR" sz="1800" dirty="0">
                <a:ea typeface="Verdana" pitchFamily="34" charset="0"/>
              </a:rPr>
              <a:t>:</a:t>
            </a:r>
          </a:p>
          <a:p>
            <a:endParaRPr lang="en-US" altLang="ko-KR" sz="1800" dirty="0">
              <a:ea typeface="Verdana" pitchFamily="34" charset="0"/>
            </a:endParaRPr>
          </a:p>
          <a:p>
            <a:endParaRPr lang="en-US" altLang="ko-KR" sz="1800" dirty="0">
              <a:ea typeface="Verdana" pitchFamily="34" charset="0"/>
            </a:endParaRPr>
          </a:p>
          <a:p>
            <a:endParaRPr lang="en-US" altLang="ko-KR" sz="1800" dirty="0">
              <a:ea typeface="Verdana" pitchFamily="34" charset="0"/>
            </a:endParaRPr>
          </a:p>
          <a:p>
            <a:endParaRPr lang="en-US" altLang="ko-KR" sz="1800" dirty="0">
              <a:ea typeface="Verdana" pitchFamily="34" charset="0"/>
            </a:endParaRPr>
          </a:p>
          <a:p>
            <a:endParaRPr lang="en-US" altLang="ko-KR" sz="1800" dirty="0">
              <a:ea typeface="Verdana" pitchFamily="34" charset="0"/>
            </a:endParaRPr>
          </a:p>
        </p:txBody>
      </p:sp>
      <p:sp>
        <p:nvSpPr>
          <p:cNvPr id="6" name="내용 개체 틀 2"/>
          <p:cNvSpPr txBox="1">
            <a:spLocks/>
          </p:cNvSpPr>
          <p:nvPr/>
        </p:nvSpPr>
        <p:spPr>
          <a:xfrm>
            <a:off x="4644008" y="1628800"/>
            <a:ext cx="4330824"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altLang="ko-KR" dirty="0">
                <a:latin typeface="Verdana" pitchFamily="34" charset="0"/>
                <a:ea typeface="Verdana" pitchFamily="34" charset="0"/>
                <a:cs typeface="Verdana" pitchFamily="34" charset="0"/>
              </a:rPr>
              <a:t>Increment, which adds an given number of seconds to a Time object. Is this function correct?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altLang="ko-KR" sz="1800" b="0" i="0" u="none" strike="noStrike" kern="1200" cap="none" spc="0" normalizeH="0" baseline="0" noProof="0" dirty="0">
              <a:ln>
                <a:noFill/>
              </a:ln>
              <a:solidFill>
                <a:schemeClr val="tx1"/>
              </a:solidFill>
              <a:effectLst/>
              <a:uLnTx/>
              <a:uFillTx/>
              <a:latin typeface="Verdana" pitchFamily="34" charset="0"/>
              <a:ea typeface="Verdana" pitchFamily="34" charset="0"/>
              <a:cs typeface="Verdana" pitchFamily="34" charset="0"/>
            </a:endParaRPr>
          </a:p>
        </p:txBody>
      </p:sp>
      <p:pic>
        <p:nvPicPr>
          <p:cNvPr id="161796" name="Picture 4"/>
          <p:cNvPicPr>
            <a:picLocks noChangeAspect="1" noChangeArrowheads="1"/>
          </p:cNvPicPr>
          <p:nvPr/>
        </p:nvPicPr>
        <p:blipFill>
          <a:blip r:embed="rId2" cstate="print"/>
          <a:srcRect/>
          <a:stretch>
            <a:fillRect/>
          </a:stretch>
        </p:blipFill>
        <p:spPr bwMode="auto">
          <a:xfrm>
            <a:off x="539552" y="2780928"/>
            <a:ext cx="4206227" cy="2808312"/>
          </a:xfrm>
          <a:prstGeom prst="rect">
            <a:avLst/>
          </a:prstGeom>
          <a:noFill/>
          <a:ln w="9525">
            <a:noFill/>
            <a:miter lim="800000"/>
            <a:headEnd/>
            <a:tailEnd/>
          </a:ln>
        </p:spPr>
      </p:pic>
      <p:pic>
        <p:nvPicPr>
          <p:cNvPr id="161797" name="Picture 5"/>
          <p:cNvPicPr>
            <a:picLocks noChangeAspect="1" noChangeArrowheads="1"/>
          </p:cNvPicPr>
          <p:nvPr/>
        </p:nvPicPr>
        <p:blipFill>
          <a:blip r:embed="rId3" cstate="print"/>
          <a:srcRect/>
          <a:stretch>
            <a:fillRect/>
          </a:stretch>
        </p:blipFill>
        <p:spPr bwMode="auto">
          <a:xfrm>
            <a:off x="5076056" y="2708920"/>
            <a:ext cx="3508230" cy="208823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Classes – Time (4) </a:t>
            </a:r>
            <a:endParaRPr lang="ko-KR" altLang="en-US" dirty="0"/>
          </a:p>
        </p:txBody>
      </p:sp>
      <p:sp>
        <p:nvSpPr>
          <p:cNvPr id="3" name="내용 개체 틀 2"/>
          <p:cNvSpPr>
            <a:spLocks noGrp="1"/>
          </p:cNvSpPr>
          <p:nvPr>
            <p:ph idx="1"/>
          </p:nvPr>
        </p:nvSpPr>
        <p:spPr/>
        <p:txBody>
          <a:bodyPr>
            <a:normAutofit/>
          </a:bodyPr>
          <a:lstStyle/>
          <a:p>
            <a:pPr>
              <a:buFont typeface="+mj-lt"/>
              <a:buAutoNum type="arabicPeriod" startAt="3"/>
            </a:pPr>
            <a:r>
              <a:rPr lang="en-US" altLang="ko-KR" sz="1800" dirty="0"/>
              <a:t>Write a correct version of increment that doesn’t contain any loops.</a:t>
            </a:r>
          </a:p>
          <a:p>
            <a:r>
              <a:rPr lang="en-US" altLang="ko-KR" sz="1800" dirty="0"/>
              <a:t>Here is a function that converts Times to integers. And here is the function that converts integers to Time. You might have to think a bit, and run some test, to convince yourself that these functions are correct. This is an example of a consistency check.</a:t>
            </a:r>
          </a:p>
          <a:p>
            <a:endParaRPr lang="en-US" altLang="ko-KR" sz="1800" dirty="0"/>
          </a:p>
        </p:txBody>
      </p:sp>
      <p:pic>
        <p:nvPicPr>
          <p:cNvPr id="162820" name="Picture 4"/>
          <p:cNvPicPr>
            <a:picLocks noChangeAspect="1" noChangeArrowheads="1"/>
          </p:cNvPicPr>
          <p:nvPr/>
        </p:nvPicPr>
        <p:blipFill>
          <a:blip r:embed="rId2" cstate="print"/>
          <a:srcRect/>
          <a:stretch>
            <a:fillRect/>
          </a:stretch>
        </p:blipFill>
        <p:spPr bwMode="auto">
          <a:xfrm>
            <a:off x="5796136" y="3789040"/>
            <a:ext cx="1368152" cy="1055432"/>
          </a:xfrm>
          <a:prstGeom prst="rect">
            <a:avLst/>
          </a:prstGeom>
          <a:noFill/>
          <a:ln w="9525">
            <a:solidFill>
              <a:schemeClr val="accent1">
                <a:lumMod val="75000"/>
              </a:schemeClr>
            </a:solidFill>
            <a:miter lim="800000"/>
            <a:headEnd/>
            <a:tailEnd/>
          </a:ln>
        </p:spPr>
      </p:pic>
      <p:pic>
        <p:nvPicPr>
          <p:cNvPr id="162821" name="Picture 5"/>
          <p:cNvPicPr>
            <a:picLocks noChangeAspect="1" noChangeArrowheads="1"/>
          </p:cNvPicPr>
          <p:nvPr/>
        </p:nvPicPr>
        <p:blipFill>
          <a:blip r:embed="rId3" cstate="print"/>
          <a:srcRect/>
          <a:stretch>
            <a:fillRect/>
          </a:stretch>
        </p:blipFill>
        <p:spPr bwMode="auto">
          <a:xfrm>
            <a:off x="755576" y="3429000"/>
            <a:ext cx="4608512" cy="327417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Classes – Time (5) </a:t>
            </a:r>
            <a:endParaRPr lang="ko-KR" altLang="en-US" dirty="0"/>
          </a:p>
        </p:txBody>
      </p:sp>
      <p:sp>
        <p:nvSpPr>
          <p:cNvPr id="3" name="내용 개체 틀 2"/>
          <p:cNvSpPr>
            <a:spLocks noGrp="1"/>
          </p:cNvSpPr>
          <p:nvPr>
            <p:ph idx="1"/>
          </p:nvPr>
        </p:nvSpPr>
        <p:spPr/>
        <p:txBody>
          <a:bodyPr>
            <a:normAutofit/>
          </a:bodyPr>
          <a:lstStyle/>
          <a:p>
            <a:pPr>
              <a:buFont typeface="+mj-lt"/>
              <a:buAutoNum type="arabicPeriod" startAt="4"/>
            </a:pPr>
            <a:r>
              <a:rPr lang="en-US" altLang="ko-KR" sz="1800" dirty="0"/>
              <a:t>Rewrite </a:t>
            </a:r>
            <a:r>
              <a:rPr lang="en-US" altLang="ko-KR" sz="1800" dirty="0" err="1"/>
              <a:t>add_time</a:t>
            </a:r>
            <a:r>
              <a:rPr lang="en-US" altLang="ko-KR" sz="1800" dirty="0"/>
              <a:t> using </a:t>
            </a:r>
            <a:r>
              <a:rPr lang="en-US" altLang="ko-KR" sz="1800" dirty="0" err="1"/>
              <a:t>time_to_int</a:t>
            </a:r>
            <a:r>
              <a:rPr lang="en-US" altLang="ko-KR" sz="1800" dirty="0"/>
              <a:t> and </a:t>
            </a:r>
            <a:r>
              <a:rPr lang="en-US" altLang="ko-KR" sz="1800" dirty="0" err="1"/>
              <a:t>int_to_time</a:t>
            </a:r>
            <a:endParaRPr lang="en-US" altLang="ko-KR" sz="1800" dirty="0"/>
          </a:p>
          <a:p>
            <a:endParaRPr lang="en-US" altLang="ko-KR" sz="1800" dirty="0"/>
          </a:p>
          <a:p>
            <a:pPr>
              <a:buFont typeface="+mj-lt"/>
              <a:buAutoNum type="arabicPeriod" startAt="5"/>
            </a:pPr>
            <a:r>
              <a:rPr lang="en-US" altLang="ko-KR" sz="1800" dirty="0"/>
              <a:t>Rewrite increment using </a:t>
            </a:r>
            <a:r>
              <a:rPr lang="en-US" altLang="ko-KR" sz="1800" dirty="0" err="1"/>
              <a:t>time_to_int</a:t>
            </a:r>
            <a:r>
              <a:rPr lang="en-US" altLang="ko-KR" sz="1800" dirty="0"/>
              <a:t> and </a:t>
            </a:r>
            <a:r>
              <a:rPr lang="en-US" altLang="ko-KR" sz="1800" dirty="0" err="1"/>
              <a:t>int_to_time</a:t>
            </a:r>
            <a:r>
              <a:rPr lang="en-US" altLang="ko-KR" sz="1800" dirty="0"/>
              <a:t>.</a:t>
            </a:r>
          </a:p>
          <a:p>
            <a:pPr>
              <a:buFont typeface="+mj-lt"/>
              <a:buAutoNum type="arabicPeriod" startAt="5"/>
            </a:pPr>
            <a:endParaRPr lang="en-US" altLang="ko-KR" sz="1800" dirty="0"/>
          </a:p>
          <a:p>
            <a:pPr>
              <a:buFont typeface="+mj-lt"/>
              <a:buAutoNum type="arabicPeriod" startAt="5"/>
            </a:pPr>
            <a:r>
              <a:rPr lang="en-US" altLang="ko-KR" sz="1800" dirty="0"/>
              <a:t>Write a method called </a:t>
            </a:r>
            <a:r>
              <a:rPr lang="en-US" altLang="ko-KR" sz="1800" dirty="0" err="1"/>
              <a:t>mul_time</a:t>
            </a:r>
            <a:r>
              <a:rPr lang="en-US" altLang="ko-KR" sz="1800" dirty="0"/>
              <a:t> that takes a number and returns a new Time object that contains the product of the original Time and the number. Then use </a:t>
            </a:r>
            <a:r>
              <a:rPr lang="en-US" altLang="ko-KR" sz="1800" dirty="0" err="1"/>
              <a:t>mul_time</a:t>
            </a:r>
            <a:r>
              <a:rPr lang="en-US" altLang="ko-KR" sz="1800" dirty="0"/>
              <a:t> to write a method that  represents the finishing time in a race, and a number that represents the distance, and returns a Time object that represents the average pace(time per mile).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Class-Time(6)</a:t>
            </a:r>
            <a:endParaRPr lang="ko-KR" altLang="en-US" dirty="0"/>
          </a:p>
        </p:txBody>
      </p:sp>
      <p:sp>
        <p:nvSpPr>
          <p:cNvPr id="3" name="내용 개체 틀 2"/>
          <p:cNvSpPr>
            <a:spLocks noGrp="1"/>
          </p:cNvSpPr>
          <p:nvPr>
            <p:ph idx="1"/>
          </p:nvPr>
        </p:nvSpPr>
        <p:spPr/>
        <p:txBody>
          <a:bodyPr/>
          <a:lstStyle/>
          <a:p>
            <a:r>
              <a:rPr lang="en-US" altLang="ko-KR" dirty="0"/>
              <a:t>Write a __</a:t>
            </a:r>
            <a:r>
              <a:rPr lang="en-US" altLang="ko-KR" dirty="0" err="1"/>
              <a:t>lt</a:t>
            </a:r>
            <a:r>
              <a:rPr lang="en-US" altLang="ko-KR" dirty="0"/>
              <a:t>__ method and __</a:t>
            </a:r>
            <a:r>
              <a:rPr lang="en-US" altLang="ko-KR" dirty="0" err="1"/>
              <a:t>eq</a:t>
            </a:r>
            <a:r>
              <a:rPr lang="en-US" altLang="ko-KR" dirty="0"/>
              <a:t>__ method for Time objects. Hint: you can use </a:t>
            </a:r>
            <a:r>
              <a:rPr lang="en-US" altLang="ko-KR" dirty="0" err="1"/>
              <a:t>tuple</a:t>
            </a:r>
            <a:r>
              <a:rPr lang="en-US" altLang="ko-KR" dirty="0"/>
              <a:t> comparison, but you also might consider using integer subtraction</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Classes – Date </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class definition for a Date object that has attributes day, month, and year. Write a method called </a:t>
            </a:r>
            <a:r>
              <a:rPr lang="en-US" altLang="ko-KR" sz="1800" dirty="0" err="1"/>
              <a:t>increment_date</a:t>
            </a:r>
            <a:r>
              <a:rPr lang="en-US" altLang="ko-KR" sz="1800" dirty="0"/>
              <a:t> that takes  an integer n, and returns a new Date object that represents the day n days after date. Does your function deal with leap years correctly?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Using </a:t>
            </a:r>
            <a:r>
              <a:rPr lang="en-US" altLang="ko-KR" dirty="0" err="1"/>
              <a:t>datetime</a:t>
            </a:r>
            <a:endParaRPr lang="ko-KR" altLang="en-US" dirty="0"/>
          </a:p>
        </p:txBody>
      </p:sp>
      <p:sp>
        <p:nvSpPr>
          <p:cNvPr id="3" name="내용 개체 틀 2"/>
          <p:cNvSpPr>
            <a:spLocks noGrp="1"/>
          </p:cNvSpPr>
          <p:nvPr>
            <p:ph idx="1"/>
          </p:nvPr>
        </p:nvSpPr>
        <p:spPr/>
        <p:txBody>
          <a:bodyPr>
            <a:normAutofit/>
          </a:bodyPr>
          <a:lstStyle/>
          <a:p>
            <a:r>
              <a:rPr lang="en-US" altLang="ko-KR" sz="1800" dirty="0"/>
              <a:t>Use the </a:t>
            </a:r>
            <a:r>
              <a:rPr lang="en-US" altLang="ko-KR" sz="1800" i="1" dirty="0" err="1"/>
              <a:t>datetime</a:t>
            </a:r>
            <a:r>
              <a:rPr lang="en-US" altLang="ko-KR" sz="1800" dirty="0"/>
              <a:t> module to write a function </a:t>
            </a:r>
            <a:r>
              <a:rPr lang="en-US" altLang="ko-KR" sz="1800" dirty="0" err="1"/>
              <a:t>current_weekday</a:t>
            </a:r>
            <a:r>
              <a:rPr lang="en-US" altLang="ko-KR" sz="1800" dirty="0"/>
              <a:t> that gets the current date and prints the day of the week.</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12299</TotalTime>
  <Words>1603</Words>
  <Application>Microsoft Office PowerPoint</Application>
  <PresentationFormat>화면 슬라이드 쇼(4:3)</PresentationFormat>
  <Paragraphs>84</Paragraphs>
  <Slides>22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HY강M</vt:lpstr>
      <vt:lpstr>맑은 고딕</vt:lpstr>
      <vt:lpstr>Arial</vt:lpstr>
      <vt:lpstr>Verdana</vt:lpstr>
      <vt:lpstr>Office 테마</vt:lpstr>
      <vt:lpstr>Python 실습자료09</vt:lpstr>
      <vt:lpstr>Classes – Time (1) </vt:lpstr>
      <vt:lpstr>Classes – Time (2) </vt:lpstr>
      <vt:lpstr>Classes – Time (3)</vt:lpstr>
      <vt:lpstr>Classes – Time (4) </vt:lpstr>
      <vt:lpstr>Classes – Time (5) </vt:lpstr>
      <vt:lpstr>Class-Time(6)</vt:lpstr>
      <vt:lpstr>Classes – Date </vt:lpstr>
      <vt:lpstr>Using datetime</vt:lpstr>
      <vt:lpstr>Next Birthday</vt:lpstr>
      <vt:lpstr>Class - Point</vt:lpstr>
      <vt:lpstr>Cautionary tail</vt:lpstr>
      <vt:lpstr>Card game – inheritance (1)</vt:lpstr>
      <vt:lpstr>Card game – inheritance(2)</vt:lpstr>
      <vt:lpstr>Card game– inheritance(3)</vt:lpstr>
      <vt:lpstr>Card game– inheritance(4)</vt:lpstr>
      <vt:lpstr>Card game– inheritance(5)</vt:lpstr>
      <vt:lpstr>Card game– inheritance(6)</vt:lpstr>
      <vt:lpstr>Card game– inheritance(7)</vt:lpstr>
      <vt:lpstr>Card game– inheritance(8)</vt:lpstr>
      <vt:lpstr>palindrome</vt:lpstr>
      <vt:lpstr>Cartesian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144</cp:revision>
  <dcterms:created xsi:type="dcterms:W3CDTF">2015-01-22T08:45:52Z</dcterms:created>
  <dcterms:modified xsi:type="dcterms:W3CDTF">2016-08-05T07:28:40Z</dcterms:modified>
</cp:coreProperties>
</file>