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3" r:id="rId3"/>
    <p:sldId id="292" r:id="rId4"/>
    <p:sldId id="294" r:id="rId5"/>
    <p:sldId id="295" r:id="rId6"/>
    <p:sldId id="284" r:id="rId7"/>
    <p:sldId id="285" r:id="rId8"/>
    <p:sldId id="282" r:id="rId9"/>
    <p:sldId id="283" r:id="rId10"/>
    <p:sldId id="286" r:id="rId11"/>
    <p:sldId id="287" r:id="rId12"/>
    <p:sldId id="288" r:id="rId13"/>
    <p:sldId id="289" r:id="rId14"/>
    <p:sldId id="290" r:id="rId15"/>
    <p:sldId id="291" r:id="rId1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8" autoAdjust="0"/>
    <p:restoredTop sz="94599" autoAdjust="0"/>
  </p:normalViewPr>
  <p:slideViewPr>
    <p:cSldViewPr>
      <p:cViewPr varScale="1">
        <p:scale>
          <a:sx n="47" d="100"/>
          <a:sy n="47" d="100"/>
        </p:scale>
        <p:origin x="48" y="11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extLst>
      <p:ext uri="{BB962C8B-B14F-4D97-AF65-F5344CB8AC3E}">
        <p14:creationId xmlns:p14="http://schemas.microsoft.com/office/powerpoint/2010/main" val="218735022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DB7E616-4075-445E-83C5-9EEE22B659D9}" type="slidenum">
              <a:rPr lang="ko-KR" altLang="en-US" smtClean="0"/>
              <a:pPr/>
              <a:t>10</a:t>
            </a:fld>
            <a:endParaRPr lang="ko-KR" altLang="en-US"/>
          </a:p>
        </p:txBody>
      </p:sp>
    </p:spTree>
    <p:extLst>
      <p:ext uri="{BB962C8B-B14F-4D97-AF65-F5344CB8AC3E}">
        <p14:creationId xmlns:p14="http://schemas.microsoft.com/office/powerpoint/2010/main" val="150751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DB7E616-4075-445E-83C5-9EEE22B659D9}" type="slidenum">
              <a:rPr lang="ko-KR" altLang="en-US" smtClean="0"/>
              <a:pPr/>
              <a:t>11</a:t>
            </a:fld>
            <a:endParaRPr lang="ko-KR" altLang="en-US"/>
          </a:p>
        </p:txBody>
      </p:sp>
    </p:spTree>
    <p:extLst>
      <p:ext uri="{BB962C8B-B14F-4D97-AF65-F5344CB8AC3E}">
        <p14:creationId xmlns:p14="http://schemas.microsoft.com/office/powerpoint/2010/main" val="245972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dirty="0"/>
              <a:t>10</a:t>
            </a:r>
            <a:r>
              <a:rPr lang="en-US" altLang="ko-KR" sz="3600" dirty="0"/>
              <a:t> - answer</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Solve linear equations</a:t>
            </a:r>
            <a:endParaRPr lang="ko-KR" altLang="en-US" dirty="0"/>
          </a:p>
        </p:txBody>
      </p:sp>
      <p:sp>
        <p:nvSpPr>
          <p:cNvPr id="3" name="내용 개체 틀 2"/>
          <p:cNvSpPr>
            <a:spLocks noGrp="1"/>
          </p:cNvSpPr>
          <p:nvPr>
            <p:ph idx="1"/>
          </p:nvPr>
        </p:nvSpPr>
        <p:spPr/>
        <p:txBody>
          <a:bodyPr/>
          <a:lstStyle/>
          <a:p>
            <a:r>
              <a:rPr lang="en-US" altLang="ko-KR" dirty="0"/>
              <a:t>Solve the system of linear equations</a:t>
            </a:r>
          </a:p>
          <a:p>
            <a:pPr marL="457200" lvl="1" indent="0">
              <a:buNone/>
            </a:pPr>
            <a:r>
              <a:rPr lang="en-US" altLang="ko-KR" dirty="0"/>
              <a:t>1) 3x + 6y – 5z = 12</a:t>
            </a:r>
          </a:p>
          <a:p>
            <a:pPr marL="457200" lvl="1" indent="0">
              <a:buNone/>
            </a:pPr>
            <a:r>
              <a:rPr lang="en-US" altLang="ko-KR" dirty="0"/>
              <a:t>2) x – 3y + 2z = -2</a:t>
            </a:r>
          </a:p>
          <a:p>
            <a:pPr marL="457200" lvl="1" indent="0">
              <a:buNone/>
            </a:pPr>
            <a:r>
              <a:rPr lang="en-US" altLang="ko-KR" dirty="0"/>
              <a:t>3) 5x – y + 4z = 10</a:t>
            </a:r>
          </a:p>
          <a:p>
            <a:endParaRPr lang="en-US" altLang="ko-KR" dirty="0"/>
          </a:p>
          <a:p>
            <a:pPr lvl="1"/>
            <a:r>
              <a:rPr lang="en-US" altLang="ko-KR" dirty="0"/>
              <a:t>Convert the form into the linear algebra matrix AX = B</a:t>
            </a:r>
          </a:p>
          <a:p>
            <a:pPr lvl="1"/>
            <a:endParaRPr lang="en-US" altLang="ko-KR" dirty="0"/>
          </a:p>
          <a:p>
            <a:endParaRPr lang="en-US" altLang="ko-KR" dirty="0"/>
          </a:p>
          <a:p>
            <a:endParaRPr lang="en-US" altLang="ko-KR" dirty="0"/>
          </a:p>
          <a:p>
            <a:endParaRPr lang="en-US" altLang="ko-KR" dirty="0"/>
          </a:p>
          <a:p>
            <a:pPr lvl="1"/>
            <a:r>
              <a:rPr lang="en-US" altLang="ko-KR" dirty="0"/>
              <a:t>Solve X = A</a:t>
            </a:r>
            <a:r>
              <a:rPr lang="en-US" altLang="ko-KR" baseline="30000" dirty="0"/>
              <a:t>-1</a:t>
            </a:r>
            <a:r>
              <a:rPr lang="en-US" altLang="ko-KR" dirty="0"/>
              <a:t>B</a:t>
            </a:r>
          </a:p>
          <a:p>
            <a:pPr lvl="1"/>
            <a:r>
              <a:rPr lang="en-US" altLang="ko-KR" dirty="0"/>
              <a:t>Use </a:t>
            </a:r>
            <a:r>
              <a:rPr lang="en-US" altLang="ko-KR" dirty="0" err="1"/>
              <a:t>numpy.linalg</a:t>
            </a:r>
            <a:r>
              <a:rPr lang="en-US" altLang="ko-KR" dirty="0"/>
              <a:t> library</a:t>
            </a:r>
          </a:p>
          <a:p>
            <a:endParaRPr lang="ko-KR" altLang="en-US" dirty="0"/>
          </a:p>
        </p:txBody>
      </p:sp>
      <p:graphicFrame>
        <p:nvGraphicFramePr>
          <p:cNvPr id="12" name="표 11"/>
          <p:cNvGraphicFramePr>
            <a:graphicFrameLocks noGrp="1"/>
          </p:cNvGraphicFramePr>
          <p:nvPr>
            <p:extLst/>
          </p:nvPr>
        </p:nvGraphicFramePr>
        <p:xfrm>
          <a:off x="1475671" y="3954478"/>
          <a:ext cx="3448280" cy="1112520"/>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576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576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576000">
                  <a:extLst>
                    <a:ext uri="{9D8B030D-6E8A-4147-A177-3AD203B41FA5}">
                      <a16:colId xmlns:a16="http://schemas.microsoft.com/office/drawing/2014/main" val="20006"/>
                    </a:ext>
                  </a:extLst>
                </a:gridCol>
              </a:tblGrid>
              <a:tr h="370840">
                <a:tc>
                  <a:txBody>
                    <a:bodyPr/>
                    <a:lstStyle/>
                    <a:p>
                      <a:pPr algn="ctr" latinLnBrk="1"/>
                      <a:r>
                        <a:rPr lang="en-US" altLang="ko-KR" b="0" dirty="0">
                          <a:solidFill>
                            <a:schemeClr val="tx1"/>
                          </a:solidFill>
                        </a:rPr>
                        <a:t>3</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6</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-5</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x</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latinLnBrk="1"/>
                      <a:r>
                        <a:rPr lang="en-US" altLang="ko-KR" b="0" dirty="0">
                          <a:solidFill>
                            <a:schemeClr val="tx1"/>
                          </a:solidFill>
                        </a:rPr>
                        <a:t>1</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-3</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y</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latinLnBrk="1"/>
                      <a:r>
                        <a:rPr lang="en-US" altLang="ko-KR" b="0" dirty="0">
                          <a:solidFill>
                            <a:schemeClr val="tx1"/>
                          </a:solidFill>
                        </a:rPr>
                        <a:t>5</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4</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z</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10</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pSp>
        <p:nvGrpSpPr>
          <p:cNvPr id="13" name="그룹 12"/>
          <p:cNvGrpSpPr/>
          <p:nvPr/>
        </p:nvGrpSpPr>
        <p:grpSpPr>
          <a:xfrm>
            <a:off x="1475687" y="3939005"/>
            <a:ext cx="1728161" cy="1146179"/>
            <a:chOff x="1331656" y="3845575"/>
            <a:chExt cx="1728161" cy="1146179"/>
          </a:xfrm>
        </p:grpSpPr>
        <p:sp>
          <p:nvSpPr>
            <p:cNvPr id="14" name="왼쪽 대괄호 13"/>
            <p:cNvSpPr/>
            <p:nvPr/>
          </p:nvSpPr>
          <p:spPr>
            <a:xfrm>
              <a:off x="1331656" y="3845575"/>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왼쪽 대괄호 14"/>
            <p:cNvSpPr/>
            <p:nvPr/>
          </p:nvSpPr>
          <p:spPr>
            <a:xfrm rot="10800000">
              <a:off x="2915817" y="3861049"/>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16" name="그룹 15"/>
          <p:cNvGrpSpPr/>
          <p:nvPr/>
        </p:nvGrpSpPr>
        <p:grpSpPr>
          <a:xfrm>
            <a:off x="3419903" y="3939004"/>
            <a:ext cx="576033" cy="1146180"/>
            <a:chOff x="3635912" y="3845574"/>
            <a:chExt cx="576033" cy="1146180"/>
          </a:xfrm>
        </p:grpSpPr>
        <p:sp>
          <p:nvSpPr>
            <p:cNvPr id="17" name="왼쪽 대괄호 16"/>
            <p:cNvSpPr/>
            <p:nvPr/>
          </p:nvSpPr>
          <p:spPr>
            <a:xfrm>
              <a:off x="3635912" y="3845574"/>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왼쪽 대괄호 17"/>
            <p:cNvSpPr/>
            <p:nvPr/>
          </p:nvSpPr>
          <p:spPr>
            <a:xfrm rot="10800000">
              <a:off x="4067945" y="3861049"/>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19" name="그룹 18"/>
          <p:cNvGrpSpPr/>
          <p:nvPr/>
        </p:nvGrpSpPr>
        <p:grpSpPr>
          <a:xfrm>
            <a:off x="4355991" y="3939005"/>
            <a:ext cx="576049" cy="1146178"/>
            <a:chOff x="4716016" y="3845575"/>
            <a:chExt cx="576049" cy="1146178"/>
          </a:xfrm>
        </p:grpSpPr>
        <p:sp>
          <p:nvSpPr>
            <p:cNvPr id="20" name="왼쪽 대괄호 19"/>
            <p:cNvSpPr/>
            <p:nvPr/>
          </p:nvSpPr>
          <p:spPr>
            <a:xfrm>
              <a:off x="4716016" y="3845575"/>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왼쪽 대괄호 20"/>
            <p:cNvSpPr/>
            <p:nvPr/>
          </p:nvSpPr>
          <p:spPr>
            <a:xfrm rot="10800000">
              <a:off x="5148065" y="3861048"/>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333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Solve linear equations - answer</a:t>
            </a:r>
            <a:endParaRPr lang="ko-KR" altLang="en-US" dirty="0"/>
          </a:p>
        </p:txBody>
      </p:sp>
      <p:sp>
        <p:nvSpPr>
          <p:cNvPr id="3" name="내용 개체 틀 2"/>
          <p:cNvSpPr>
            <a:spLocks noGrp="1"/>
          </p:cNvSpPr>
          <p:nvPr>
            <p:ph idx="1"/>
          </p:nvPr>
        </p:nvSpPr>
        <p:spPr>
          <a:xfrm>
            <a:off x="457200" y="1600200"/>
            <a:ext cx="8229600" cy="4637112"/>
          </a:xfrm>
        </p:spPr>
        <p:txBody>
          <a:bodyPr>
            <a:noAutofit/>
          </a:bodyPr>
          <a:lstStyle/>
          <a:p>
            <a:r>
              <a:rPr lang="en-US" altLang="ko-KR" dirty="0"/>
              <a:t>Solve the system of linear equations</a:t>
            </a:r>
          </a:p>
          <a:p>
            <a:pPr lvl="1"/>
            <a:r>
              <a:rPr lang="en-US" altLang="ko-KR" dirty="0">
                <a:solidFill>
                  <a:srgbClr val="FF0000"/>
                </a:solidFill>
              </a:rPr>
              <a:t>import </a:t>
            </a:r>
            <a:r>
              <a:rPr lang="en-US" altLang="ko-KR" dirty="0" err="1">
                <a:solidFill>
                  <a:srgbClr val="FF0000"/>
                </a:solidFill>
              </a:rPr>
              <a:t>numpy</a:t>
            </a:r>
            <a:r>
              <a:rPr lang="en-US" altLang="ko-KR" dirty="0">
                <a:solidFill>
                  <a:srgbClr val="FF0000"/>
                </a:solidFill>
              </a:rPr>
              <a:t> as np</a:t>
            </a:r>
          </a:p>
          <a:p>
            <a:pPr lvl="1"/>
            <a:r>
              <a:rPr lang="en-US" altLang="ko-KR" dirty="0">
                <a:solidFill>
                  <a:srgbClr val="FF0000"/>
                </a:solidFill>
              </a:rPr>
              <a:t>A = </a:t>
            </a:r>
            <a:r>
              <a:rPr lang="en-US" altLang="ko-KR" dirty="0" err="1">
                <a:solidFill>
                  <a:srgbClr val="FF0000"/>
                </a:solidFill>
              </a:rPr>
              <a:t>np.array</a:t>
            </a:r>
            <a:r>
              <a:rPr lang="en-US" altLang="ko-KR" dirty="0">
                <a:solidFill>
                  <a:srgbClr val="FF0000"/>
                </a:solidFill>
              </a:rPr>
              <a:t>([[3, 6, -5], [1, -3, 2], [5, -1, 4]])</a:t>
            </a:r>
          </a:p>
          <a:p>
            <a:pPr lvl="1"/>
            <a:r>
              <a:rPr lang="en-US" altLang="ko-KR" dirty="0">
                <a:solidFill>
                  <a:srgbClr val="FF0000"/>
                </a:solidFill>
              </a:rPr>
              <a:t>B = </a:t>
            </a:r>
            <a:r>
              <a:rPr lang="en-US" altLang="ko-KR" dirty="0" err="1">
                <a:solidFill>
                  <a:srgbClr val="FF0000"/>
                </a:solidFill>
              </a:rPr>
              <a:t>np.array</a:t>
            </a:r>
            <a:r>
              <a:rPr lang="en-US" altLang="ko-KR" dirty="0">
                <a:solidFill>
                  <a:srgbClr val="FF0000"/>
                </a:solidFill>
              </a:rPr>
              <a:t>([12, -2, 10])</a:t>
            </a:r>
          </a:p>
          <a:p>
            <a:pPr lvl="1"/>
            <a:endParaRPr lang="en-US" altLang="ko-KR" dirty="0"/>
          </a:p>
          <a:p>
            <a:r>
              <a:rPr lang="en-US" altLang="ko-KR" dirty="0"/>
              <a:t>X = A</a:t>
            </a:r>
            <a:r>
              <a:rPr lang="en-US" altLang="ko-KR" baseline="30000" dirty="0"/>
              <a:t>-1</a:t>
            </a:r>
            <a:r>
              <a:rPr lang="en-US" altLang="ko-KR" dirty="0"/>
              <a:t>B</a:t>
            </a:r>
          </a:p>
          <a:p>
            <a:pPr lvl="1"/>
            <a:r>
              <a:rPr lang="en-US" altLang="ko-KR" dirty="0">
                <a:solidFill>
                  <a:srgbClr val="FF0000"/>
                </a:solidFill>
              </a:rPr>
              <a:t>X = </a:t>
            </a:r>
            <a:r>
              <a:rPr lang="en-US" altLang="ko-KR" dirty="0" err="1">
                <a:solidFill>
                  <a:srgbClr val="FF0000"/>
                </a:solidFill>
              </a:rPr>
              <a:t>np.linalg.inv</a:t>
            </a:r>
            <a:r>
              <a:rPr lang="en-US" altLang="ko-KR" dirty="0">
                <a:solidFill>
                  <a:srgbClr val="FF0000"/>
                </a:solidFill>
              </a:rPr>
              <a:t>(A).dot(B)</a:t>
            </a:r>
          </a:p>
          <a:p>
            <a:pPr marL="457200" lvl="1" indent="0">
              <a:buNone/>
            </a:pPr>
            <a:r>
              <a:rPr lang="en-US" altLang="ko-KR" dirty="0"/>
              <a:t>or</a:t>
            </a:r>
          </a:p>
          <a:p>
            <a:pPr lvl="1"/>
            <a:r>
              <a:rPr lang="en-US" altLang="ko-KR" dirty="0">
                <a:solidFill>
                  <a:srgbClr val="FF0000"/>
                </a:solidFill>
              </a:rPr>
              <a:t>X = </a:t>
            </a:r>
            <a:r>
              <a:rPr lang="en-US" altLang="ko-KR" dirty="0" err="1">
                <a:solidFill>
                  <a:srgbClr val="FF0000"/>
                </a:solidFill>
              </a:rPr>
              <a:t>np.linalg.solve</a:t>
            </a:r>
            <a:r>
              <a:rPr lang="en-US" altLang="ko-KR" dirty="0">
                <a:solidFill>
                  <a:srgbClr val="FF0000"/>
                </a:solidFill>
              </a:rPr>
              <a:t>(A, B)</a:t>
            </a:r>
          </a:p>
          <a:p>
            <a:pPr lvl="1"/>
            <a:endParaRPr lang="en-US" altLang="ko-KR" dirty="0"/>
          </a:p>
          <a:p>
            <a:pPr lvl="1"/>
            <a:r>
              <a:rPr lang="en-US" altLang="ko-KR" dirty="0"/>
              <a:t>print(X) </a:t>
            </a:r>
            <a:r>
              <a:rPr lang="en-US" altLang="ko-KR" dirty="0">
                <a:sym typeface="Wingdings" panose="05000000000000000000" pitchFamily="2" charset="2"/>
              </a:rPr>
              <a:t> </a:t>
            </a:r>
            <a:r>
              <a:rPr lang="en-US" altLang="ko-KR" dirty="0"/>
              <a:t>[1.75  1.75  0.75]</a:t>
            </a:r>
          </a:p>
          <a:p>
            <a:pPr marL="457200" lvl="1" indent="0">
              <a:buNone/>
            </a:pPr>
            <a:r>
              <a:rPr lang="en-US" altLang="ko-KR" dirty="0"/>
              <a:t>(x = 1.75,  y = 1.75,  z = 0.75)</a:t>
            </a:r>
          </a:p>
          <a:p>
            <a:endParaRPr lang="ko-KR" altLang="en-US" dirty="0"/>
          </a:p>
        </p:txBody>
      </p:sp>
      <p:graphicFrame>
        <p:nvGraphicFramePr>
          <p:cNvPr id="12" name="표 11"/>
          <p:cNvGraphicFramePr>
            <a:graphicFrameLocks noGrp="1"/>
          </p:cNvGraphicFramePr>
          <p:nvPr>
            <p:extLst/>
          </p:nvPr>
        </p:nvGraphicFramePr>
        <p:xfrm>
          <a:off x="5292095" y="3012426"/>
          <a:ext cx="3448280" cy="1112520"/>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576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576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576000">
                  <a:extLst>
                    <a:ext uri="{9D8B030D-6E8A-4147-A177-3AD203B41FA5}">
                      <a16:colId xmlns:a16="http://schemas.microsoft.com/office/drawing/2014/main" val="20006"/>
                    </a:ext>
                  </a:extLst>
                </a:gridCol>
              </a:tblGrid>
              <a:tr h="370840">
                <a:tc>
                  <a:txBody>
                    <a:bodyPr/>
                    <a:lstStyle/>
                    <a:p>
                      <a:pPr algn="ctr" latinLnBrk="1"/>
                      <a:r>
                        <a:rPr lang="en-US" altLang="ko-KR" b="0" dirty="0">
                          <a:solidFill>
                            <a:schemeClr val="tx1"/>
                          </a:solidFill>
                        </a:rPr>
                        <a:t>3</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6</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-5</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x</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latinLnBrk="1"/>
                      <a:r>
                        <a:rPr lang="en-US" altLang="ko-KR" b="0" dirty="0">
                          <a:solidFill>
                            <a:schemeClr val="tx1"/>
                          </a:solidFill>
                        </a:rPr>
                        <a:t>1</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-3</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y</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-2</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latinLnBrk="1"/>
                      <a:r>
                        <a:rPr lang="en-US" altLang="ko-KR" b="0" dirty="0">
                          <a:solidFill>
                            <a:schemeClr val="tx1"/>
                          </a:solidFill>
                        </a:rPr>
                        <a:t>5</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4</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z</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b="0" dirty="0">
                          <a:solidFill>
                            <a:schemeClr val="tx1"/>
                          </a:solidFill>
                        </a:rPr>
                        <a:t>10</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pSp>
        <p:nvGrpSpPr>
          <p:cNvPr id="13" name="그룹 12"/>
          <p:cNvGrpSpPr/>
          <p:nvPr/>
        </p:nvGrpSpPr>
        <p:grpSpPr>
          <a:xfrm>
            <a:off x="5292111" y="2996953"/>
            <a:ext cx="1728161" cy="1146179"/>
            <a:chOff x="1331656" y="3845575"/>
            <a:chExt cx="1728161" cy="1146179"/>
          </a:xfrm>
        </p:grpSpPr>
        <p:sp>
          <p:nvSpPr>
            <p:cNvPr id="14" name="왼쪽 대괄호 13"/>
            <p:cNvSpPr/>
            <p:nvPr/>
          </p:nvSpPr>
          <p:spPr>
            <a:xfrm>
              <a:off x="1331656" y="3845575"/>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왼쪽 대괄호 14"/>
            <p:cNvSpPr/>
            <p:nvPr/>
          </p:nvSpPr>
          <p:spPr>
            <a:xfrm rot="10800000">
              <a:off x="2915817" y="3861049"/>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16" name="그룹 15"/>
          <p:cNvGrpSpPr/>
          <p:nvPr/>
        </p:nvGrpSpPr>
        <p:grpSpPr>
          <a:xfrm>
            <a:off x="7236327" y="2996952"/>
            <a:ext cx="576033" cy="1146180"/>
            <a:chOff x="3635912" y="3845574"/>
            <a:chExt cx="576033" cy="1146180"/>
          </a:xfrm>
        </p:grpSpPr>
        <p:sp>
          <p:nvSpPr>
            <p:cNvPr id="17" name="왼쪽 대괄호 16"/>
            <p:cNvSpPr/>
            <p:nvPr/>
          </p:nvSpPr>
          <p:spPr>
            <a:xfrm>
              <a:off x="3635912" y="3845574"/>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왼쪽 대괄호 17"/>
            <p:cNvSpPr/>
            <p:nvPr/>
          </p:nvSpPr>
          <p:spPr>
            <a:xfrm rot="10800000">
              <a:off x="4067945" y="3861049"/>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19" name="그룹 18"/>
          <p:cNvGrpSpPr/>
          <p:nvPr/>
        </p:nvGrpSpPr>
        <p:grpSpPr>
          <a:xfrm>
            <a:off x="8172415" y="2996953"/>
            <a:ext cx="576049" cy="1146178"/>
            <a:chOff x="4716016" y="3845575"/>
            <a:chExt cx="576049" cy="1146178"/>
          </a:xfrm>
        </p:grpSpPr>
        <p:sp>
          <p:nvSpPr>
            <p:cNvPr id="20" name="왼쪽 대괄호 19"/>
            <p:cNvSpPr/>
            <p:nvPr/>
          </p:nvSpPr>
          <p:spPr>
            <a:xfrm>
              <a:off x="4716016" y="3845575"/>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왼쪽 대괄호 20"/>
            <p:cNvSpPr/>
            <p:nvPr/>
          </p:nvSpPr>
          <p:spPr>
            <a:xfrm rot="10800000">
              <a:off x="5148065" y="3861048"/>
              <a:ext cx="144000" cy="113070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223475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and Matrix</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r>
                  <a:rPr lang="en-US" altLang="ko-KR" sz="1800" dirty="0"/>
                  <a:t>Let </a:t>
                </a:r>
                <a14:m>
                  <m:oMath xmlns:m="http://schemas.openxmlformats.org/officeDocument/2006/math">
                    <m:r>
                      <a:rPr lang="en-US" altLang="ko-KR" sz="1800" i="1" dirty="0">
                        <a:latin typeface="Cambria Math" panose="02040503050406030204" pitchFamily="18" charset="0"/>
                      </a:rPr>
                      <m:t>𝑥</m:t>
                    </m:r>
                  </m:oMath>
                </a14:m>
                <a:r>
                  <a:rPr lang="en-US" altLang="ko-KR" sz="1800" dirty="0"/>
                  <a:t> = </a:t>
                </a:r>
                <a:r>
                  <a:rPr lang="en-US" altLang="ko-KR" sz="1800" dirty="0" err="1"/>
                  <a:t>arange</a:t>
                </a:r>
                <a:r>
                  <a:rPr lang="en-US" altLang="ko-KR" sz="1800" dirty="0"/>
                  <a:t>(12). Use </a:t>
                </a:r>
                <a:r>
                  <a:rPr lang="en-US" altLang="ko-KR" sz="1800" i="1" dirty="0"/>
                  <a:t>reshape</a:t>
                </a:r>
                <a:r>
                  <a:rPr lang="en-US" altLang="ko-KR" sz="1800" dirty="0"/>
                  <a:t> to produce 2 by 6 array, </a:t>
                </a:r>
                <a14:m>
                  <m:oMath xmlns:m="http://schemas.openxmlformats.org/officeDocument/2006/math">
                    <m:r>
                      <a:rPr lang="en-US" altLang="ko-KR" sz="1800" i="1" dirty="0">
                        <a:latin typeface="Cambria Math" panose="02040503050406030204" pitchFamily="18" charset="0"/>
                      </a:rPr>
                      <m:t>𝑦</m:t>
                    </m:r>
                  </m:oMath>
                </a14:m>
                <a:r>
                  <a:rPr lang="en-US" altLang="ko-KR" sz="1800" dirty="0"/>
                  <a:t>, and 3 by 4 array, </a:t>
                </a:r>
                <a14:m>
                  <m:oMath xmlns:m="http://schemas.openxmlformats.org/officeDocument/2006/math">
                    <m:r>
                      <a:rPr lang="en-US" altLang="ko-KR" sz="1800" i="1" dirty="0">
                        <a:latin typeface="Cambria Math" panose="02040503050406030204" pitchFamily="18" charset="0"/>
                      </a:rPr>
                      <m:t>𝑧</m:t>
                    </m:r>
                  </m:oMath>
                </a14:m>
                <a:r>
                  <a:rPr lang="en-US" altLang="ko-KR" sz="1800" dirty="0"/>
                  <a:t>. Construct the following 6 by 12 array, </a:t>
                </a:r>
                <a14:m>
                  <m:oMath xmlns:m="http://schemas.openxmlformats.org/officeDocument/2006/math">
                    <m:r>
                      <a:rPr lang="en-US" altLang="ko-KR" sz="1800" i="1" dirty="0" smtClean="0">
                        <a:latin typeface="Cambria Math" panose="02040503050406030204" pitchFamily="18" charset="0"/>
                      </a:rPr>
                      <m:t>𝑤</m:t>
                    </m:r>
                  </m:oMath>
                </a14:m>
                <a:r>
                  <a:rPr lang="en-US" altLang="ko-KR" sz="1800" dirty="0"/>
                  <a:t>, using </a:t>
                </a:r>
                <a:r>
                  <a:rPr lang="en-US" altLang="ko-KR" sz="1800" i="1" dirty="0" err="1"/>
                  <a:t>hstack</a:t>
                </a:r>
                <a:r>
                  <a:rPr lang="en-US" altLang="ko-KR" sz="1800" dirty="0"/>
                  <a:t> and </a:t>
                </a:r>
                <a:r>
                  <a:rPr lang="en-US" altLang="ko-KR" sz="1800" i="1" dirty="0" err="1"/>
                  <a:t>vstack</a:t>
                </a:r>
                <a:r>
                  <a:rPr lang="en-US" altLang="ko-KR" sz="1800" dirty="0"/>
                  <a:t>.</a:t>
                </a:r>
              </a:p>
              <a:p>
                <a:endParaRPr lang="en-US" altLang="ko-KR" sz="1800" dirty="0"/>
              </a:p>
              <a:p>
                <a:endParaRPr lang="en-US" altLang="ko-KR" sz="1800" dirty="0"/>
              </a:p>
              <a:p>
                <a:endParaRPr lang="en-US" altLang="ko-KR" sz="1800"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rotWithShape="0">
                <a:blip r:embed="rId3"/>
                <a:stretch>
                  <a:fillRect l="-444" t="-809" r="-1185"/>
                </a:stretch>
              </a:blipFill>
            </p:spPr>
            <p:txBody>
              <a:bodyPr/>
              <a:lstStyle/>
              <a:p>
                <a:r>
                  <a:rPr lang="ko-KR" altLang="en-US">
                    <a:noFill/>
                  </a:rPr>
                  <a:t> </a:t>
                </a:r>
              </a:p>
            </p:txBody>
          </p:sp>
        </mc:Fallback>
      </mc:AlternateContent>
      <p:graphicFrame>
        <p:nvGraphicFramePr>
          <p:cNvPr id="6" name="개체 5"/>
          <p:cNvGraphicFramePr>
            <a:graphicFrameLocks noChangeAspect="1"/>
          </p:cNvGraphicFramePr>
          <p:nvPr>
            <p:extLst/>
          </p:nvPr>
        </p:nvGraphicFramePr>
        <p:xfrm>
          <a:off x="2750791" y="3212976"/>
          <a:ext cx="3189361" cy="1565275"/>
        </p:xfrm>
        <a:graphic>
          <a:graphicData uri="http://schemas.openxmlformats.org/presentationml/2006/ole">
            <mc:AlternateContent xmlns:mc="http://schemas.openxmlformats.org/markup-compatibility/2006">
              <mc:Choice xmlns:v="urn:schemas-microsoft-com:vml" Requires="v">
                <p:oleObj spid="_x0000_s1033" name="수식" r:id="rId4" imgW="1447560" imgH="711000" progId="Equation.3">
                  <p:embed/>
                </p:oleObj>
              </mc:Choice>
              <mc:Fallback>
                <p:oleObj name="수식" r:id="rId4" imgW="1447560" imgH="711000" progId="Equation.3">
                  <p:embed/>
                  <p:pic>
                    <p:nvPicPr>
                      <p:cNvPr id="6" name="개체 5"/>
                      <p:cNvPicPr>
                        <a:picLocks noChangeAspect="1" noChangeArrowheads="1"/>
                      </p:cNvPicPr>
                      <p:nvPr/>
                    </p:nvPicPr>
                    <p:blipFill>
                      <a:blip r:embed="rId5"/>
                      <a:srcRect/>
                      <a:stretch>
                        <a:fillRect/>
                      </a:stretch>
                    </p:blipFill>
                    <p:spPr bwMode="auto">
                      <a:xfrm>
                        <a:off x="2750791" y="3212976"/>
                        <a:ext cx="3189361" cy="1565275"/>
                      </a:xfrm>
                      <a:prstGeom prst="rect">
                        <a:avLst/>
                      </a:prstGeom>
                      <a:noFill/>
                      <a:extLst/>
                    </p:spPr>
                  </p:pic>
                </p:oleObj>
              </mc:Fallback>
            </mc:AlternateContent>
          </a:graphicData>
        </a:graphic>
      </p:graphicFrame>
    </p:spTree>
    <p:extLst>
      <p:ext uri="{BB962C8B-B14F-4D97-AF65-F5344CB8AC3E}">
        <p14:creationId xmlns:p14="http://schemas.microsoft.com/office/powerpoint/2010/main" val="11202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and Matrix - answer</a:t>
            </a:r>
            <a:endParaRPr lang="ko-KR" altLang="en-US" dirty="0"/>
          </a:p>
        </p:txBody>
      </p:sp>
      <p:sp>
        <p:nvSpPr>
          <p:cNvPr id="6" name="직사각형 5"/>
          <p:cNvSpPr/>
          <p:nvPr/>
        </p:nvSpPr>
        <p:spPr>
          <a:xfrm>
            <a:off x="683568" y="1700808"/>
            <a:ext cx="5112568" cy="3970318"/>
          </a:xfrm>
          <a:prstGeom prst="rect">
            <a:avLst/>
          </a:prstGeom>
        </p:spPr>
        <p:txBody>
          <a:bodyPr wrap="square">
            <a:spAutoFit/>
          </a:bodyPr>
          <a:lstStyle/>
          <a:p>
            <a:r>
              <a:rPr lang="en-US" altLang="ko-KR" dirty="0"/>
              <a:t>import </a:t>
            </a:r>
            <a:r>
              <a:rPr lang="en-US" altLang="ko-KR" dirty="0" err="1"/>
              <a:t>numpy</a:t>
            </a:r>
            <a:r>
              <a:rPr lang="en-US" altLang="ko-KR" dirty="0"/>
              <a:t> as np</a:t>
            </a:r>
          </a:p>
          <a:p>
            <a:endParaRPr lang="en-US" altLang="ko-KR" dirty="0"/>
          </a:p>
          <a:p>
            <a:r>
              <a:rPr lang="en-US" altLang="ko-KR" dirty="0"/>
              <a:t>x = </a:t>
            </a:r>
            <a:r>
              <a:rPr lang="en-US" altLang="ko-KR" dirty="0" err="1"/>
              <a:t>np.arange</a:t>
            </a:r>
            <a:r>
              <a:rPr lang="en-US" altLang="ko-KR" dirty="0"/>
              <a:t>(12)</a:t>
            </a:r>
          </a:p>
          <a:p>
            <a:r>
              <a:rPr lang="en-US" altLang="ko-KR" dirty="0"/>
              <a:t>y = </a:t>
            </a:r>
            <a:r>
              <a:rPr lang="en-US" altLang="ko-KR" dirty="0" err="1"/>
              <a:t>x.reshape</a:t>
            </a:r>
            <a:r>
              <a:rPr lang="en-US" altLang="ko-KR" dirty="0"/>
              <a:t>(2, 6)</a:t>
            </a:r>
          </a:p>
          <a:p>
            <a:r>
              <a:rPr lang="en-US" altLang="ko-KR" dirty="0"/>
              <a:t>z = </a:t>
            </a:r>
            <a:r>
              <a:rPr lang="en-US" altLang="ko-KR" dirty="0" err="1"/>
              <a:t>x.reshape</a:t>
            </a:r>
            <a:r>
              <a:rPr lang="en-US" altLang="ko-KR" dirty="0"/>
              <a:t>(3, 4)</a:t>
            </a:r>
          </a:p>
          <a:p>
            <a:endParaRPr lang="en-US" altLang="ko-KR" dirty="0"/>
          </a:p>
          <a:p>
            <a:r>
              <a:rPr lang="en-US" altLang="ko-KR" dirty="0"/>
              <a:t>y2 = </a:t>
            </a:r>
            <a:r>
              <a:rPr lang="en-US" altLang="ko-KR" dirty="0" err="1"/>
              <a:t>np.hstack</a:t>
            </a:r>
            <a:r>
              <a:rPr lang="en-US" altLang="ko-KR" dirty="0"/>
              <a:t>((y, y))</a:t>
            </a:r>
          </a:p>
          <a:p>
            <a:r>
              <a:rPr lang="en-US" altLang="ko-KR" dirty="0"/>
              <a:t>z3 = </a:t>
            </a:r>
            <a:r>
              <a:rPr lang="en-US" altLang="ko-KR" dirty="0" err="1"/>
              <a:t>np.hstack</a:t>
            </a:r>
            <a:r>
              <a:rPr lang="en-US" altLang="ko-KR" dirty="0"/>
              <a:t>((z, z, z))</a:t>
            </a:r>
          </a:p>
          <a:p>
            <a:r>
              <a:rPr lang="en-US" altLang="ko-KR" dirty="0"/>
              <a:t>w = </a:t>
            </a:r>
            <a:r>
              <a:rPr lang="en-US" altLang="ko-KR" dirty="0" err="1"/>
              <a:t>np.vstack</a:t>
            </a:r>
            <a:r>
              <a:rPr lang="en-US" altLang="ko-KR" dirty="0"/>
              <a:t>((x, y2, z3))</a:t>
            </a:r>
          </a:p>
          <a:p>
            <a:endParaRPr lang="en-US" altLang="ko-KR" dirty="0"/>
          </a:p>
          <a:p>
            <a:r>
              <a:rPr lang="en-US" altLang="ko-KR" dirty="0"/>
              <a:t>print(x)</a:t>
            </a:r>
          </a:p>
          <a:p>
            <a:r>
              <a:rPr lang="en-US" altLang="ko-KR" dirty="0"/>
              <a:t>print(y)</a:t>
            </a:r>
          </a:p>
          <a:p>
            <a:r>
              <a:rPr lang="en-US" altLang="ko-KR" dirty="0"/>
              <a:t>print(z)</a:t>
            </a:r>
          </a:p>
          <a:p>
            <a:r>
              <a:rPr lang="en-US" altLang="ko-KR" dirty="0"/>
              <a:t>print(w)</a:t>
            </a:r>
            <a:endParaRPr lang="ko-KR" altLang="en-US" dirty="0"/>
          </a:p>
        </p:txBody>
      </p:sp>
      <p:sp>
        <p:nvSpPr>
          <p:cNvPr id="7" name="직사각형 6"/>
          <p:cNvSpPr/>
          <p:nvPr/>
        </p:nvSpPr>
        <p:spPr>
          <a:xfrm>
            <a:off x="3851920" y="1772816"/>
            <a:ext cx="4324926" cy="3693319"/>
          </a:xfrm>
          <a:prstGeom prst="rect">
            <a:avLst/>
          </a:prstGeom>
          <a:ln w="25400">
            <a:solidFill>
              <a:srgbClr val="FF0000"/>
            </a:solidFill>
          </a:ln>
        </p:spPr>
        <p:txBody>
          <a:bodyPr wrap="square">
            <a:spAutoFit/>
          </a:bodyPr>
          <a:lstStyle/>
          <a:p>
            <a:r>
              <a:rPr lang="ko-KR" altLang="en-US" dirty="0"/>
              <a:t>&gt;&gt;&gt; </a:t>
            </a:r>
          </a:p>
          <a:p>
            <a:r>
              <a:rPr lang="en-US" altLang="ko-KR" dirty="0"/>
              <a:t>[ 0  1  2  3  4  5  6  7  8  9 10 11]</a:t>
            </a:r>
          </a:p>
          <a:p>
            <a:r>
              <a:rPr lang="en-US" altLang="ko-KR" dirty="0"/>
              <a:t>[[ 0  1  2  3  4  5]</a:t>
            </a:r>
          </a:p>
          <a:p>
            <a:r>
              <a:rPr lang="en-US" altLang="ko-KR" dirty="0"/>
              <a:t> [ 6  7  8  9 10 11]]</a:t>
            </a:r>
          </a:p>
          <a:p>
            <a:r>
              <a:rPr lang="en-US" altLang="ko-KR" dirty="0"/>
              <a:t>[[ 0  1  2  3]</a:t>
            </a:r>
          </a:p>
          <a:p>
            <a:r>
              <a:rPr lang="en-US" altLang="ko-KR" dirty="0"/>
              <a:t> [ 4  5  6  7]</a:t>
            </a:r>
          </a:p>
          <a:p>
            <a:r>
              <a:rPr lang="en-US" altLang="ko-KR" dirty="0"/>
              <a:t> [ 8  9 10 11]]</a:t>
            </a:r>
          </a:p>
          <a:p>
            <a:r>
              <a:rPr lang="en-US" altLang="ko-KR" dirty="0"/>
              <a:t>[[ 0  1  2  3  4  5  6  7  8  9 10 11]</a:t>
            </a:r>
          </a:p>
          <a:p>
            <a:r>
              <a:rPr lang="en-US" altLang="ko-KR" dirty="0"/>
              <a:t> [ 0  1  2  3  4  5  0  1  2  3  4  5]</a:t>
            </a:r>
          </a:p>
          <a:p>
            <a:r>
              <a:rPr lang="en-US" altLang="ko-KR" dirty="0"/>
              <a:t> [ 6  7  8  9 10 11  6  7  8  9 10 11]</a:t>
            </a:r>
          </a:p>
          <a:p>
            <a:r>
              <a:rPr lang="en-US" altLang="ko-KR" dirty="0"/>
              <a:t> [ 0  1  2  3  0  1  2  3  0  1  2  3]</a:t>
            </a:r>
          </a:p>
          <a:p>
            <a:r>
              <a:rPr lang="en-US" altLang="ko-KR" dirty="0"/>
              <a:t> [ 4  5  6  7  4  5  6  7  4  5  6  7]</a:t>
            </a:r>
          </a:p>
          <a:p>
            <a:r>
              <a:rPr lang="en-US" altLang="ko-KR" dirty="0"/>
              <a:t> [ 8  9 10 11  8  9 10 11  8  9 10 11]]</a:t>
            </a:r>
            <a:endParaRPr lang="ko-KR" altLang="en-US" dirty="0"/>
          </a:p>
        </p:txBody>
      </p:sp>
    </p:spTree>
    <p:extLst>
      <p:ext uri="{BB962C8B-B14F-4D97-AF65-F5344CB8AC3E}">
        <p14:creationId xmlns:p14="http://schemas.microsoft.com/office/powerpoint/2010/main" val="171781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operations</a:t>
            </a:r>
            <a:endParaRPr lang="ko-KR" altLang="en-US" dirty="0"/>
          </a:p>
        </p:txBody>
      </p:sp>
      <p:sp>
        <p:nvSpPr>
          <p:cNvPr id="3" name="내용 개체 틀 2"/>
          <p:cNvSpPr>
            <a:spLocks noGrp="1"/>
          </p:cNvSpPr>
          <p:nvPr>
            <p:ph idx="1"/>
          </p:nvPr>
        </p:nvSpPr>
        <p:spPr/>
        <p:txBody>
          <a:bodyPr>
            <a:normAutofit/>
          </a:bodyPr>
          <a:lstStyle/>
          <a:p>
            <a:r>
              <a:rPr lang="en-US" altLang="ko-KR" sz="1800" dirty="0"/>
              <a:t>In the following table we have expression values for 5 genes at 4 time points. These are completely made up data. Although, some of the questions can be easily answered by looking at the data, microarray data generally come in much larger tables and if you can figure it out here the same code will work for an entire gene chip.</a:t>
            </a:r>
          </a:p>
        </p:txBody>
      </p:sp>
      <p:graphicFrame>
        <p:nvGraphicFramePr>
          <p:cNvPr id="7" name="표 6"/>
          <p:cNvGraphicFramePr>
            <a:graphicFrameLocks noGrp="1"/>
          </p:cNvGraphicFramePr>
          <p:nvPr>
            <p:extLst/>
          </p:nvPr>
        </p:nvGraphicFramePr>
        <p:xfrm>
          <a:off x="1674096" y="3284984"/>
          <a:ext cx="5804600" cy="1676400"/>
        </p:xfrm>
        <a:graphic>
          <a:graphicData uri="http://schemas.openxmlformats.org/drawingml/2006/table">
            <a:tbl>
              <a:tblPr firstRow="1" bandRow="1">
                <a:tableStyleId>{5C22544A-7EE6-4342-B048-85BDC9FD1C3A}</a:tableStyleId>
              </a:tblPr>
              <a:tblGrid>
                <a:gridCol w="1556128">
                  <a:extLst>
                    <a:ext uri="{9D8B030D-6E8A-4147-A177-3AD203B41FA5}">
                      <a16:colId xmlns:a16="http://schemas.microsoft.com/office/drawing/2014/main" val="20000"/>
                    </a:ext>
                  </a:extLst>
                </a:gridCol>
                <a:gridCol w="1062118">
                  <a:extLst>
                    <a:ext uri="{9D8B030D-6E8A-4147-A177-3AD203B41FA5}">
                      <a16:colId xmlns:a16="http://schemas.microsoft.com/office/drawing/2014/main" val="20001"/>
                    </a:ext>
                  </a:extLst>
                </a:gridCol>
                <a:gridCol w="1062118">
                  <a:extLst>
                    <a:ext uri="{9D8B030D-6E8A-4147-A177-3AD203B41FA5}">
                      <a16:colId xmlns:a16="http://schemas.microsoft.com/office/drawing/2014/main" val="20002"/>
                    </a:ext>
                  </a:extLst>
                </a:gridCol>
                <a:gridCol w="1062118">
                  <a:extLst>
                    <a:ext uri="{9D8B030D-6E8A-4147-A177-3AD203B41FA5}">
                      <a16:colId xmlns:a16="http://schemas.microsoft.com/office/drawing/2014/main" val="20003"/>
                    </a:ext>
                  </a:extLst>
                </a:gridCol>
                <a:gridCol w="1062118">
                  <a:extLst>
                    <a:ext uri="{9D8B030D-6E8A-4147-A177-3AD203B41FA5}">
                      <a16:colId xmlns:a16="http://schemas.microsoft.com/office/drawing/2014/main" val="20004"/>
                    </a:ext>
                  </a:extLst>
                </a:gridCol>
              </a:tblGrid>
              <a:tr h="0">
                <a:tc>
                  <a:txBody>
                    <a:bodyPr/>
                    <a:lstStyle/>
                    <a:p>
                      <a:pPr algn="ctr" latinLnBrk="1"/>
                      <a:r>
                        <a:rPr lang="en-US" altLang="ko-KR" sz="1600" b="1" i="0" u="none" strike="noStrike" kern="1200" baseline="0" dirty="0">
                          <a:solidFill>
                            <a:schemeClr val="lt1"/>
                          </a:solidFill>
                          <a:latin typeface="+mn-lt"/>
                          <a:ea typeface="+mn-ea"/>
                          <a:cs typeface="+mn-cs"/>
                        </a:rPr>
                        <a:t>Gene name</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4h</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12h</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24h</a:t>
                      </a:r>
                      <a:endParaRPr lang="ko-KR" altLang="en-US" sz="1600" b="1" dirty="0"/>
                    </a:p>
                  </a:txBody>
                  <a:tcPr anchor="ctr"/>
                </a:tc>
                <a:tc>
                  <a:txBody>
                    <a:bodyPr/>
                    <a:lstStyle/>
                    <a:p>
                      <a:pPr algn="ctr" latinLnBrk="1"/>
                      <a:r>
                        <a:rPr lang="en-US" altLang="ko-KR" sz="1600" b="1" i="0" u="none" strike="noStrike" kern="1200" baseline="0" dirty="0">
                          <a:solidFill>
                            <a:schemeClr val="lt1"/>
                          </a:solidFill>
                          <a:latin typeface="+mn-lt"/>
                          <a:ea typeface="+mn-ea"/>
                          <a:cs typeface="+mn-cs"/>
                        </a:rPr>
                        <a:t>48h</a:t>
                      </a:r>
                      <a:endParaRPr lang="ko-KR" altLang="en-US" sz="1600" b="1" dirty="0"/>
                    </a:p>
                  </a:txBody>
                  <a:tcPr anchor="ctr"/>
                </a:tc>
                <a:extLst>
                  <a:ext uri="{0D108BD9-81ED-4DB2-BD59-A6C34878D82A}">
                    <a16:rowId xmlns:a16="http://schemas.microsoft.com/office/drawing/2014/main" val="10000"/>
                  </a:ext>
                </a:extLst>
              </a:tr>
              <a:tr h="0">
                <a:tc>
                  <a:txBody>
                    <a:bodyPr/>
                    <a:lstStyle/>
                    <a:p>
                      <a:pPr algn="ctr" latinLnBrk="1"/>
                      <a:r>
                        <a:rPr lang="en-US" altLang="ko-KR" sz="1600" b="0" i="0" u="none" strike="noStrike" kern="1200" baseline="0" dirty="0">
                          <a:solidFill>
                            <a:schemeClr val="dk1"/>
                          </a:solidFill>
                          <a:latin typeface="+mn-lt"/>
                          <a:ea typeface="+mn-ea"/>
                          <a:cs typeface="+mn-cs"/>
                        </a:rPr>
                        <a:t>A2M</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0.12</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0.08</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0.06</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0.02</a:t>
                      </a:r>
                      <a:endParaRPr lang="ko-KR" altLang="en-US" sz="1600" dirty="0"/>
                    </a:p>
                  </a:txBody>
                  <a:tcPr/>
                </a:tc>
                <a:extLst>
                  <a:ext uri="{0D108BD9-81ED-4DB2-BD59-A6C34878D82A}">
                    <a16:rowId xmlns:a16="http://schemas.microsoft.com/office/drawing/2014/main" val="10001"/>
                  </a:ext>
                </a:extLst>
              </a:tr>
              <a:tr h="0">
                <a:tc>
                  <a:txBody>
                    <a:bodyPr/>
                    <a:lstStyle/>
                    <a:p>
                      <a:pPr algn="ctr" latinLnBrk="1"/>
                      <a:r>
                        <a:rPr lang="en-US" altLang="ko-KR" sz="1600" b="0" i="0" u="none" strike="noStrike" kern="1200" baseline="0" dirty="0">
                          <a:solidFill>
                            <a:schemeClr val="dk1"/>
                          </a:solidFill>
                          <a:latin typeface="+mn-lt"/>
                          <a:ea typeface="+mn-ea"/>
                          <a:cs typeface="+mn-cs"/>
                        </a:rPr>
                        <a:t>FOS</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0.01</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0.07</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0.11</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0.09</a:t>
                      </a:r>
                      <a:endParaRPr lang="ko-KR" altLang="en-US" sz="1600" dirty="0"/>
                    </a:p>
                  </a:txBody>
                  <a:tcPr/>
                </a:tc>
                <a:extLst>
                  <a:ext uri="{0D108BD9-81ED-4DB2-BD59-A6C34878D82A}">
                    <a16:rowId xmlns:a16="http://schemas.microsoft.com/office/drawing/2014/main" val="10002"/>
                  </a:ext>
                </a:extLst>
              </a:tr>
              <a:tr h="0">
                <a:tc>
                  <a:txBody>
                    <a:bodyPr/>
                    <a:lstStyle/>
                    <a:p>
                      <a:pPr algn="ctr" latinLnBrk="1"/>
                      <a:r>
                        <a:rPr lang="en-US" altLang="ko-KR" sz="1600" b="0" i="0" u="none" strike="noStrike" kern="1200" baseline="0" dirty="0">
                          <a:solidFill>
                            <a:schemeClr val="dk1"/>
                          </a:solidFill>
                          <a:latin typeface="+mn-lt"/>
                          <a:ea typeface="+mn-ea"/>
                          <a:cs typeface="+mn-cs"/>
                        </a:rPr>
                        <a:t>BRCA2</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0.03</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0.04</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0.04</a:t>
                      </a:r>
                      <a:endParaRPr lang="ko-KR" altLang="en-US" sz="1600" dirty="0"/>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0" i="0" u="none" strike="noStrike" kern="1200" baseline="0" dirty="0">
                          <a:solidFill>
                            <a:schemeClr val="dk1"/>
                          </a:solidFill>
                          <a:latin typeface="+mn-lt"/>
                          <a:ea typeface="+mn-ea"/>
                          <a:cs typeface="+mn-cs"/>
                        </a:rPr>
                        <a:t>0.02</a:t>
                      </a:r>
                      <a:endParaRPr lang="ko-KR" altLang="en-US" sz="1600" dirty="0"/>
                    </a:p>
                  </a:txBody>
                  <a:tcPr/>
                </a:tc>
                <a:extLst>
                  <a:ext uri="{0D108BD9-81ED-4DB2-BD59-A6C34878D82A}">
                    <a16:rowId xmlns:a16="http://schemas.microsoft.com/office/drawing/2014/main" val="10003"/>
                  </a:ext>
                </a:extLst>
              </a:tr>
              <a:tr h="0">
                <a:tc>
                  <a:txBody>
                    <a:bodyPr/>
                    <a:lstStyle/>
                    <a:p>
                      <a:pPr algn="ctr" latinLnBrk="1"/>
                      <a:r>
                        <a:rPr lang="en-US" altLang="ko-KR" sz="1600" b="0" i="0" u="none" strike="noStrike" kern="1200" baseline="0" dirty="0">
                          <a:solidFill>
                            <a:schemeClr val="dk1"/>
                          </a:solidFill>
                          <a:latin typeface="+mn-lt"/>
                          <a:ea typeface="+mn-ea"/>
                          <a:cs typeface="+mn-cs"/>
                        </a:rPr>
                        <a:t>CPOX</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0.05</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0.09</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0.11</a:t>
                      </a:r>
                      <a:endParaRPr lang="ko-KR" altLang="en-US" sz="1600" dirty="0"/>
                    </a:p>
                  </a:txBody>
                  <a:tcPr/>
                </a:tc>
                <a:tc>
                  <a:txBody>
                    <a:bodyPr/>
                    <a:lstStyle/>
                    <a:p>
                      <a:pPr algn="ctr" latinLnBrk="1"/>
                      <a:r>
                        <a:rPr lang="en-US" altLang="ko-KR" sz="1600" b="0" i="0" u="none" strike="noStrike" kern="1200" baseline="0" dirty="0">
                          <a:solidFill>
                            <a:schemeClr val="dk1"/>
                          </a:solidFill>
                          <a:latin typeface="+mn-lt"/>
                          <a:ea typeface="+mn-ea"/>
                          <a:cs typeface="+mn-cs"/>
                        </a:rPr>
                        <a:t>0.14</a:t>
                      </a:r>
                      <a:endParaRPr lang="ko-KR" altLang="en-US" sz="1600" dirty="0"/>
                    </a:p>
                  </a:txBody>
                  <a:tcPr/>
                </a:tc>
                <a:extLst>
                  <a:ext uri="{0D108BD9-81ED-4DB2-BD59-A6C34878D82A}">
                    <a16:rowId xmlns:a16="http://schemas.microsoft.com/office/drawing/2014/main" val="10004"/>
                  </a:ext>
                </a:extLst>
              </a:tr>
            </a:tbl>
          </a:graphicData>
        </a:graphic>
      </p:graphicFrame>
      <p:sp>
        <p:nvSpPr>
          <p:cNvPr id="8" name="직사각형 7"/>
          <p:cNvSpPr/>
          <p:nvPr/>
        </p:nvSpPr>
        <p:spPr>
          <a:xfrm>
            <a:off x="1187624" y="5120024"/>
            <a:ext cx="6768752" cy="1323439"/>
          </a:xfrm>
          <a:prstGeom prst="rect">
            <a:avLst/>
          </a:prstGeom>
        </p:spPr>
        <p:txBody>
          <a:bodyPr wrap="square">
            <a:spAutoFit/>
          </a:bodyPr>
          <a:lstStyle/>
          <a:p>
            <a:r>
              <a:rPr lang="en-US" altLang="ko-KR" sz="1600" dirty="0">
                <a:latin typeface="Verdana" pitchFamily="34" charset="0"/>
                <a:ea typeface="HY강M" pitchFamily="18" charset="-127"/>
                <a:cs typeface="Verdana" pitchFamily="34" charset="0"/>
              </a:rPr>
              <a:t>1. Create a single array for the data (4x4).</a:t>
            </a:r>
          </a:p>
          <a:p>
            <a:r>
              <a:rPr lang="en-US" altLang="ko-KR" sz="1600" dirty="0">
                <a:latin typeface="Verdana" pitchFamily="34" charset="0"/>
                <a:ea typeface="HY강M" pitchFamily="18" charset="-127"/>
                <a:cs typeface="Verdana" pitchFamily="34" charset="0"/>
              </a:rPr>
              <a:t>2. Find the mean value per gene.</a:t>
            </a:r>
          </a:p>
          <a:p>
            <a:r>
              <a:rPr lang="en-US" altLang="ko-KR" sz="1600" dirty="0">
                <a:latin typeface="Verdana" pitchFamily="34" charset="0"/>
                <a:ea typeface="HY강M" pitchFamily="18" charset="-127"/>
                <a:cs typeface="Verdana" pitchFamily="34" charset="0"/>
              </a:rPr>
              <a:t>3. Find the mean value per time point.</a:t>
            </a:r>
          </a:p>
          <a:p>
            <a:r>
              <a:rPr lang="en-US" altLang="ko-KR" sz="1600" dirty="0">
                <a:latin typeface="Verdana" pitchFamily="34" charset="0"/>
                <a:ea typeface="HY강M" pitchFamily="18" charset="-127"/>
                <a:cs typeface="Verdana" pitchFamily="34" charset="0"/>
              </a:rPr>
              <a:t>4. Which gene has the maximum mean value?</a:t>
            </a:r>
          </a:p>
          <a:p>
            <a:r>
              <a:rPr lang="en-US" altLang="ko-KR" sz="1600" dirty="0">
                <a:latin typeface="Verdana" pitchFamily="34" charset="0"/>
                <a:ea typeface="HY강M" pitchFamily="18" charset="-127"/>
                <a:cs typeface="Verdana" pitchFamily="34" charset="0"/>
              </a:rPr>
              <a:t>5. Sort the gene names by descending order of the mean value.</a:t>
            </a:r>
            <a:endParaRPr lang="ko-KR" altLang="en-US" sz="1600" dirty="0">
              <a:latin typeface="Verdana" pitchFamily="34" charset="0"/>
              <a:ea typeface="HY강M" pitchFamily="18" charset="-127"/>
              <a:cs typeface="Verdana" pitchFamily="34" charset="0"/>
            </a:endParaRPr>
          </a:p>
        </p:txBody>
      </p:sp>
    </p:spTree>
    <p:extLst>
      <p:ext uri="{BB962C8B-B14F-4D97-AF65-F5344CB8AC3E}">
        <p14:creationId xmlns:p14="http://schemas.microsoft.com/office/powerpoint/2010/main" val="112759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operations - answer</a:t>
            </a:r>
            <a:endParaRPr lang="ko-KR" altLang="en-US" dirty="0"/>
          </a:p>
        </p:txBody>
      </p:sp>
      <p:sp>
        <p:nvSpPr>
          <p:cNvPr id="6" name="직사각형 5"/>
          <p:cNvSpPr/>
          <p:nvPr/>
        </p:nvSpPr>
        <p:spPr>
          <a:xfrm>
            <a:off x="467544" y="1484784"/>
            <a:ext cx="4104456" cy="4832092"/>
          </a:xfrm>
          <a:prstGeom prst="rect">
            <a:avLst/>
          </a:prstGeom>
        </p:spPr>
        <p:txBody>
          <a:bodyPr wrap="square">
            <a:spAutoFit/>
          </a:bodyPr>
          <a:lstStyle/>
          <a:p>
            <a:r>
              <a:rPr lang="en-US" altLang="ko-KR" sz="1400" dirty="0"/>
              <a:t># 1.</a:t>
            </a:r>
          </a:p>
          <a:p>
            <a:r>
              <a:rPr lang="en-US" altLang="ko-KR" sz="1400" dirty="0"/>
              <a:t>a = </a:t>
            </a:r>
            <a:r>
              <a:rPr lang="en-US" altLang="ko-KR" sz="1400" dirty="0" err="1"/>
              <a:t>np.array</a:t>
            </a:r>
            <a:r>
              <a:rPr lang="en-US" altLang="ko-KR" sz="1400" dirty="0"/>
              <a:t>([[0.12, 0.08, 0.06, 0.02],</a:t>
            </a:r>
          </a:p>
          <a:p>
            <a:r>
              <a:rPr lang="en-US" altLang="ko-KR" sz="1400" dirty="0"/>
              <a:t>                  [0.01, 0.07, 0.11, 0.09],</a:t>
            </a:r>
          </a:p>
          <a:p>
            <a:r>
              <a:rPr lang="en-US" altLang="ko-KR" sz="1400" dirty="0"/>
              <a:t>                  [0.03, 0.04, 0.04, 0.02],</a:t>
            </a:r>
          </a:p>
          <a:p>
            <a:r>
              <a:rPr lang="en-US" altLang="ko-KR" sz="1400" dirty="0"/>
              <a:t>                  [0.05, 0.09, 0.11, 0.14]])</a:t>
            </a:r>
          </a:p>
          <a:p>
            <a:r>
              <a:rPr lang="en-US" altLang="ko-KR" sz="1400" dirty="0"/>
              <a:t>print(a)</a:t>
            </a:r>
          </a:p>
          <a:p>
            <a:endParaRPr lang="en-US" altLang="ko-KR" sz="1400" dirty="0"/>
          </a:p>
          <a:p>
            <a:r>
              <a:rPr lang="en-US" altLang="ko-KR" sz="1400" dirty="0"/>
              <a:t># 2.</a:t>
            </a:r>
          </a:p>
          <a:p>
            <a:r>
              <a:rPr lang="en-US" altLang="ko-KR" sz="1400" dirty="0"/>
              <a:t>print(</a:t>
            </a:r>
            <a:r>
              <a:rPr lang="en-US" altLang="ko-KR" sz="1400" dirty="0" err="1"/>
              <a:t>a.mean</a:t>
            </a:r>
            <a:r>
              <a:rPr lang="en-US" altLang="ko-KR" sz="1400" dirty="0"/>
              <a:t>(axis = 1))</a:t>
            </a:r>
          </a:p>
          <a:p>
            <a:endParaRPr lang="en-US" altLang="ko-KR" sz="1400" dirty="0"/>
          </a:p>
          <a:p>
            <a:r>
              <a:rPr lang="en-US" altLang="ko-KR" sz="1400" dirty="0"/>
              <a:t># 3.</a:t>
            </a:r>
          </a:p>
          <a:p>
            <a:r>
              <a:rPr lang="en-US" altLang="ko-KR" sz="1400" dirty="0"/>
              <a:t>print(</a:t>
            </a:r>
            <a:r>
              <a:rPr lang="en-US" altLang="ko-KR" sz="1400" dirty="0" err="1"/>
              <a:t>a.mean</a:t>
            </a:r>
            <a:r>
              <a:rPr lang="en-US" altLang="ko-KR" sz="1400" dirty="0"/>
              <a:t>(axis = 0))</a:t>
            </a:r>
          </a:p>
          <a:p>
            <a:endParaRPr lang="en-US" altLang="ko-KR" sz="1400" dirty="0"/>
          </a:p>
          <a:p>
            <a:r>
              <a:rPr lang="en-US" altLang="ko-KR" sz="1400" dirty="0"/>
              <a:t># 4.</a:t>
            </a:r>
          </a:p>
          <a:p>
            <a:r>
              <a:rPr lang="en-US" altLang="ko-KR" sz="1400" dirty="0" err="1"/>
              <a:t>G_name</a:t>
            </a:r>
            <a:r>
              <a:rPr lang="en-US" altLang="ko-KR" sz="1400" dirty="0"/>
              <a:t> = ['A2M', 'FOS', 'BRCA2', 'CPOX']</a:t>
            </a:r>
          </a:p>
          <a:p>
            <a:r>
              <a:rPr lang="en-US" altLang="ko-KR" sz="1400" dirty="0" err="1"/>
              <a:t>v_max</a:t>
            </a:r>
            <a:r>
              <a:rPr lang="en-US" altLang="ko-KR" sz="1400" dirty="0"/>
              <a:t> = (</a:t>
            </a:r>
            <a:r>
              <a:rPr lang="en-US" altLang="ko-KR" sz="1400" dirty="0" err="1"/>
              <a:t>a.mean</a:t>
            </a:r>
            <a:r>
              <a:rPr lang="en-US" altLang="ko-KR" sz="1400" dirty="0"/>
              <a:t>(axis = 1)).max()</a:t>
            </a:r>
          </a:p>
          <a:p>
            <a:endParaRPr lang="en-US" altLang="ko-KR" sz="1400" dirty="0"/>
          </a:p>
          <a:p>
            <a:r>
              <a:rPr lang="en-US" altLang="ko-KR" sz="1400" dirty="0"/>
              <a:t>count = 0</a:t>
            </a:r>
          </a:p>
          <a:p>
            <a:r>
              <a:rPr lang="en-US" altLang="ko-KR" sz="1400" dirty="0"/>
              <a:t>for v in </a:t>
            </a:r>
            <a:r>
              <a:rPr lang="en-US" altLang="ko-KR" sz="1400" dirty="0" err="1"/>
              <a:t>a.mean</a:t>
            </a:r>
            <a:r>
              <a:rPr lang="en-US" altLang="ko-KR" sz="1400" dirty="0"/>
              <a:t>(axis = 1):</a:t>
            </a:r>
          </a:p>
          <a:p>
            <a:r>
              <a:rPr lang="en-US" altLang="ko-KR" sz="1400" dirty="0"/>
              <a:t>    if v == </a:t>
            </a:r>
            <a:r>
              <a:rPr lang="en-US" altLang="ko-KR" sz="1400" dirty="0" err="1"/>
              <a:t>v_max</a:t>
            </a:r>
            <a:r>
              <a:rPr lang="en-US" altLang="ko-KR" sz="1400" dirty="0"/>
              <a:t>:</a:t>
            </a:r>
          </a:p>
          <a:p>
            <a:r>
              <a:rPr lang="en-US" altLang="ko-KR" sz="1400" dirty="0"/>
              <a:t>        print(</a:t>
            </a:r>
            <a:r>
              <a:rPr lang="en-US" altLang="ko-KR" sz="1400" dirty="0" err="1"/>
              <a:t>G_name</a:t>
            </a:r>
            <a:r>
              <a:rPr lang="en-US" altLang="ko-KR" sz="1400" dirty="0"/>
              <a:t>[count])</a:t>
            </a:r>
          </a:p>
          <a:p>
            <a:r>
              <a:rPr lang="en-US" altLang="ko-KR" sz="1400" dirty="0"/>
              <a:t>    count+=1</a:t>
            </a:r>
          </a:p>
        </p:txBody>
      </p:sp>
      <p:sp>
        <p:nvSpPr>
          <p:cNvPr id="3" name="직사각형 2"/>
          <p:cNvSpPr/>
          <p:nvPr/>
        </p:nvSpPr>
        <p:spPr>
          <a:xfrm>
            <a:off x="4572000" y="1484784"/>
            <a:ext cx="4320480" cy="3323987"/>
          </a:xfrm>
          <a:prstGeom prst="rect">
            <a:avLst/>
          </a:prstGeom>
        </p:spPr>
        <p:txBody>
          <a:bodyPr wrap="square">
            <a:spAutoFit/>
          </a:bodyPr>
          <a:lstStyle/>
          <a:p>
            <a:r>
              <a:rPr lang="en-US" altLang="ko-KR" sz="1400" dirty="0"/>
              <a:t># 5.</a:t>
            </a:r>
          </a:p>
          <a:p>
            <a:r>
              <a:rPr lang="en-US" altLang="ko-KR" sz="1400" dirty="0"/>
              <a:t>b = </a:t>
            </a:r>
            <a:r>
              <a:rPr lang="en-US" altLang="ko-KR" sz="1400" dirty="0" err="1"/>
              <a:t>a.mean</a:t>
            </a:r>
            <a:r>
              <a:rPr lang="en-US" altLang="ko-KR" sz="1400" dirty="0"/>
              <a:t>(axis = 1)</a:t>
            </a:r>
          </a:p>
          <a:p>
            <a:r>
              <a:rPr lang="en-US" altLang="ko-KR" sz="1400" dirty="0"/>
              <a:t>s = </a:t>
            </a:r>
            <a:r>
              <a:rPr lang="en-US" altLang="ko-KR" sz="1400" dirty="0" err="1"/>
              <a:t>np.sort</a:t>
            </a:r>
            <a:r>
              <a:rPr lang="en-US" altLang="ko-KR" sz="1400" dirty="0"/>
              <a:t>(b)[::-1] # reverse sort</a:t>
            </a:r>
          </a:p>
          <a:p>
            <a:r>
              <a:rPr lang="en-US" altLang="ko-KR" sz="1400" dirty="0" err="1"/>
              <a:t>G_name</a:t>
            </a:r>
            <a:r>
              <a:rPr lang="en-US" altLang="ko-KR" sz="1400" dirty="0"/>
              <a:t> = ['A2M', 'FOS', 'BRCA2', 'CPOX']</a:t>
            </a:r>
          </a:p>
          <a:p>
            <a:r>
              <a:rPr lang="en-US" altLang="ko-KR" sz="1400" dirty="0" err="1"/>
              <a:t>G_name_sorted</a:t>
            </a:r>
            <a:r>
              <a:rPr lang="en-US" altLang="ko-KR" sz="1400" dirty="0"/>
              <a:t> = [];</a:t>
            </a:r>
          </a:p>
          <a:p>
            <a:r>
              <a:rPr lang="en-US" altLang="ko-KR" sz="1400" dirty="0"/>
              <a:t>flag = </a:t>
            </a:r>
            <a:r>
              <a:rPr lang="en-US" altLang="ko-KR" sz="1400" dirty="0" err="1"/>
              <a:t>np.zeros</a:t>
            </a:r>
            <a:r>
              <a:rPr lang="en-US" altLang="ko-KR" sz="1400" dirty="0"/>
              <a:t>(</a:t>
            </a:r>
            <a:r>
              <a:rPr lang="en-US" altLang="ko-KR" sz="1400" dirty="0" err="1"/>
              <a:t>s.size</a:t>
            </a:r>
            <a:r>
              <a:rPr lang="en-US" altLang="ko-KR" sz="1400" dirty="0"/>
              <a:t>) # to avoid double count</a:t>
            </a:r>
          </a:p>
          <a:p>
            <a:endParaRPr lang="en-US" altLang="ko-KR" sz="1400" dirty="0"/>
          </a:p>
          <a:p>
            <a:r>
              <a:rPr lang="en-US" altLang="ko-KR" sz="1400" dirty="0"/>
              <a:t>for v in s:</a:t>
            </a:r>
          </a:p>
          <a:p>
            <a:r>
              <a:rPr lang="en-US" altLang="ko-KR" sz="1400" dirty="0"/>
              <a:t>    count = 0</a:t>
            </a:r>
          </a:p>
          <a:p>
            <a:r>
              <a:rPr lang="en-US" altLang="ko-KR" sz="1400" dirty="0"/>
              <a:t>    for w in b:</a:t>
            </a:r>
          </a:p>
          <a:p>
            <a:r>
              <a:rPr lang="en-US" altLang="ko-KR" sz="1400" dirty="0"/>
              <a:t>        if w == v and flag[count] == 0:</a:t>
            </a:r>
          </a:p>
          <a:p>
            <a:r>
              <a:rPr lang="en-US" altLang="ko-KR" sz="1400" dirty="0"/>
              <a:t>            </a:t>
            </a:r>
            <a:r>
              <a:rPr lang="en-US" altLang="ko-KR" sz="1400" dirty="0" err="1"/>
              <a:t>G_name_sorted.append</a:t>
            </a:r>
            <a:r>
              <a:rPr lang="en-US" altLang="ko-KR" sz="1400" dirty="0"/>
              <a:t>(</a:t>
            </a:r>
            <a:r>
              <a:rPr lang="en-US" altLang="ko-KR" sz="1400" dirty="0" err="1"/>
              <a:t>G_name</a:t>
            </a:r>
            <a:r>
              <a:rPr lang="en-US" altLang="ko-KR" sz="1400" dirty="0"/>
              <a:t>[count])</a:t>
            </a:r>
          </a:p>
          <a:p>
            <a:r>
              <a:rPr lang="en-US" altLang="ko-KR" sz="1400" dirty="0"/>
              <a:t>            flag[count] = 1</a:t>
            </a:r>
          </a:p>
          <a:p>
            <a:r>
              <a:rPr lang="en-US" altLang="ko-KR" sz="1400" dirty="0"/>
              <a:t>        count+=1</a:t>
            </a:r>
          </a:p>
          <a:p>
            <a:r>
              <a:rPr lang="en-US" altLang="ko-KR" sz="1400" dirty="0"/>
              <a:t>print(</a:t>
            </a:r>
            <a:r>
              <a:rPr lang="en-US" altLang="ko-KR" sz="1400" dirty="0" err="1"/>
              <a:t>G_name_sorted</a:t>
            </a:r>
            <a:r>
              <a:rPr lang="en-US" altLang="ko-KR" sz="1400" dirty="0"/>
              <a:t>)</a:t>
            </a:r>
          </a:p>
        </p:txBody>
      </p:sp>
      <p:sp>
        <p:nvSpPr>
          <p:cNvPr id="4" name="직사각형 3"/>
          <p:cNvSpPr/>
          <p:nvPr/>
        </p:nvSpPr>
        <p:spPr>
          <a:xfrm>
            <a:off x="5896744" y="4797152"/>
            <a:ext cx="2790056" cy="2031325"/>
          </a:xfrm>
          <a:prstGeom prst="rect">
            <a:avLst/>
          </a:prstGeom>
          <a:ln w="25400">
            <a:solidFill>
              <a:srgbClr val="FF0000"/>
            </a:solidFill>
          </a:ln>
        </p:spPr>
        <p:txBody>
          <a:bodyPr wrap="square">
            <a:spAutoFit/>
          </a:bodyPr>
          <a:lstStyle/>
          <a:p>
            <a:r>
              <a:rPr lang="ko-KR" altLang="en-US" sz="1400" dirty="0"/>
              <a:t>&gt;&gt;&gt; </a:t>
            </a:r>
          </a:p>
          <a:p>
            <a:r>
              <a:rPr lang="ko-KR" altLang="en-US" sz="1400" dirty="0"/>
              <a:t>[[ 0.12  0.08  0.06  0.02]</a:t>
            </a:r>
          </a:p>
          <a:p>
            <a:r>
              <a:rPr lang="ko-KR" altLang="en-US" sz="1400" dirty="0"/>
              <a:t> [ 0.01  0.07  0.11  0.09]</a:t>
            </a:r>
          </a:p>
          <a:p>
            <a:r>
              <a:rPr lang="ko-KR" altLang="en-US" sz="1400" dirty="0"/>
              <a:t> [ 0.03  0.04  0.04  0.02]</a:t>
            </a:r>
          </a:p>
          <a:p>
            <a:r>
              <a:rPr lang="ko-KR" altLang="en-US" sz="1400" dirty="0"/>
              <a:t> [ 0.05  0.09  0.11  0.14]]</a:t>
            </a:r>
          </a:p>
          <a:p>
            <a:r>
              <a:rPr lang="ko-KR" altLang="en-US" sz="1400" dirty="0"/>
              <a:t>[ 0.07    0.07    0.0325  0.0975]</a:t>
            </a:r>
          </a:p>
          <a:p>
            <a:r>
              <a:rPr lang="ko-KR" altLang="en-US" sz="1400" dirty="0"/>
              <a:t>[ 0.0525  0.07    0.08    0.0675]</a:t>
            </a:r>
          </a:p>
          <a:p>
            <a:r>
              <a:rPr lang="ko-KR" altLang="en-US" sz="1400" dirty="0"/>
              <a:t>CPOX</a:t>
            </a:r>
          </a:p>
          <a:p>
            <a:r>
              <a:rPr lang="ko-KR" altLang="en-US" sz="1400" dirty="0"/>
              <a:t>['CPOX', 'A2M', 'FOS', 'BRCA2']</a:t>
            </a:r>
          </a:p>
        </p:txBody>
      </p:sp>
    </p:spTree>
    <p:extLst>
      <p:ext uri="{BB962C8B-B14F-4D97-AF65-F5344CB8AC3E}">
        <p14:creationId xmlns:p14="http://schemas.microsoft.com/office/powerpoint/2010/main" val="280719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Mathematics</a:t>
            </a:r>
            <a:endParaRPr lang="ko-KR" altLang="en-US" dirty="0"/>
          </a:p>
        </p:txBody>
      </p:sp>
      <p:sp>
        <p:nvSpPr>
          <p:cNvPr id="6" name="내용 개체 틀 2"/>
          <p:cNvSpPr>
            <a:spLocks noGrp="1"/>
          </p:cNvSpPr>
          <p:nvPr>
            <p:ph idx="1"/>
          </p:nvPr>
        </p:nvSpPr>
        <p:spPr>
          <a:xfrm>
            <a:off x="457200" y="1600200"/>
            <a:ext cx="8229600" cy="4525963"/>
          </a:xfrm>
        </p:spPr>
        <p:txBody>
          <a:bodyPr>
            <a:normAutofit/>
          </a:bodyPr>
          <a:lstStyle/>
          <a:p>
            <a:pPr marL="0" indent="0">
              <a:buNone/>
            </a:pPr>
            <a:r>
              <a:rPr lang="en-US" altLang="ko-KR" dirty="0"/>
              <a:t>import </a:t>
            </a:r>
            <a:r>
              <a:rPr lang="en-US" altLang="ko-KR" dirty="0" err="1"/>
              <a:t>numpy</a:t>
            </a:r>
            <a:r>
              <a:rPr lang="en-US" altLang="ko-KR" dirty="0"/>
              <a:t> as np</a:t>
            </a:r>
          </a:p>
          <a:p>
            <a:pPr marL="0" indent="0">
              <a:buNone/>
            </a:pPr>
            <a:r>
              <a:rPr lang="en-US" altLang="ko-KR" dirty="0"/>
              <a:t>a = </a:t>
            </a:r>
            <a:r>
              <a:rPr lang="en-US" altLang="ko-KR" dirty="0" err="1"/>
              <a:t>np.array</a:t>
            </a:r>
            <a:r>
              <a:rPr lang="en-US" altLang="ko-KR" dirty="0"/>
              <a:t>([1,2,3])</a:t>
            </a:r>
          </a:p>
          <a:p>
            <a:pPr marL="0" indent="0">
              <a:buNone/>
            </a:pPr>
            <a:r>
              <a:rPr lang="en-US" altLang="ko-KR" dirty="0"/>
              <a:t>b = </a:t>
            </a:r>
            <a:r>
              <a:rPr lang="en-US" altLang="ko-KR" dirty="0" err="1"/>
              <a:t>np.array</a:t>
            </a:r>
            <a:r>
              <a:rPr lang="en-US" altLang="ko-KR" dirty="0"/>
              <a:t>([5,2,6])</a:t>
            </a:r>
          </a:p>
          <a:p>
            <a:pPr marL="0" indent="0">
              <a:buNone/>
            </a:pPr>
            <a:endParaRPr lang="en-US" altLang="ko-KR" dirty="0"/>
          </a:p>
          <a:p>
            <a:pPr marL="457200" indent="-457200">
              <a:buAutoNum type="arabicParenBoth"/>
            </a:pPr>
            <a:r>
              <a:rPr lang="en-US" altLang="ko-KR" dirty="0"/>
              <a:t>a + b</a:t>
            </a:r>
          </a:p>
          <a:p>
            <a:pPr marL="457200" indent="-457200">
              <a:buAutoNum type="arabicParenBoth"/>
            </a:pPr>
            <a:r>
              <a:rPr lang="en-US" altLang="ko-KR" dirty="0"/>
              <a:t>a – b</a:t>
            </a:r>
          </a:p>
          <a:p>
            <a:pPr marL="457200" indent="-457200">
              <a:buAutoNum type="arabicParenBoth"/>
            </a:pPr>
            <a:r>
              <a:rPr lang="en-US" altLang="ko-KR" dirty="0"/>
              <a:t>a * b</a:t>
            </a:r>
          </a:p>
          <a:p>
            <a:pPr marL="457200" indent="-457200">
              <a:buAutoNum type="arabicParenBoth"/>
            </a:pPr>
            <a:r>
              <a:rPr lang="en-US" altLang="ko-KR" dirty="0"/>
              <a:t>b / a</a:t>
            </a:r>
          </a:p>
          <a:p>
            <a:pPr marL="457200" indent="-457200">
              <a:buAutoNum type="arabicParenBoth"/>
            </a:pPr>
            <a:r>
              <a:rPr lang="en-US" altLang="ko-KR" dirty="0"/>
              <a:t>a % b</a:t>
            </a:r>
          </a:p>
          <a:p>
            <a:pPr marL="457200" indent="-457200">
              <a:buAutoNum type="arabicParenBoth"/>
            </a:pPr>
            <a:r>
              <a:rPr lang="en-US" altLang="ko-KR" dirty="0"/>
              <a:t>b ** a</a:t>
            </a:r>
          </a:p>
        </p:txBody>
      </p:sp>
    </p:spTree>
    <p:extLst>
      <p:ext uri="{BB962C8B-B14F-4D97-AF65-F5344CB8AC3E}">
        <p14:creationId xmlns:p14="http://schemas.microsoft.com/office/powerpoint/2010/main" val="395658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Mathematics - answer</a:t>
            </a:r>
            <a:endParaRPr lang="ko-KR" altLang="en-US" dirty="0"/>
          </a:p>
        </p:txBody>
      </p:sp>
      <p:pic>
        <p:nvPicPr>
          <p:cNvPr id="5" name="그림 4"/>
          <p:cNvPicPr>
            <a:picLocks noChangeAspect="1"/>
          </p:cNvPicPr>
          <p:nvPr/>
        </p:nvPicPr>
        <p:blipFill>
          <a:blip r:embed="rId2"/>
          <a:stretch>
            <a:fillRect/>
          </a:stretch>
        </p:blipFill>
        <p:spPr>
          <a:xfrm>
            <a:off x="2267744" y="1628800"/>
            <a:ext cx="3456384" cy="4954150"/>
          </a:xfrm>
          <a:prstGeom prst="rect">
            <a:avLst/>
          </a:prstGeom>
        </p:spPr>
      </p:pic>
    </p:spTree>
    <p:extLst>
      <p:ext uri="{BB962C8B-B14F-4D97-AF65-F5344CB8AC3E}">
        <p14:creationId xmlns:p14="http://schemas.microsoft.com/office/powerpoint/2010/main" val="230708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Calculating matrix</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p:txBody>
              <a:bodyPr>
                <a:normAutofit/>
              </a:bodyPr>
              <a:lstStyle/>
              <a:p>
                <a:r>
                  <a:rPr lang="en-US" altLang="ko-KR" dirty="0"/>
                  <a:t>Subtract the mean of each row of a matrix  </a:t>
                </a:r>
                <a14:m>
                  <m:oMath xmlns:m="http://schemas.openxmlformats.org/officeDocument/2006/math">
                    <m:r>
                      <a:rPr lang="en-US" altLang="ko-KR" b="0" i="1" smtClean="0">
                        <a:latin typeface="Cambria Math" panose="02040503050406030204" pitchFamily="18" charset="0"/>
                      </a:rPr>
                      <m:t>𝐴</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 </m:t>
                        </m:r>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2</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4</m:t>
                              </m:r>
                            </m:e>
                            <m:e>
                              <m:r>
                                <a:rPr lang="en-US" altLang="ko-KR" b="0" i="1" smtClean="0">
                                  <a:latin typeface="Cambria Math" panose="02040503050406030204" pitchFamily="18" charset="0"/>
                                </a:rPr>
                                <m:t>5</m:t>
                              </m:r>
                            </m:e>
                          </m:mr>
                          <m:mr>
                            <m:e>
                              <m:r>
                                <a:rPr lang="en-US" altLang="ko-KR" b="0" i="1" smtClean="0">
                                  <a:latin typeface="Cambria Math" panose="02040503050406030204" pitchFamily="18" charset="0"/>
                                </a:rPr>
                                <m:t>8</m:t>
                              </m:r>
                            </m:e>
                            <m:e>
                              <m:r>
                                <a:rPr lang="en-US" altLang="ko-KR" b="0" i="1" smtClean="0">
                                  <a:latin typeface="Cambria Math" panose="02040503050406030204" pitchFamily="18" charset="0"/>
                                </a:rPr>
                                <m:t>9</m:t>
                              </m:r>
                            </m:e>
                          </m:mr>
                        </m:m>
                      </m:e>
                    </m:d>
                  </m:oMath>
                </a14:m>
                <a:endParaRPr lang="en-US" altLang="ko-KR" b="0" dirty="0"/>
              </a:p>
              <a:p>
                <a:r>
                  <a:rPr lang="en-US" altLang="ko-KR" dirty="0"/>
                  <a:t>Normalize matrix </a:t>
                </a:r>
                <a14:m>
                  <m:oMath xmlns:m="http://schemas.openxmlformats.org/officeDocument/2006/math">
                    <m:r>
                      <m:rPr>
                        <m:sty m:val="p"/>
                      </m:rPr>
                      <a:rPr lang="en-US" altLang="ko-KR" b="0" i="0" smtClean="0">
                        <a:latin typeface="Cambria Math" panose="02040503050406030204" pitchFamily="18" charset="0"/>
                      </a:rPr>
                      <m:t>X</m:t>
                    </m:r>
                    <m:r>
                      <a:rPr lang="en-US" altLang="ko-KR" i="1">
                        <a:latin typeface="Cambria Math" panose="02040503050406030204" pitchFamily="18" charset="0"/>
                      </a:rPr>
                      <m:t>=</m:t>
                    </m:r>
                    <m:d>
                      <m:dPr>
                        <m:ctrlPr>
                          <a:rPr lang="en-US" altLang="ko-KR" i="1">
                            <a:latin typeface="Cambria Math" panose="02040503050406030204" pitchFamily="18" charset="0"/>
                          </a:rPr>
                        </m:ctrlPr>
                      </m:dPr>
                      <m:e>
                        <m:m>
                          <m:mPr>
                            <m:mcs>
                              <m:mc>
                                <m:mcPr>
                                  <m:count m:val="3"/>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9 </m:t>
                              </m:r>
                            </m:e>
                            <m:e>
                              <m:r>
                                <a:rPr lang="en-US" altLang="ko-KR" b="0" i="1" smtClean="0">
                                  <a:latin typeface="Cambria Math" panose="02040503050406030204" pitchFamily="18" charset="0"/>
                                </a:rPr>
                                <m:t>2</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5</m:t>
                              </m:r>
                            </m:e>
                            <m:e>
                              <m:r>
                                <a:rPr lang="en-US" altLang="ko-KR" b="0" i="1" smtClean="0">
                                  <a:latin typeface="Cambria Math" panose="02040503050406030204" pitchFamily="18" charset="0"/>
                                </a:rPr>
                                <m:t>11</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4</m:t>
                              </m:r>
                            </m:e>
                            <m:e>
                              <m:r>
                                <a:rPr lang="en-US" altLang="ko-KR" b="0" i="1" smtClean="0">
                                  <a:latin typeface="Cambria Math" panose="02040503050406030204" pitchFamily="18" charset="0"/>
                                </a:rPr>
                                <m:t>8</m:t>
                              </m:r>
                            </m:e>
                            <m:e>
                              <m:r>
                                <a:rPr lang="en-US" altLang="ko-KR" b="0" i="1" smtClean="0">
                                  <a:latin typeface="Cambria Math" panose="02040503050406030204" pitchFamily="18" charset="0"/>
                                </a:rPr>
                                <m:t>6</m:t>
                              </m:r>
                            </m:e>
                          </m:mr>
                        </m:m>
                        <m:r>
                          <a:rPr lang="en-US" altLang="ko-KR" i="1">
                            <a:latin typeface="Cambria Math" panose="02040503050406030204" pitchFamily="18" charset="0"/>
                          </a:rPr>
                          <m:t> </m:t>
                        </m:r>
                      </m:e>
                    </m:d>
                  </m:oMath>
                </a14:m>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9922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Calculating matrix - answer</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457200" y="1417638"/>
                <a:ext cx="8229600" cy="4525963"/>
              </a:xfrm>
            </p:spPr>
            <p:txBody>
              <a:bodyPr>
                <a:normAutofit/>
              </a:bodyPr>
              <a:lstStyle/>
              <a:p>
                <a:r>
                  <a:rPr lang="en-US" altLang="ko-KR" dirty="0"/>
                  <a:t>Subtract the mean of each row of a matrix  </a:t>
                </a:r>
                <a14:m>
                  <m:oMath xmlns:m="http://schemas.openxmlformats.org/officeDocument/2006/math">
                    <m:r>
                      <a:rPr lang="en-US" altLang="ko-KR" b="0" i="1" smtClean="0">
                        <a:latin typeface="Cambria Math" panose="02040503050406030204" pitchFamily="18" charset="0"/>
                      </a:rPr>
                      <m:t>𝐴</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 </m:t>
                        </m:r>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2</m:t>
                              </m:r>
                            </m:e>
                            <m:e>
                              <m:r>
                                <a:rPr lang="en-US" altLang="ko-KR" b="0" i="1" smtClean="0">
                                  <a:latin typeface="Cambria Math" panose="02040503050406030204" pitchFamily="18" charset="0"/>
                                </a:rPr>
                                <m:t>3</m:t>
                              </m:r>
                            </m:e>
                          </m:mr>
                          <m:mr>
                            <m:e>
                              <m:r>
                                <a:rPr lang="en-US" altLang="ko-KR" b="0" i="1" smtClean="0">
                                  <a:latin typeface="Cambria Math" panose="02040503050406030204" pitchFamily="18" charset="0"/>
                                </a:rPr>
                                <m:t>4</m:t>
                              </m:r>
                            </m:e>
                            <m:e>
                              <m:r>
                                <a:rPr lang="en-US" altLang="ko-KR" b="0" i="1" smtClean="0">
                                  <a:latin typeface="Cambria Math" panose="02040503050406030204" pitchFamily="18" charset="0"/>
                                </a:rPr>
                                <m:t>5</m:t>
                              </m:r>
                            </m:e>
                          </m:mr>
                          <m:mr>
                            <m:e>
                              <m:r>
                                <a:rPr lang="en-US" altLang="ko-KR" b="0" i="1" smtClean="0">
                                  <a:latin typeface="Cambria Math" panose="02040503050406030204" pitchFamily="18" charset="0"/>
                                </a:rPr>
                                <m:t>8</m:t>
                              </m:r>
                            </m:e>
                            <m:e>
                              <m:r>
                                <a:rPr lang="en-US" altLang="ko-KR" b="0" i="1" smtClean="0">
                                  <a:latin typeface="Cambria Math" panose="02040503050406030204" pitchFamily="18" charset="0"/>
                                </a:rPr>
                                <m:t>9</m:t>
                              </m:r>
                            </m:e>
                          </m:mr>
                        </m:m>
                      </m:e>
                    </m:d>
                  </m:oMath>
                </a14:m>
                <a:endParaRPr lang="en-US" altLang="ko-KR" b="0" dirty="0"/>
              </a:p>
              <a:p>
                <a:r>
                  <a:rPr lang="en-US" altLang="ko-KR" dirty="0"/>
                  <a:t>Normalize matrix </a:t>
                </a:r>
                <a14:m>
                  <m:oMath xmlns:m="http://schemas.openxmlformats.org/officeDocument/2006/math">
                    <m:r>
                      <m:rPr>
                        <m:sty m:val="p"/>
                      </m:rPr>
                      <a:rPr lang="en-US" altLang="ko-KR">
                        <a:latin typeface="Cambria Math" panose="02040503050406030204" pitchFamily="18" charset="0"/>
                      </a:rPr>
                      <m:t>X</m:t>
                    </m:r>
                    <m:r>
                      <a:rPr lang="en-US" altLang="ko-KR" i="1">
                        <a:latin typeface="Cambria Math" panose="02040503050406030204" pitchFamily="18" charset="0"/>
                      </a:rPr>
                      <m:t>=</m:t>
                    </m:r>
                    <m:d>
                      <m:dPr>
                        <m:ctrlPr>
                          <a:rPr lang="en-US" altLang="ko-KR" i="1">
                            <a:latin typeface="Cambria Math" panose="02040503050406030204" pitchFamily="18" charset="0"/>
                          </a:rPr>
                        </m:ctrlPr>
                      </m:dPr>
                      <m:e>
                        <m:m>
                          <m:mPr>
                            <m:mcs>
                              <m:mc>
                                <m:mcPr>
                                  <m:count m:val="3"/>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9</m:t>
                              </m:r>
                              <m:r>
                                <a:rPr lang="en-US" altLang="ko-KR" i="1">
                                  <a:latin typeface="Cambria Math" panose="02040503050406030204" pitchFamily="18" charset="0"/>
                                </a:rPr>
                                <m:t> </m:t>
                              </m:r>
                            </m:e>
                            <m:e>
                              <m:r>
                                <a:rPr lang="en-US" altLang="ko-KR" i="1">
                                  <a:latin typeface="Cambria Math" panose="02040503050406030204" pitchFamily="18" charset="0"/>
                                </a:rPr>
                                <m:t>2</m:t>
                              </m:r>
                            </m:e>
                            <m:e>
                              <m:r>
                                <a:rPr lang="en-US" altLang="ko-KR" i="1">
                                  <a:latin typeface="Cambria Math" panose="02040503050406030204" pitchFamily="18" charset="0"/>
                                </a:rPr>
                                <m:t>3</m:t>
                              </m:r>
                            </m:e>
                          </m:mr>
                          <m:mr>
                            <m:e>
                              <m:r>
                                <a:rPr lang="en-US" altLang="ko-KR" i="1">
                                  <a:latin typeface="Cambria Math" panose="02040503050406030204" pitchFamily="18" charset="0"/>
                                </a:rPr>
                                <m:t>5</m:t>
                              </m:r>
                            </m:e>
                            <m:e>
                              <m:r>
                                <a:rPr lang="en-US" altLang="ko-KR" i="1">
                                  <a:latin typeface="Cambria Math" panose="02040503050406030204" pitchFamily="18" charset="0"/>
                                </a:rPr>
                                <m:t>11</m:t>
                              </m:r>
                            </m:e>
                            <m:e>
                              <m:r>
                                <a:rPr lang="en-US" altLang="ko-KR" i="1">
                                  <a:latin typeface="Cambria Math" panose="02040503050406030204" pitchFamily="18" charset="0"/>
                                </a:rPr>
                                <m:t>3</m:t>
                              </m:r>
                            </m:e>
                          </m:mr>
                          <m:mr>
                            <m:e>
                              <m:r>
                                <a:rPr lang="en-US" altLang="ko-KR" i="1">
                                  <a:latin typeface="Cambria Math" panose="02040503050406030204" pitchFamily="18" charset="0"/>
                                </a:rPr>
                                <m:t>4</m:t>
                              </m:r>
                            </m:e>
                            <m:e>
                              <m:r>
                                <a:rPr lang="en-US" altLang="ko-KR" i="1">
                                  <a:latin typeface="Cambria Math" panose="02040503050406030204" pitchFamily="18" charset="0"/>
                                </a:rPr>
                                <m:t>8</m:t>
                              </m:r>
                            </m:e>
                            <m:e>
                              <m:r>
                                <a:rPr lang="en-US" altLang="ko-KR" i="1">
                                  <a:latin typeface="Cambria Math" panose="02040503050406030204" pitchFamily="18" charset="0"/>
                                </a:rPr>
                                <m:t>6</m:t>
                              </m:r>
                            </m:e>
                          </m:mr>
                        </m:m>
                        <m:r>
                          <a:rPr lang="en-US" altLang="ko-KR" i="1">
                            <a:latin typeface="Cambria Math" panose="02040503050406030204" pitchFamily="18" charset="0"/>
                          </a:rPr>
                          <m:t> </m:t>
                        </m:r>
                      </m:e>
                    </m:d>
                  </m:oMath>
                </a14:m>
                <a:endParaRPr lang="en-US" altLang="ko-KR" b="0" dirty="0"/>
              </a:p>
              <a:p>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457200" y="1417638"/>
                <a:ext cx="8229600" cy="4525963"/>
              </a:xfrm>
              <a:blipFill>
                <a:blip r:embed="rId2"/>
                <a:stretch>
                  <a:fillRect l="-667"/>
                </a:stretch>
              </a:blipFill>
            </p:spPr>
            <p:txBody>
              <a:bodyPr/>
              <a:lstStyle/>
              <a:p>
                <a:r>
                  <a:rPr lang="ko-KR" altLang="en-US">
                    <a:noFill/>
                  </a:rPr>
                  <a:t> </a:t>
                </a:r>
              </a:p>
            </p:txBody>
          </p:sp>
        </mc:Fallback>
      </mc:AlternateContent>
      <p:pic>
        <p:nvPicPr>
          <p:cNvPr id="4" name="그림 3"/>
          <p:cNvPicPr>
            <a:picLocks noChangeAspect="1"/>
          </p:cNvPicPr>
          <p:nvPr/>
        </p:nvPicPr>
        <p:blipFill>
          <a:blip r:embed="rId3"/>
          <a:stretch>
            <a:fillRect/>
          </a:stretch>
        </p:blipFill>
        <p:spPr>
          <a:xfrm>
            <a:off x="457200" y="3356992"/>
            <a:ext cx="3874476" cy="3296791"/>
          </a:xfrm>
          <a:prstGeom prst="rect">
            <a:avLst/>
          </a:prstGeom>
        </p:spPr>
      </p:pic>
      <p:pic>
        <p:nvPicPr>
          <p:cNvPr id="5" name="그림 4"/>
          <p:cNvPicPr>
            <a:picLocks noChangeAspect="1"/>
          </p:cNvPicPr>
          <p:nvPr/>
        </p:nvPicPr>
        <p:blipFill>
          <a:blip r:embed="rId4"/>
          <a:stretch>
            <a:fillRect/>
          </a:stretch>
        </p:blipFill>
        <p:spPr>
          <a:xfrm>
            <a:off x="4358708" y="3359016"/>
            <a:ext cx="3885700" cy="2886834"/>
          </a:xfrm>
          <a:prstGeom prst="rect">
            <a:avLst/>
          </a:prstGeom>
        </p:spPr>
      </p:pic>
    </p:spTree>
    <p:extLst>
      <p:ext uri="{BB962C8B-B14F-4D97-AF65-F5344CB8AC3E}">
        <p14:creationId xmlns:p14="http://schemas.microsoft.com/office/powerpoint/2010/main" val="63105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 Exercises</a:t>
            </a:r>
            <a:endParaRPr lang="ko-KR" altLang="en-US" dirty="0"/>
          </a:p>
        </p:txBody>
      </p:sp>
      <p:sp>
        <p:nvSpPr>
          <p:cNvPr id="3" name="내용 개체 틀 2"/>
          <p:cNvSpPr>
            <a:spLocks noGrp="1"/>
          </p:cNvSpPr>
          <p:nvPr>
            <p:ph idx="1"/>
          </p:nvPr>
        </p:nvSpPr>
        <p:spPr/>
        <p:txBody>
          <a:bodyPr>
            <a:normAutofit/>
          </a:bodyPr>
          <a:lstStyle/>
          <a:p>
            <a:r>
              <a:rPr lang="en-US" altLang="ko-KR" dirty="0"/>
              <a:t>Create a 1D array A with values ranging from 0 to 8</a:t>
            </a:r>
          </a:p>
          <a:p>
            <a:endParaRPr lang="en-US" altLang="ko-KR" dirty="0"/>
          </a:p>
          <a:p>
            <a:endParaRPr lang="en-US" altLang="ko-KR" dirty="0"/>
          </a:p>
          <a:p>
            <a:r>
              <a:rPr lang="en-US" altLang="ko-KR" dirty="0"/>
              <a:t>Create a new array B which consists of the odd indices of A</a:t>
            </a:r>
          </a:p>
          <a:p>
            <a:endParaRPr lang="en-US" altLang="ko-KR" dirty="0"/>
          </a:p>
          <a:p>
            <a:endParaRPr lang="en-US" altLang="ko-KR" dirty="0"/>
          </a:p>
          <a:p>
            <a:r>
              <a:rPr lang="en-US" altLang="ko-KR" dirty="0"/>
              <a:t>Convert an array A to a 3x3 array C</a:t>
            </a:r>
          </a:p>
          <a:p>
            <a:endParaRPr lang="en-US" altLang="ko-KR" dirty="0"/>
          </a:p>
          <a:p>
            <a:endParaRPr lang="en-US" altLang="ko-KR" dirty="0"/>
          </a:p>
          <a:p>
            <a:r>
              <a:rPr lang="en-US" altLang="ko-KR" dirty="0"/>
              <a:t>Create a 8x8 array D and fill it</a:t>
            </a:r>
            <a:br>
              <a:rPr lang="en-US" altLang="ko-KR" dirty="0"/>
            </a:br>
            <a:r>
              <a:rPr lang="en-US" altLang="ko-KR" dirty="0"/>
              <a:t>with a checkerboard pattern</a:t>
            </a:r>
            <a:br>
              <a:rPr lang="en-US" altLang="ko-KR" dirty="0"/>
            </a:br>
            <a:r>
              <a:rPr lang="en-US" altLang="ko-KR" dirty="0"/>
              <a:t>(a black square is 1, and a white one is 0)</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559" y="3976482"/>
            <a:ext cx="2685384" cy="277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51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 Exercises - answer</a:t>
            </a:r>
            <a:endParaRPr lang="ko-KR" altLang="en-US" dirty="0"/>
          </a:p>
        </p:txBody>
      </p:sp>
      <p:sp>
        <p:nvSpPr>
          <p:cNvPr id="3" name="내용 개체 틀 2"/>
          <p:cNvSpPr>
            <a:spLocks noGrp="1"/>
          </p:cNvSpPr>
          <p:nvPr>
            <p:ph idx="1"/>
          </p:nvPr>
        </p:nvSpPr>
        <p:spPr/>
        <p:txBody>
          <a:bodyPr/>
          <a:lstStyle/>
          <a:p>
            <a:r>
              <a:rPr lang="en-US" altLang="ko-KR" dirty="0"/>
              <a:t>Create a 1D array A with values ranging from 0 to 8</a:t>
            </a:r>
          </a:p>
          <a:p>
            <a:pPr lvl="1"/>
            <a:r>
              <a:rPr lang="en-US" altLang="ko-KR" dirty="0">
                <a:solidFill>
                  <a:srgbClr val="FF0000"/>
                </a:solidFill>
              </a:rPr>
              <a:t>import </a:t>
            </a:r>
            <a:r>
              <a:rPr lang="en-US" altLang="ko-KR" dirty="0" err="1">
                <a:solidFill>
                  <a:srgbClr val="FF0000"/>
                </a:solidFill>
              </a:rPr>
              <a:t>numpy</a:t>
            </a:r>
            <a:r>
              <a:rPr lang="en-US" altLang="ko-KR" dirty="0">
                <a:solidFill>
                  <a:srgbClr val="FF0000"/>
                </a:solidFill>
              </a:rPr>
              <a:t> as np</a:t>
            </a:r>
          </a:p>
          <a:p>
            <a:pPr lvl="1"/>
            <a:r>
              <a:rPr lang="en-US" altLang="ko-KR" dirty="0">
                <a:solidFill>
                  <a:srgbClr val="FF0000"/>
                </a:solidFill>
              </a:rPr>
              <a:t>A = </a:t>
            </a:r>
            <a:r>
              <a:rPr lang="en-US" altLang="ko-KR" dirty="0" err="1">
                <a:solidFill>
                  <a:srgbClr val="FF0000"/>
                </a:solidFill>
              </a:rPr>
              <a:t>np.arange</a:t>
            </a:r>
            <a:r>
              <a:rPr lang="en-US" altLang="ko-KR" dirty="0">
                <a:solidFill>
                  <a:srgbClr val="FF0000"/>
                </a:solidFill>
              </a:rPr>
              <a:t>(9)</a:t>
            </a:r>
          </a:p>
          <a:p>
            <a:r>
              <a:rPr lang="en-US" altLang="ko-KR" dirty="0"/>
              <a:t>Create a new array B which consists of the odd indices of A</a:t>
            </a:r>
          </a:p>
          <a:p>
            <a:pPr lvl="1"/>
            <a:r>
              <a:rPr lang="en-US" altLang="ko-KR" dirty="0">
                <a:solidFill>
                  <a:srgbClr val="FF0000"/>
                </a:solidFill>
              </a:rPr>
              <a:t>B = A[1::2]</a:t>
            </a:r>
          </a:p>
          <a:p>
            <a:r>
              <a:rPr lang="en-US" altLang="ko-KR" dirty="0"/>
              <a:t>Convert an array A to a 3x3 array C</a:t>
            </a:r>
          </a:p>
          <a:p>
            <a:pPr lvl="1"/>
            <a:r>
              <a:rPr lang="en-US" altLang="ko-KR" dirty="0">
                <a:solidFill>
                  <a:srgbClr val="FF0000"/>
                </a:solidFill>
              </a:rPr>
              <a:t>C = </a:t>
            </a:r>
            <a:r>
              <a:rPr lang="en-US" altLang="ko-KR" dirty="0" err="1">
                <a:solidFill>
                  <a:srgbClr val="FF0000"/>
                </a:solidFill>
              </a:rPr>
              <a:t>A.reshape</a:t>
            </a:r>
            <a:r>
              <a:rPr lang="en-US" altLang="ko-KR" dirty="0">
                <a:solidFill>
                  <a:srgbClr val="FF0000"/>
                </a:solidFill>
              </a:rPr>
              <a:t>(3,3)</a:t>
            </a:r>
          </a:p>
          <a:p>
            <a:r>
              <a:rPr lang="en-US" altLang="ko-KR" dirty="0"/>
              <a:t>Create a 8x8 array D and fill it with a checkerboard pattern (a black square is 1, and a white one is 0)</a:t>
            </a:r>
          </a:p>
          <a:p>
            <a:pPr lvl="1"/>
            <a:r>
              <a:rPr lang="pt-BR" altLang="ko-KR" dirty="0">
                <a:solidFill>
                  <a:srgbClr val="FF0000"/>
                </a:solidFill>
              </a:rPr>
              <a:t>D = np.zeros((8,8))</a:t>
            </a:r>
          </a:p>
          <a:p>
            <a:pPr lvl="1"/>
            <a:r>
              <a:rPr lang="pt-BR" altLang="ko-KR" dirty="0">
                <a:solidFill>
                  <a:srgbClr val="FF0000"/>
                </a:solidFill>
              </a:rPr>
              <a:t>D[1::2,::2] = 1</a:t>
            </a:r>
          </a:p>
          <a:p>
            <a:pPr lvl="1"/>
            <a:r>
              <a:rPr lang="pt-BR" altLang="ko-KR" dirty="0">
                <a:solidFill>
                  <a:srgbClr val="FF0000"/>
                </a:solidFill>
              </a:rPr>
              <a:t>D[::2,1::2] = 1</a:t>
            </a:r>
            <a:endParaRPr lang="en-US" altLang="ko-KR" dirty="0">
              <a:solidFill>
                <a:srgbClr val="FF0000"/>
              </a:solidFill>
            </a:endParaRPr>
          </a:p>
        </p:txBody>
      </p:sp>
    </p:spTree>
    <p:extLst>
      <p:ext uri="{BB962C8B-B14F-4D97-AF65-F5344CB8AC3E}">
        <p14:creationId xmlns:p14="http://schemas.microsoft.com/office/powerpoint/2010/main" val="422231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Vector calculation</a:t>
            </a:r>
            <a:endParaRPr lang="ko-KR" altLang="en-US" dirty="0"/>
          </a:p>
        </p:txBody>
      </p:sp>
      <p:sp>
        <p:nvSpPr>
          <p:cNvPr id="3" name="내용 개체 틀 2"/>
          <p:cNvSpPr>
            <a:spLocks noGrp="1"/>
          </p:cNvSpPr>
          <p:nvPr>
            <p:ph idx="1"/>
          </p:nvPr>
        </p:nvSpPr>
        <p:spPr/>
        <p:txBody>
          <a:bodyPr>
            <a:normAutofit/>
          </a:bodyPr>
          <a:lstStyle/>
          <a:p>
            <a:r>
              <a:rPr lang="en-US" altLang="ko-KR" sz="1800" dirty="0"/>
              <a:t>First defined two vectors, called x and y. x should be initialized to the vector </a:t>
            </a:r>
            <a:r>
              <a:rPr lang="en-US" altLang="ko-KR" sz="1800" i="1" dirty="0"/>
              <a:t>(1 5 -2 6 8 10)</a:t>
            </a:r>
            <a:r>
              <a:rPr lang="en-US" altLang="ko-KR" sz="1800" dirty="0"/>
              <a:t> and y should be </a:t>
            </a:r>
            <a:r>
              <a:rPr lang="en-US" altLang="ko-KR" sz="1800" i="1" dirty="0"/>
              <a:t>(-1 0 1 1 2 3)</a:t>
            </a:r>
            <a:r>
              <a:rPr lang="en-US" altLang="ko-KR" sz="1800" dirty="0"/>
              <a:t>. Compute and store in a value a the dot product between these two vectors. Store in a vector z1 a copy of x but where every value less than zero has been replaced with zero (do this using slices). Store in z2 all of the elements of x that correspond to positions of y that are </a:t>
            </a:r>
            <a:r>
              <a:rPr lang="en-US" altLang="ko-KR" sz="1800" i="1" dirty="0"/>
              <a:t>strictly</a:t>
            </a:r>
            <a:r>
              <a:rPr lang="en-US" altLang="ko-KR" sz="1800" dirty="0"/>
              <a:t> greater than zero (again, use slices). Finally, store in z3 the </a:t>
            </a:r>
            <a:r>
              <a:rPr lang="en-US" altLang="ko-KR" sz="1800" i="1" dirty="0"/>
              <a:t>sum</a:t>
            </a:r>
            <a:r>
              <a:rPr lang="en-US" altLang="ko-KR" sz="1800" dirty="0"/>
              <a:t> all values in y that correspond to even elements of x (again, use slices and use modulus to get evenness: this is % in python).</a:t>
            </a:r>
            <a:endParaRPr lang="ko-KR"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3178696" cy="1143000"/>
          </a:xfrm>
        </p:spPr>
        <p:txBody>
          <a:bodyPr>
            <a:normAutofit fontScale="90000"/>
          </a:bodyPr>
          <a:lstStyle/>
          <a:p>
            <a:r>
              <a:rPr lang="en-US" altLang="ko-KR" dirty="0"/>
              <a:t>Vector calculation - answer</a:t>
            </a:r>
            <a:endParaRPr lang="ko-KR" altLang="en-US" dirty="0"/>
          </a:p>
        </p:txBody>
      </p:sp>
      <p:pic>
        <p:nvPicPr>
          <p:cNvPr id="43009" name="Picture 1"/>
          <p:cNvPicPr>
            <a:picLocks noChangeAspect="1" noChangeArrowheads="1"/>
          </p:cNvPicPr>
          <p:nvPr/>
        </p:nvPicPr>
        <p:blipFill>
          <a:blip r:embed="rId2" cstate="print"/>
          <a:srcRect/>
          <a:stretch>
            <a:fillRect/>
          </a:stretch>
        </p:blipFill>
        <p:spPr bwMode="auto">
          <a:xfrm>
            <a:off x="4283968" y="404664"/>
            <a:ext cx="4392488" cy="618202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13467</TotalTime>
  <Words>1201</Words>
  <Application>Microsoft Office PowerPoint</Application>
  <PresentationFormat>화면 슬라이드 쇼(4:3)</PresentationFormat>
  <Paragraphs>217</Paragraphs>
  <Slides>15</Slides>
  <Notes>2</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15</vt:i4>
      </vt:variant>
    </vt:vector>
  </HeadingPairs>
  <TitlesOfParts>
    <vt:vector size="23" baseType="lpstr">
      <vt:lpstr>HY강M</vt:lpstr>
      <vt:lpstr>맑은 고딕</vt:lpstr>
      <vt:lpstr>Arial</vt:lpstr>
      <vt:lpstr>Cambria Math</vt:lpstr>
      <vt:lpstr>Verdana</vt:lpstr>
      <vt:lpstr>Wingdings</vt:lpstr>
      <vt:lpstr>Office 테마</vt:lpstr>
      <vt:lpstr>수식</vt:lpstr>
      <vt:lpstr>Python 실습자료10 - answer</vt:lpstr>
      <vt:lpstr>Array Mathematics</vt:lpstr>
      <vt:lpstr>Array Mathematics - answer</vt:lpstr>
      <vt:lpstr>Calculating matrix</vt:lpstr>
      <vt:lpstr>Calculating matrix - answer</vt:lpstr>
      <vt:lpstr>Simple Exercises</vt:lpstr>
      <vt:lpstr>Simple Exercises - answer</vt:lpstr>
      <vt:lpstr>Vector calculation</vt:lpstr>
      <vt:lpstr>Vector calculation - answer</vt:lpstr>
      <vt:lpstr>Solve linear equations</vt:lpstr>
      <vt:lpstr>Solve linear equations - answer</vt:lpstr>
      <vt:lpstr>Array and Matrix</vt:lpstr>
      <vt:lpstr>Array and Matrix - answer</vt:lpstr>
      <vt:lpstr>Basic operations</vt:lpstr>
      <vt:lpstr>Basic operations -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170</cp:revision>
  <dcterms:created xsi:type="dcterms:W3CDTF">2015-01-22T08:45:52Z</dcterms:created>
  <dcterms:modified xsi:type="dcterms:W3CDTF">2016-08-05T09:08:49Z</dcterms:modified>
</cp:coreProperties>
</file>