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7" r:id="rId3"/>
    <p:sldId id="288" r:id="rId4"/>
    <p:sldId id="283" r:id="rId5"/>
    <p:sldId id="282" r:id="rId6"/>
    <p:sldId id="284" r:id="rId7"/>
    <p:sldId id="285" r:id="rId8"/>
    <p:sldId id="286" r:id="rId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599" autoAdjust="0"/>
  </p:normalViewPr>
  <p:slideViewPr>
    <p:cSldViewPr>
      <p:cViewPr varScale="1">
        <p:scale>
          <a:sx n="51" d="100"/>
          <a:sy n="51" d="100"/>
        </p:scale>
        <p:origin x="96" y="10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2016-08-05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DB7E616-4075-445E-83C5-9EEE22B659D9}" type="slidenum">
              <a:rPr lang="ko-KR" altLang="en-US" smtClean="0"/>
              <a:pPr/>
              <a:t>6</a:t>
            </a:fld>
            <a:endParaRPr lang="ko-KR" altLang="en-US"/>
          </a:p>
        </p:txBody>
      </p:sp>
    </p:spTree>
    <p:extLst>
      <p:ext uri="{BB962C8B-B14F-4D97-AF65-F5344CB8AC3E}">
        <p14:creationId xmlns:p14="http://schemas.microsoft.com/office/powerpoint/2010/main" val="3501108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Python</a:t>
            </a:r>
            <a:r>
              <a:rPr lang="ko-KR" altLang="en-US" sz="3600" dirty="0"/>
              <a:t> 실습자료</a:t>
            </a:r>
            <a:r>
              <a:rPr lang="en-US" altLang="ko-KR" dirty="0"/>
              <a:t>10</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a:t>공학정보처리 </a:t>
            </a:r>
            <a:r>
              <a:rPr lang="en-US" altLang="ko-KR" sz="2800" dirty="0"/>
              <a:t>ENG1108</a:t>
            </a:r>
          </a:p>
          <a:p>
            <a:r>
              <a:rPr lang="ko-KR" altLang="en-US" dirty="0"/>
              <a:t>김 은 진</a:t>
            </a:r>
            <a:endParaRPr lang="ko-KR"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Mathematics</a:t>
            </a:r>
            <a:endParaRPr lang="ko-KR" altLang="en-US" dirty="0"/>
          </a:p>
        </p:txBody>
      </p:sp>
      <p:sp>
        <p:nvSpPr>
          <p:cNvPr id="6" name="내용 개체 틀 2"/>
          <p:cNvSpPr>
            <a:spLocks noGrp="1"/>
          </p:cNvSpPr>
          <p:nvPr>
            <p:ph idx="1"/>
          </p:nvPr>
        </p:nvSpPr>
        <p:spPr>
          <a:xfrm>
            <a:off x="457200" y="1600200"/>
            <a:ext cx="8229600" cy="4525963"/>
          </a:xfrm>
        </p:spPr>
        <p:txBody>
          <a:bodyPr>
            <a:normAutofit/>
          </a:bodyPr>
          <a:lstStyle/>
          <a:p>
            <a:pPr marL="0" indent="0">
              <a:buNone/>
            </a:pPr>
            <a:r>
              <a:rPr lang="en-US" altLang="ko-KR" dirty="0"/>
              <a:t>Import </a:t>
            </a:r>
            <a:r>
              <a:rPr lang="en-US" altLang="ko-KR" dirty="0" err="1"/>
              <a:t>numpy</a:t>
            </a:r>
            <a:r>
              <a:rPr lang="en-US" altLang="ko-KR" dirty="0"/>
              <a:t> as np</a:t>
            </a:r>
          </a:p>
          <a:p>
            <a:pPr marL="0" indent="0">
              <a:buNone/>
            </a:pPr>
            <a:r>
              <a:rPr lang="en-US" altLang="ko-KR" dirty="0"/>
              <a:t>a = </a:t>
            </a:r>
            <a:r>
              <a:rPr lang="en-US" altLang="ko-KR" dirty="0" err="1"/>
              <a:t>np.array</a:t>
            </a:r>
            <a:r>
              <a:rPr lang="en-US" altLang="ko-KR" dirty="0"/>
              <a:t>([1,2,3])</a:t>
            </a:r>
          </a:p>
          <a:p>
            <a:pPr marL="0" indent="0">
              <a:buNone/>
            </a:pPr>
            <a:r>
              <a:rPr lang="en-US" altLang="ko-KR" dirty="0"/>
              <a:t>b = </a:t>
            </a:r>
            <a:r>
              <a:rPr lang="en-US" altLang="ko-KR" dirty="0" err="1"/>
              <a:t>np.array</a:t>
            </a:r>
            <a:r>
              <a:rPr lang="en-US" altLang="ko-KR" dirty="0"/>
              <a:t>([5,2,6])</a:t>
            </a:r>
          </a:p>
          <a:p>
            <a:pPr marL="0" indent="0">
              <a:buNone/>
            </a:pPr>
            <a:endParaRPr lang="en-US" altLang="ko-KR" dirty="0"/>
          </a:p>
          <a:p>
            <a:pPr marL="457200" indent="-457200">
              <a:buAutoNum type="arabicParenBoth"/>
            </a:pPr>
            <a:r>
              <a:rPr lang="en-US" altLang="ko-KR" dirty="0"/>
              <a:t>a + b</a:t>
            </a:r>
          </a:p>
          <a:p>
            <a:pPr marL="457200" indent="-457200">
              <a:buAutoNum type="arabicParenBoth"/>
            </a:pPr>
            <a:r>
              <a:rPr lang="en-US" altLang="ko-KR" dirty="0"/>
              <a:t>a – b</a:t>
            </a:r>
          </a:p>
          <a:p>
            <a:pPr marL="457200" indent="-457200">
              <a:buAutoNum type="arabicParenBoth"/>
            </a:pPr>
            <a:r>
              <a:rPr lang="en-US" altLang="ko-KR" dirty="0"/>
              <a:t>a * b</a:t>
            </a:r>
          </a:p>
          <a:p>
            <a:pPr marL="457200" indent="-457200">
              <a:buAutoNum type="arabicParenBoth"/>
            </a:pPr>
            <a:r>
              <a:rPr lang="en-US" altLang="ko-KR" dirty="0"/>
              <a:t>b / a</a:t>
            </a:r>
          </a:p>
          <a:p>
            <a:pPr marL="457200" indent="-457200">
              <a:buAutoNum type="arabicParenBoth"/>
            </a:pPr>
            <a:r>
              <a:rPr lang="en-US" altLang="ko-KR" dirty="0"/>
              <a:t>a % b</a:t>
            </a:r>
          </a:p>
          <a:p>
            <a:pPr marL="457200" indent="-457200">
              <a:buAutoNum type="arabicParenBoth"/>
            </a:pPr>
            <a:r>
              <a:rPr lang="en-US" altLang="ko-KR" dirty="0"/>
              <a:t>b ** a</a:t>
            </a:r>
          </a:p>
        </p:txBody>
      </p:sp>
    </p:spTree>
    <p:extLst>
      <p:ext uri="{BB962C8B-B14F-4D97-AF65-F5344CB8AC3E}">
        <p14:creationId xmlns:p14="http://schemas.microsoft.com/office/powerpoint/2010/main" val="50311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Calculating matrix</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normAutofit/>
              </a:bodyPr>
              <a:lstStyle/>
              <a:p>
                <a:r>
                  <a:rPr lang="en-US" altLang="ko-KR" dirty="0"/>
                  <a:t>Subtract the mean of each row of a matrix  </a:t>
                </a:r>
                <a14:m>
                  <m:oMath xmlns:m="http://schemas.openxmlformats.org/officeDocument/2006/math">
                    <m:r>
                      <a:rPr lang="en-US" altLang="ko-KR" b="0" i="1" smtClean="0">
                        <a:latin typeface="Cambria Math" panose="02040503050406030204" pitchFamily="18" charset="0"/>
                      </a:rPr>
                      <m:t>𝐴</m:t>
                    </m:r>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 </m:t>
                        </m:r>
                        <m:m>
                          <m:mPr>
                            <m:mcs>
                              <m:mc>
                                <m:mcPr>
                                  <m:count m:val="2"/>
                                  <m:mcJc m:val="center"/>
                                </m:mcPr>
                              </m:mc>
                            </m:mcs>
                            <m:ctrlPr>
                              <a:rPr lang="en-US" altLang="ko-KR" b="0" i="1" smtClean="0">
                                <a:latin typeface="Cambria Math" panose="02040503050406030204" pitchFamily="18" charset="0"/>
                              </a:rPr>
                            </m:ctrlPr>
                          </m:mPr>
                          <m:mr>
                            <m:e>
                              <m:r>
                                <m:rPr>
                                  <m:brk m:alnAt="7"/>
                                </m:rPr>
                                <a:rPr lang="en-US" altLang="ko-KR" b="0" i="1" smtClean="0">
                                  <a:latin typeface="Cambria Math" panose="02040503050406030204" pitchFamily="18" charset="0"/>
                                </a:rPr>
                                <m:t>2</m:t>
                              </m:r>
                            </m:e>
                            <m:e>
                              <m:r>
                                <a:rPr lang="en-US" altLang="ko-KR" b="0" i="1" smtClean="0">
                                  <a:latin typeface="Cambria Math" panose="02040503050406030204" pitchFamily="18" charset="0"/>
                                </a:rPr>
                                <m:t>3</m:t>
                              </m:r>
                            </m:e>
                          </m:mr>
                          <m:mr>
                            <m:e>
                              <m:r>
                                <a:rPr lang="en-US" altLang="ko-KR" b="0" i="1" smtClean="0">
                                  <a:latin typeface="Cambria Math" panose="02040503050406030204" pitchFamily="18" charset="0"/>
                                </a:rPr>
                                <m:t>4</m:t>
                              </m:r>
                            </m:e>
                            <m:e>
                              <m:r>
                                <a:rPr lang="en-US" altLang="ko-KR" b="0" i="1" smtClean="0">
                                  <a:latin typeface="Cambria Math" panose="02040503050406030204" pitchFamily="18" charset="0"/>
                                </a:rPr>
                                <m:t>5</m:t>
                              </m:r>
                            </m:e>
                          </m:mr>
                          <m:mr>
                            <m:e>
                              <m:r>
                                <a:rPr lang="en-US" altLang="ko-KR" b="0" i="1" smtClean="0">
                                  <a:latin typeface="Cambria Math" panose="02040503050406030204" pitchFamily="18" charset="0"/>
                                </a:rPr>
                                <m:t>8</m:t>
                              </m:r>
                            </m:e>
                            <m:e>
                              <m:r>
                                <a:rPr lang="en-US" altLang="ko-KR" b="0" i="1" smtClean="0">
                                  <a:latin typeface="Cambria Math" panose="02040503050406030204" pitchFamily="18" charset="0"/>
                                </a:rPr>
                                <m:t>9</m:t>
                              </m:r>
                            </m:e>
                          </m:mr>
                        </m:m>
                      </m:e>
                    </m:d>
                  </m:oMath>
                </a14:m>
                <a:endParaRPr lang="en-US" altLang="ko-KR" b="0" dirty="0"/>
              </a:p>
              <a:p>
                <a:r>
                  <a:rPr lang="en-US" altLang="ko-KR" dirty="0"/>
                  <a:t>Normalize matrix </a:t>
                </a:r>
                <a14:m>
                  <m:oMath xmlns:m="http://schemas.openxmlformats.org/officeDocument/2006/math">
                    <m:r>
                      <m:rPr>
                        <m:sty m:val="p"/>
                      </m:rPr>
                      <a:rPr lang="en-US" altLang="ko-KR" b="0" i="0" smtClean="0">
                        <a:latin typeface="Cambria Math" panose="02040503050406030204" pitchFamily="18" charset="0"/>
                      </a:rPr>
                      <m:t>X</m:t>
                    </m:r>
                    <m:r>
                      <a:rPr lang="en-US" altLang="ko-KR" i="1">
                        <a:latin typeface="Cambria Math" panose="02040503050406030204" pitchFamily="18" charset="0"/>
                      </a:rPr>
                      <m:t>=</m:t>
                    </m:r>
                    <m:d>
                      <m:dPr>
                        <m:ctrlPr>
                          <a:rPr lang="en-US" altLang="ko-KR" i="1">
                            <a:latin typeface="Cambria Math" panose="02040503050406030204" pitchFamily="18" charset="0"/>
                          </a:rPr>
                        </m:ctrlPr>
                      </m:dPr>
                      <m:e>
                        <m:m>
                          <m:mPr>
                            <m:mcs>
                              <m:mc>
                                <m:mcPr>
                                  <m:count m:val="3"/>
                                  <m:mcJc m:val="center"/>
                                </m:mcPr>
                              </m:mc>
                            </m:mcs>
                            <m:ctrlPr>
                              <a:rPr lang="en-US" altLang="ko-KR" i="1" smtClean="0">
                                <a:latin typeface="Cambria Math" panose="02040503050406030204" pitchFamily="18" charset="0"/>
                              </a:rPr>
                            </m:ctrlPr>
                          </m:mPr>
                          <m:mr>
                            <m:e>
                              <m:r>
                                <m:rPr>
                                  <m:brk m:alnAt="7"/>
                                </m:rPr>
                                <a:rPr lang="en-US" altLang="ko-KR" b="0" i="1" smtClean="0">
                                  <a:latin typeface="Cambria Math" panose="02040503050406030204" pitchFamily="18" charset="0"/>
                                </a:rPr>
                                <m:t>9 </m:t>
                              </m:r>
                            </m:e>
                            <m:e>
                              <m:r>
                                <a:rPr lang="en-US" altLang="ko-KR" b="0" i="1" smtClean="0">
                                  <a:latin typeface="Cambria Math" panose="02040503050406030204" pitchFamily="18" charset="0"/>
                                </a:rPr>
                                <m:t>2</m:t>
                              </m:r>
                            </m:e>
                            <m:e>
                              <m:r>
                                <a:rPr lang="en-US" altLang="ko-KR" b="0" i="1" smtClean="0">
                                  <a:latin typeface="Cambria Math" panose="02040503050406030204" pitchFamily="18" charset="0"/>
                                </a:rPr>
                                <m:t>3</m:t>
                              </m:r>
                            </m:e>
                          </m:mr>
                          <m:mr>
                            <m:e>
                              <m:r>
                                <a:rPr lang="en-US" altLang="ko-KR" b="0" i="1" smtClean="0">
                                  <a:latin typeface="Cambria Math" panose="02040503050406030204" pitchFamily="18" charset="0"/>
                                </a:rPr>
                                <m:t>5</m:t>
                              </m:r>
                            </m:e>
                            <m:e>
                              <m:r>
                                <a:rPr lang="en-US" altLang="ko-KR" b="0" i="1" smtClean="0">
                                  <a:latin typeface="Cambria Math" panose="02040503050406030204" pitchFamily="18" charset="0"/>
                                </a:rPr>
                                <m:t>11</m:t>
                              </m:r>
                            </m:e>
                            <m:e>
                              <m:r>
                                <a:rPr lang="en-US" altLang="ko-KR" b="0" i="1" smtClean="0">
                                  <a:latin typeface="Cambria Math" panose="02040503050406030204" pitchFamily="18" charset="0"/>
                                </a:rPr>
                                <m:t>3</m:t>
                              </m:r>
                            </m:e>
                          </m:mr>
                          <m:mr>
                            <m:e>
                              <m:r>
                                <a:rPr lang="en-US" altLang="ko-KR" b="0" i="1" smtClean="0">
                                  <a:latin typeface="Cambria Math" panose="02040503050406030204" pitchFamily="18" charset="0"/>
                                </a:rPr>
                                <m:t>4</m:t>
                              </m:r>
                            </m:e>
                            <m:e>
                              <m:r>
                                <a:rPr lang="en-US" altLang="ko-KR" b="0" i="1" smtClean="0">
                                  <a:latin typeface="Cambria Math" panose="02040503050406030204" pitchFamily="18" charset="0"/>
                                </a:rPr>
                                <m:t>8</m:t>
                              </m:r>
                            </m:e>
                            <m:e>
                              <m:r>
                                <a:rPr lang="en-US" altLang="ko-KR" b="0" i="1" smtClean="0">
                                  <a:latin typeface="Cambria Math" panose="02040503050406030204" pitchFamily="18" charset="0"/>
                                </a:rPr>
                                <m:t>6</m:t>
                              </m:r>
                            </m:e>
                          </m:mr>
                        </m:m>
                        <m:r>
                          <a:rPr lang="en-US" altLang="ko-KR" i="1">
                            <a:latin typeface="Cambria Math" panose="02040503050406030204" pitchFamily="18" charset="0"/>
                          </a:rPr>
                          <m:t> </m:t>
                        </m:r>
                      </m:e>
                    </m:d>
                  </m:oMath>
                </a14:m>
                <a:endParaRPr lang="en-US" altLang="ko-KR"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6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6247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Simple Exercises</a:t>
            </a:r>
            <a:endParaRPr lang="ko-KR" altLang="en-US" dirty="0"/>
          </a:p>
        </p:txBody>
      </p:sp>
      <p:sp>
        <p:nvSpPr>
          <p:cNvPr id="3" name="내용 개체 틀 2"/>
          <p:cNvSpPr>
            <a:spLocks noGrp="1"/>
          </p:cNvSpPr>
          <p:nvPr>
            <p:ph idx="1"/>
          </p:nvPr>
        </p:nvSpPr>
        <p:spPr/>
        <p:txBody>
          <a:bodyPr>
            <a:normAutofit/>
          </a:bodyPr>
          <a:lstStyle/>
          <a:p>
            <a:r>
              <a:rPr lang="en-US" altLang="ko-KR" dirty="0"/>
              <a:t>Create a 1D array A with values ranging from 0 to 8</a:t>
            </a:r>
          </a:p>
          <a:p>
            <a:endParaRPr lang="en-US" altLang="ko-KR" dirty="0"/>
          </a:p>
          <a:p>
            <a:endParaRPr lang="en-US" altLang="ko-KR" dirty="0"/>
          </a:p>
          <a:p>
            <a:r>
              <a:rPr lang="en-US" altLang="ko-KR" dirty="0"/>
              <a:t>Create a new array B which consists of the odd indices of A</a:t>
            </a:r>
          </a:p>
          <a:p>
            <a:endParaRPr lang="en-US" altLang="ko-KR" dirty="0"/>
          </a:p>
          <a:p>
            <a:endParaRPr lang="en-US" altLang="ko-KR" dirty="0"/>
          </a:p>
          <a:p>
            <a:r>
              <a:rPr lang="en-US" altLang="ko-KR" dirty="0"/>
              <a:t>Convert an array A to a 3x3 array C</a:t>
            </a:r>
          </a:p>
          <a:p>
            <a:endParaRPr lang="en-US" altLang="ko-KR" dirty="0"/>
          </a:p>
          <a:p>
            <a:endParaRPr lang="en-US" altLang="ko-KR" dirty="0"/>
          </a:p>
          <a:p>
            <a:r>
              <a:rPr lang="en-US" altLang="ko-KR" dirty="0"/>
              <a:t>Create a 8x8 array D and fill it</a:t>
            </a:r>
            <a:br>
              <a:rPr lang="en-US" altLang="ko-KR" dirty="0"/>
            </a:br>
            <a:r>
              <a:rPr lang="en-US" altLang="ko-KR" dirty="0"/>
              <a:t>with a checkerboard pattern</a:t>
            </a:r>
            <a:br>
              <a:rPr lang="en-US" altLang="ko-KR" dirty="0"/>
            </a:br>
            <a:r>
              <a:rPr lang="en-US" altLang="ko-KR" dirty="0"/>
              <a:t>(a black square is 1, and a white one is 0)</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559" y="3976482"/>
            <a:ext cx="2685384" cy="2777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51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Vector calculation</a:t>
            </a:r>
            <a:endParaRPr lang="ko-KR" altLang="en-US" dirty="0"/>
          </a:p>
        </p:txBody>
      </p:sp>
      <p:sp>
        <p:nvSpPr>
          <p:cNvPr id="3" name="내용 개체 틀 2"/>
          <p:cNvSpPr>
            <a:spLocks noGrp="1"/>
          </p:cNvSpPr>
          <p:nvPr>
            <p:ph idx="1"/>
          </p:nvPr>
        </p:nvSpPr>
        <p:spPr/>
        <p:txBody>
          <a:bodyPr>
            <a:normAutofit/>
          </a:bodyPr>
          <a:lstStyle/>
          <a:p>
            <a:r>
              <a:rPr lang="en-US" altLang="ko-KR" sz="1800" dirty="0"/>
              <a:t>First defined two vectors, called x and y. x should be initialized to the vector </a:t>
            </a:r>
            <a:r>
              <a:rPr lang="en-US" altLang="ko-KR" sz="1800" i="1" dirty="0"/>
              <a:t>(1 5 -2 6 8 10)</a:t>
            </a:r>
            <a:r>
              <a:rPr lang="en-US" altLang="ko-KR" sz="1800" dirty="0"/>
              <a:t> and y should be </a:t>
            </a:r>
            <a:r>
              <a:rPr lang="en-US" altLang="ko-KR" sz="1800" i="1" dirty="0"/>
              <a:t>(-1 0 1 1 2 3)</a:t>
            </a:r>
            <a:r>
              <a:rPr lang="en-US" altLang="ko-KR" sz="1800" dirty="0"/>
              <a:t>. Compute and store in a value a the dot product between these two vectors. Store in a vector z1 a copy of x but where every value less than zero has been replaced with zero (do this using slices). Store in z2 all of the elements of x that correspond to positions of y that are </a:t>
            </a:r>
            <a:r>
              <a:rPr lang="en-US" altLang="ko-KR" sz="1800" i="1" dirty="0"/>
              <a:t>strictly</a:t>
            </a:r>
            <a:r>
              <a:rPr lang="en-US" altLang="ko-KR" sz="1800" dirty="0"/>
              <a:t> greater than zero (again, use slices). Finally, store in z3 the </a:t>
            </a:r>
            <a:r>
              <a:rPr lang="en-US" altLang="ko-KR" sz="1800" i="1" dirty="0"/>
              <a:t>sum</a:t>
            </a:r>
            <a:r>
              <a:rPr lang="en-US" altLang="ko-KR" sz="1800" dirty="0"/>
              <a:t> all values in y that correspond to even elements of x (again, use slices and use modulus to get evenness: this is % in python).</a:t>
            </a:r>
            <a:endParaRPr lang="ko-KR"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Solve linear equations</a:t>
            </a:r>
            <a:endParaRPr lang="ko-KR" altLang="en-US" dirty="0"/>
          </a:p>
        </p:txBody>
      </p:sp>
      <p:sp>
        <p:nvSpPr>
          <p:cNvPr id="3" name="내용 개체 틀 2"/>
          <p:cNvSpPr>
            <a:spLocks noGrp="1"/>
          </p:cNvSpPr>
          <p:nvPr>
            <p:ph idx="1"/>
          </p:nvPr>
        </p:nvSpPr>
        <p:spPr/>
        <p:txBody>
          <a:bodyPr/>
          <a:lstStyle/>
          <a:p>
            <a:r>
              <a:rPr lang="en-US" altLang="ko-KR" dirty="0"/>
              <a:t>Solve the system of linear equations</a:t>
            </a:r>
          </a:p>
          <a:p>
            <a:pPr marL="457200" lvl="1" indent="0">
              <a:buNone/>
            </a:pPr>
            <a:r>
              <a:rPr lang="en-US" altLang="ko-KR" dirty="0"/>
              <a:t>1) 3x + 6y – 5z = 12</a:t>
            </a:r>
          </a:p>
          <a:p>
            <a:pPr marL="457200" lvl="1" indent="0">
              <a:buNone/>
            </a:pPr>
            <a:r>
              <a:rPr lang="en-US" altLang="ko-KR" dirty="0"/>
              <a:t>2) x – 3y + 2z = -2</a:t>
            </a:r>
          </a:p>
          <a:p>
            <a:pPr marL="457200" lvl="1" indent="0">
              <a:buNone/>
            </a:pPr>
            <a:r>
              <a:rPr lang="en-US" altLang="ko-KR" dirty="0"/>
              <a:t>3) 5x – y + 4z = 10</a:t>
            </a:r>
          </a:p>
          <a:p>
            <a:endParaRPr lang="en-US" altLang="ko-KR" dirty="0"/>
          </a:p>
          <a:p>
            <a:pPr lvl="1"/>
            <a:r>
              <a:rPr lang="en-US" altLang="ko-KR" dirty="0"/>
              <a:t>Convert the form into the linear algebra matrix AX = B</a:t>
            </a:r>
          </a:p>
          <a:p>
            <a:pPr lvl="1"/>
            <a:endParaRPr lang="en-US" altLang="ko-KR" dirty="0"/>
          </a:p>
          <a:p>
            <a:endParaRPr lang="en-US" altLang="ko-KR" dirty="0"/>
          </a:p>
          <a:p>
            <a:endParaRPr lang="en-US" altLang="ko-KR" dirty="0"/>
          </a:p>
          <a:p>
            <a:endParaRPr lang="en-US" altLang="ko-KR" dirty="0"/>
          </a:p>
          <a:p>
            <a:pPr lvl="1"/>
            <a:r>
              <a:rPr lang="en-US" altLang="ko-KR" dirty="0"/>
              <a:t>Solve X = A</a:t>
            </a:r>
            <a:r>
              <a:rPr lang="en-US" altLang="ko-KR" baseline="30000" dirty="0"/>
              <a:t>-1</a:t>
            </a:r>
            <a:r>
              <a:rPr lang="en-US" altLang="ko-KR" dirty="0"/>
              <a:t>B</a:t>
            </a:r>
          </a:p>
          <a:p>
            <a:pPr lvl="1"/>
            <a:r>
              <a:rPr lang="en-US" altLang="ko-KR" dirty="0"/>
              <a:t>Use </a:t>
            </a:r>
            <a:r>
              <a:rPr lang="en-US" altLang="ko-KR" dirty="0" err="1"/>
              <a:t>numpy.linalg</a:t>
            </a:r>
            <a:r>
              <a:rPr lang="en-US" altLang="ko-KR" dirty="0"/>
              <a:t> library</a:t>
            </a:r>
          </a:p>
          <a:p>
            <a:endParaRPr lang="ko-KR" altLang="en-US" dirty="0"/>
          </a:p>
        </p:txBody>
      </p:sp>
      <p:graphicFrame>
        <p:nvGraphicFramePr>
          <p:cNvPr id="12" name="표 11"/>
          <p:cNvGraphicFramePr>
            <a:graphicFrameLocks noGrp="1"/>
          </p:cNvGraphicFramePr>
          <p:nvPr>
            <p:extLst/>
          </p:nvPr>
        </p:nvGraphicFramePr>
        <p:xfrm>
          <a:off x="1475671" y="3954478"/>
          <a:ext cx="3448280" cy="1112520"/>
        </p:xfrm>
        <a:graphic>
          <a:graphicData uri="http://schemas.openxmlformats.org/drawingml/2006/table">
            <a:tbl>
              <a:tblPr firstRow="1" bandRow="1">
                <a:tableStyleId>{5C22544A-7EE6-4342-B048-85BDC9FD1C3A}</a:tableStyleId>
              </a:tblPr>
              <a:tblGrid>
                <a:gridCol w="576000">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57600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576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576000">
                  <a:extLst>
                    <a:ext uri="{9D8B030D-6E8A-4147-A177-3AD203B41FA5}">
                      <a16:colId xmlns:a16="http://schemas.microsoft.com/office/drawing/2014/main" val="20006"/>
                    </a:ext>
                  </a:extLst>
                </a:gridCol>
              </a:tblGrid>
              <a:tr h="370840">
                <a:tc>
                  <a:txBody>
                    <a:bodyPr/>
                    <a:lstStyle/>
                    <a:p>
                      <a:pPr algn="ctr" latinLnBrk="1"/>
                      <a:r>
                        <a:rPr lang="en-US" altLang="ko-KR" b="0" dirty="0">
                          <a:solidFill>
                            <a:schemeClr val="tx1"/>
                          </a:solidFill>
                        </a:rPr>
                        <a:t>3</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6</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-5</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x</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12</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latinLnBrk="1"/>
                      <a:r>
                        <a:rPr lang="en-US" altLang="ko-KR" b="0" dirty="0">
                          <a:solidFill>
                            <a:schemeClr val="tx1"/>
                          </a:solidFill>
                        </a:rPr>
                        <a:t>1</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-3</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2</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y</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-2</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latinLnBrk="1"/>
                      <a:r>
                        <a:rPr lang="en-US" altLang="ko-KR" b="0" dirty="0">
                          <a:solidFill>
                            <a:schemeClr val="tx1"/>
                          </a:solidFill>
                        </a:rPr>
                        <a:t>5</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-1</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4</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z</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10</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pSp>
        <p:nvGrpSpPr>
          <p:cNvPr id="13" name="그룹 12"/>
          <p:cNvGrpSpPr/>
          <p:nvPr/>
        </p:nvGrpSpPr>
        <p:grpSpPr>
          <a:xfrm>
            <a:off x="1475687" y="3939005"/>
            <a:ext cx="1728161" cy="1146179"/>
            <a:chOff x="1331656" y="3845575"/>
            <a:chExt cx="1728161" cy="1146179"/>
          </a:xfrm>
        </p:grpSpPr>
        <p:sp>
          <p:nvSpPr>
            <p:cNvPr id="14" name="왼쪽 대괄호 13"/>
            <p:cNvSpPr/>
            <p:nvPr/>
          </p:nvSpPr>
          <p:spPr>
            <a:xfrm>
              <a:off x="1331656" y="3845575"/>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왼쪽 대괄호 14"/>
            <p:cNvSpPr/>
            <p:nvPr/>
          </p:nvSpPr>
          <p:spPr>
            <a:xfrm rot="10800000">
              <a:off x="2915817" y="3861049"/>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16" name="그룹 15"/>
          <p:cNvGrpSpPr/>
          <p:nvPr/>
        </p:nvGrpSpPr>
        <p:grpSpPr>
          <a:xfrm>
            <a:off x="3419903" y="3939004"/>
            <a:ext cx="576033" cy="1146180"/>
            <a:chOff x="3635912" y="3845574"/>
            <a:chExt cx="576033" cy="1146180"/>
          </a:xfrm>
        </p:grpSpPr>
        <p:sp>
          <p:nvSpPr>
            <p:cNvPr id="17" name="왼쪽 대괄호 16"/>
            <p:cNvSpPr/>
            <p:nvPr/>
          </p:nvSpPr>
          <p:spPr>
            <a:xfrm>
              <a:off x="3635912" y="3845574"/>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8" name="왼쪽 대괄호 17"/>
            <p:cNvSpPr/>
            <p:nvPr/>
          </p:nvSpPr>
          <p:spPr>
            <a:xfrm rot="10800000">
              <a:off x="4067945" y="3861049"/>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19" name="그룹 18"/>
          <p:cNvGrpSpPr/>
          <p:nvPr/>
        </p:nvGrpSpPr>
        <p:grpSpPr>
          <a:xfrm>
            <a:off x="4355991" y="3939005"/>
            <a:ext cx="576049" cy="1146178"/>
            <a:chOff x="4716016" y="3845575"/>
            <a:chExt cx="576049" cy="1146178"/>
          </a:xfrm>
        </p:grpSpPr>
        <p:sp>
          <p:nvSpPr>
            <p:cNvPr id="20" name="왼쪽 대괄호 19"/>
            <p:cNvSpPr/>
            <p:nvPr/>
          </p:nvSpPr>
          <p:spPr>
            <a:xfrm>
              <a:off x="4716016" y="3845575"/>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왼쪽 대괄호 20"/>
            <p:cNvSpPr/>
            <p:nvPr/>
          </p:nvSpPr>
          <p:spPr>
            <a:xfrm rot="10800000">
              <a:off x="5148065" y="3861048"/>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274559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and Matrix</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sz="1800" dirty="0"/>
                  <a:t>Let </a:t>
                </a:r>
                <a14:m>
                  <m:oMath xmlns:m="http://schemas.openxmlformats.org/officeDocument/2006/math">
                    <m:r>
                      <a:rPr lang="en-US" altLang="ko-KR" sz="1800" i="1" dirty="0">
                        <a:latin typeface="Cambria Math" panose="02040503050406030204" pitchFamily="18" charset="0"/>
                      </a:rPr>
                      <m:t>𝑥</m:t>
                    </m:r>
                  </m:oMath>
                </a14:m>
                <a:r>
                  <a:rPr lang="en-US" altLang="ko-KR" sz="1800" dirty="0"/>
                  <a:t> = </a:t>
                </a:r>
                <a:r>
                  <a:rPr lang="en-US" altLang="ko-KR" sz="1800" dirty="0" err="1"/>
                  <a:t>arange</a:t>
                </a:r>
                <a:r>
                  <a:rPr lang="en-US" altLang="ko-KR" sz="1800" dirty="0"/>
                  <a:t>(12). Use </a:t>
                </a:r>
                <a:r>
                  <a:rPr lang="en-US" altLang="ko-KR" sz="1800" i="1" dirty="0"/>
                  <a:t>reshape</a:t>
                </a:r>
                <a:r>
                  <a:rPr lang="en-US" altLang="ko-KR" sz="1800" dirty="0"/>
                  <a:t> to produce 2 by 6 array, </a:t>
                </a:r>
                <a14:m>
                  <m:oMath xmlns:m="http://schemas.openxmlformats.org/officeDocument/2006/math">
                    <m:r>
                      <a:rPr lang="en-US" altLang="ko-KR" sz="1800" i="1" dirty="0">
                        <a:latin typeface="Cambria Math" panose="02040503050406030204" pitchFamily="18" charset="0"/>
                      </a:rPr>
                      <m:t>𝑦</m:t>
                    </m:r>
                  </m:oMath>
                </a14:m>
                <a:r>
                  <a:rPr lang="en-US" altLang="ko-KR" sz="1800" dirty="0"/>
                  <a:t>, and 3 by 4 array, </a:t>
                </a:r>
                <a14:m>
                  <m:oMath xmlns:m="http://schemas.openxmlformats.org/officeDocument/2006/math">
                    <m:r>
                      <a:rPr lang="en-US" altLang="ko-KR" sz="1800" i="1" dirty="0">
                        <a:latin typeface="Cambria Math" panose="02040503050406030204" pitchFamily="18" charset="0"/>
                      </a:rPr>
                      <m:t>𝑧</m:t>
                    </m:r>
                  </m:oMath>
                </a14:m>
                <a:r>
                  <a:rPr lang="en-US" altLang="ko-KR" sz="1800" dirty="0"/>
                  <a:t>. Construct the following 6 by 12 array, </a:t>
                </a:r>
                <a14:m>
                  <m:oMath xmlns:m="http://schemas.openxmlformats.org/officeDocument/2006/math">
                    <m:r>
                      <a:rPr lang="en-US" altLang="ko-KR" sz="1800" i="1" dirty="0" smtClean="0">
                        <a:latin typeface="Cambria Math" panose="02040503050406030204" pitchFamily="18" charset="0"/>
                      </a:rPr>
                      <m:t>𝑤</m:t>
                    </m:r>
                  </m:oMath>
                </a14:m>
                <a:r>
                  <a:rPr lang="en-US" altLang="ko-KR" sz="1800" dirty="0"/>
                  <a:t>, using </a:t>
                </a:r>
                <a:r>
                  <a:rPr lang="en-US" altLang="ko-KR" sz="1800" i="1" dirty="0" err="1"/>
                  <a:t>hstack</a:t>
                </a:r>
                <a:r>
                  <a:rPr lang="en-US" altLang="ko-KR" sz="1800" dirty="0"/>
                  <a:t> and </a:t>
                </a:r>
                <a:r>
                  <a:rPr lang="en-US" altLang="ko-KR" sz="1800" i="1" dirty="0" err="1"/>
                  <a:t>vstack</a:t>
                </a:r>
                <a:r>
                  <a:rPr lang="en-US" altLang="ko-KR" sz="1800" dirty="0"/>
                  <a:t>.</a:t>
                </a:r>
              </a:p>
              <a:p>
                <a:endParaRPr lang="en-US" altLang="ko-KR" sz="1800" dirty="0"/>
              </a:p>
              <a:p>
                <a:endParaRPr lang="en-US" altLang="ko-KR" sz="1800" dirty="0"/>
              </a:p>
              <a:p>
                <a:endParaRPr lang="en-US" altLang="ko-KR" sz="18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3"/>
                <a:stretch>
                  <a:fillRect l="-444" t="-809" r="-1185"/>
                </a:stretch>
              </a:blipFill>
            </p:spPr>
            <p:txBody>
              <a:bodyPr/>
              <a:lstStyle/>
              <a:p>
                <a:r>
                  <a:rPr lang="ko-KR" altLang="en-US">
                    <a:noFill/>
                  </a:rPr>
                  <a:t> </a:t>
                </a:r>
              </a:p>
            </p:txBody>
          </p:sp>
        </mc:Fallback>
      </mc:AlternateContent>
      <p:graphicFrame>
        <p:nvGraphicFramePr>
          <p:cNvPr id="6" name="개체 5"/>
          <p:cNvGraphicFramePr>
            <a:graphicFrameLocks noChangeAspect="1"/>
          </p:cNvGraphicFramePr>
          <p:nvPr>
            <p:extLst/>
          </p:nvPr>
        </p:nvGraphicFramePr>
        <p:xfrm>
          <a:off x="2750791" y="3212976"/>
          <a:ext cx="3189361" cy="1565275"/>
        </p:xfrm>
        <a:graphic>
          <a:graphicData uri="http://schemas.openxmlformats.org/presentationml/2006/ole">
            <mc:AlternateContent xmlns:mc="http://schemas.openxmlformats.org/markup-compatibility/2006">
              <mc:Choice xmlns:v="urn:schemas-microsoft-com:vml" Requires="v">
                <p:oleObj spid="_x0000_s43012" name="수식" r:id="rId4" imgW="1447560" imgH="711000" progId="Equation.3">
                  <p:embed/>
                </p:oleObj>
              </mc:Choice>
              <mc:Fallback>
                <p:oleObj name="수식" r:id="rId4" imgW="1447560" imgH="711000" progId="Equation.3">
                  <p:embed/>
                  <p:pic>
                    <p:nvPicPr>
                      <p:cNvPr id="6" name="개체 5"/>
                      <p:cNvPicPr>
                        <a:picLocks noChangeAspect="1" noChangeArrowheads="1"/>
                      </p:cNvPicPr>
                      <p:nvPr/>
                    </p:nvPicPr>
                    <p:blipFill>
                      <a:blip r:embed="rId5"/>
                      <a:srcRect/>
                      <a:stretch>
                        <a:fillRect/>
                      </a:stretch>
                    </p:blipFill>
                    <p:spPr bwMode="auto">
                      <a:xfrm>
                        <a:off x="2750791" y="3212976"/>
                        <a:ext cx="3189361" cy="1565275"/>
                      </a:xfrm>
                      <a:prstGeom prst="rect">
                        <a:avLst/>
                      </a:prstGeom>
                      <a:noFill/>
                      <a:extLst/>
                    </p:spPr>
                  </p:pic>
                </p:oleObj>
              </mc:Fallback>
            </mc:AlternateContent>
          </a:graphicData>
        </a:graphic>
      </p:graphicFrame>
    </p:spTree>
    <p:extLst>
      <p:ext uri="{BB962C8B-B14F-4D97-AF65-F5344CB8AC3E}">
        <p14:creationId xmlns:p14="http://schemas.microsoft.com/office/powerpoint/2010/main" val="231604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Basic operations</a:t>
            </a:r>
            <a:endParaRPr lang="ko-KR" altLang="en-US" dirty="0"/>
          </a:p>
        </p:txBody>
      </p:sp>
      <p:sp>
        <p:nvSpPr>
          <p:cNvPr id="3" name="내용 개체 틀 2"/>
          <p:cNvSpPr>
            <a:spLocks noGrp="1"/>
          </p:cNvSpPr>
          <p:nvPr>
            <p:ph idx="1"/>
          </p:nvPr>
        </p:nvSpPr>
        <p:spPr/>
        <p:txBody>
          <a:bodyPr>
            <a:normAutofit/>
          </a:bodyPr>
          <a:lstStyle/>
          <a:p>
            <a:r>
              <a:rPr lang="en-US" altLang="ko-KR" sz="1800" dirty="0"/>
              <a:t>In the following table we have expression values for 5 genes at 4 time points. These are completely made up data. Although, some of the questions can be easily answered by looking at the data, microarray data generally come in much larger tables and if you can figure it out here the same code will work for an entire gene chip.</a:t>
            </a:r>
          </a:p>
        </p:txBody>
      </p:sp>
      <p:graphicFrame>
        <p:nvGraphicFramePr>
          <p:cNvPr id="7" name="표 6"/>
          <p:cNvGraphicFramePr>
            <a:graphicFrameLocks noGrp="1"/>
          </p:cNvGraphicFramePr>
          <p:nvPr>
            <p:extLst/>
          </p:nvPr>
        </p:nvGraphicFramePr>
        <p:xfrm>
          <a:off x="1674096" y="3284984"/>
          <a:ext cx="5804600" cy="1676400"/>
        </p:xfrm>
        <a:graphic>
          <a:graphicData uri="http://schemas.openxmlformats.org/drawingml/2006/table">
            <a:tbl>
              <a:tblPr firstRow="1" bandRow="1">
                <a:tableStyleId>{5C22544A-7EE6-4342-B048-85BDC9FD1C3A}</a:tableStyleId>
              </a:tblPr>
              <a:tblGrid>
                <a:gridCol w="1556128">
                  <a:extLst>
                    <a:ext uri="{9D8B030D-6E8A-4147-A177-3AD203B41FA5}">
                      <a16:colId xmlns:a16="http://schemas.microsoft.com/office/drawing/2014/main" val="20000"/>
                    </a:ext>
                  </a:extLst>
                </a:gridCol>
                <a:gridCol w="1062118">
                  <a:extLst>
                    <a:ext uri="{9D8B030D-6E8A-4147-A177-3AD203B41FA5}">
                      <a16:colId xmlns:a16="http://schemas.microsoft.com/office/drawing/2014/main" val="20001"/>
                    </a:ext>
                  </a:extLst>
                </a:gridCol>
                <a:gridCol w="1062118">
                  <a:extLst>
                    <a:ext uri="{9D8B030D-6E8A-4147-A177-3AD203B41FA5}">
                      <a16:colId xmlns:a16="http://schemas.microsoft.com/office/drawing/2014/main" val="20002"/>
                    </a:ext>
                  </a:extLst>
                </a:gridCol>
                <a:gridCol w="1062118">
                  <a:extLst>
                    <a:ext uri="{9D8B030D-6E8A-4147-A177-3AD203B41FA5}">
                      <a16:colId xmlns:a16="http://schemas.microsoft.com/office/drawing/2014/main" val="20003"/>
                    </a:ext>
                  </a:extLst>
                </a:gridCol>
                <a:gridCol w="1062118">
                  <a:extLst>
                    <a:ext uri="{9D8B030D-6E8A-4147-A177-3AD203B41FA5}">
                      <a16:colId xmlns:a16="http://schemas.microsoft.com/office/drawing/2014/main" val="20004"/>
                    </a:ext>
                  </a:extLst>
                </a:gridCol>
              </a:tblGrid>
              <a:tr h="0">
                <a:tc>
                  <a:txBody>
                    <a:bodyPr/>
                    <a:lstStyle/>
                    <a:p>
                      <a:pPr algn="ctr" latinLnBrk="1"/>
                      <a:r>
                        <a:rPr lang="en-US" altLang="ko-KR" sz="1600" b="1" i="0" u="none" strike="noStrike" kern="1200" baseline="0" dirty="0">
                          <a:solidFill>
                            <a:schemeClr val="lt1"/>
                          </a:solidFill>
                          <a:latin typeface="+mn-lt"/>
                          <a:ea typeface="+mn-ea"/>
                          <a:cs typeface="+mn-cs"/>
                        </a:rPr>
                        <a:t>Gene name</a:t>
                      </a:r>
                      <a:endParaRPr lang="ko-KR" altLang="en-US" sz="1600" b="1" dirty="0"/>
                    </a:p>
                  </a:txBody>
                  <a:tcPr anchor="ctr"/>
                </a:tc>
                <a:tc>
                  <a:txBody>
                    <a:bodyPr/>
                    <a:lstStyle/>
                    <a:p>
                      <a:pPr algn="ctr" latinLnBrk="1"/>
                      <a:r>
                        <a:rPr lang="en-US" altLang="ko-KR" sz="1600" b="1" i="0" u="none" strike="noStrike" kern="1200" baseline="0" dirty="0">
                          <a:solidFill>
                            <a:schemeClr val="lt1"/>
                          </a:solidFill>
                          <a:latin typeface="+mn-lt"/>
                          <a:ea typeface="+mn-ea"/>
                          <a:cs typeface="+mn-cs"/>
                        </a:rPr>
                        <a:t>4h</a:t>
                      </a:r>
                      <a:endParaRPr lang="ko-KR" altLang="en-US" sz="1600" b="1" dirty="0"/>
                    </a:p>
                  </a:txBody>
                  <a:tcPr anchor="ctr"/>
                </a:tc>
                <a:tc>
                  <a:txBody>
                    <a:bodyPr/>
                    <a:lstStyle/>
                    <a:p>
                      <a:pPr algn="ctr" latinLnBrk="1"/>
                      <a:r>
                        <a:rPr lang="en-US" altLang="ko-KR" sz="1600" b="1" i="0" u="none" strike="noStrike" kern="1200" baseline="0" dirty="0">
                          <a:solidFill>
                            <a:schemeClr val="lt1"/>
                          </a:solidFill>
                          <a:latin typeface="+mn-lt"/>
                          <a:ea typeface="+mn-ea"/>
                          <a:cs typeface="+mn-cs"/>
                        </a:rPr>
                        <a:t>12h</a:t>
                      </a:r>
                      <a:endParaRPr lang="ko-KR" altLang="en-US" sz="1600" b="1" dirty="0"/>
                    </a:p>
                  </a:txBody>
                  <a:tcPr anchor="ctr"/>
                </a:tc>
                <a:tc>
                  <a:txBody>
                    <a:bodyPr/>
                    <a:lstStyle/>
                    <a:p>
                      <a:pPr algn="ctr" latinLnBrk="1"/>
                      <a:r>
                        <a:rPr lang="en-US" altLang="ko-KR" sz="1600" b="1" i="0" u="none" strike="noStrike" kern="1200" baseline="0" dirty="0">
                          <a:solidFill>
                            <a:schemeClr val="lt1"/>
                          </a:solidFill>
                          <a:latin typeface="+mn-lt"/>
                          <a:ea typeface="+mn-ea"/>
                          <a:cs typeface="+mn-cs"/>
                        </a:rPr>
                        <a:t>24h</a:t>
                      </a:r>
                      <a:endParaRPr lang="ko-KR" altLang="en-US" sz="1600" b="1" dirty="0"/>
                    </a:p>
                  </a:txBody>
                  <a:tcPr anchor="ctr"/>
                </a:tc>
                <a:tc>
                  <a:txBody>
                    <a:bodyPr/>
                    <a:lstStyle/>
                    <a:p>
                      <a:pPr algn="ctr" latinLnBrk="1"/>
                      <a:r>
                        <a:rPr lang="en-US" altLang="ko-KR" sz="1600" b="1" i="0" u="none" strike="noStrike" kern="1200" baseline="0" dirty="0">
                          <a:solidFill>
                            <a:schemeClr val="lt1"/>
                          </a:solidFill>
                          <a:latin typeface="+mn-lt"/>
                          <a:ea typeface="+mn-ea"/>
                          <a:cs typeface="+mn-cs"/>
                        </a:rPr>
                        <a:t>48h</a:t>
                      </a:r>
                      <a:endParaRPr lang="ko-KR" altLang="en-US" sz="1600" b="1" dirty="0"/>
                    </a:p>
                  </a:txBody>
                  <a:tcPr anchor="ctr"/>
                </a:tc>
                <a:extLst>
                  <a:ext uri="{0D108BD9-81ED-4DB2-BD59-A6C34878D82A}">
                    <a16:rowId xmlns:a16="http://schemas.microsoft.com/office/drawing/2014/main" val="10000"/>
                  </a:ext>
                </a:extLst>
              </a:tr>
              <a:tr h="0">
                <a:tc>
                  <a:txBody>
                    <a:bodyPr/>
                    <a:lstStyle/>
                    <a:p>
                      <a:pPr algn="ctr" latinLnBrk="1"/>
                      <a:r>
                        <a:rPr lang="en-US" altLang="ko-KR" sz="1600" b="0" i="0" u="none" strike="noStrike" kern="1200" baseline="0" dirty="0">
                          <a:solidFill>
                            <a:schemeClr val="dk1"/>
                          </a:solidFill>
                          <a:latin typeface="+mn-lt"/>
                          <a:ea typeface="+mn-ea"/>
                          <a:cs typeface="+mn-cs"/>
                        </a:rPr>
                        <a:t>A2M</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0.12</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0.08</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0.06</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0.02</a:t>
                      </a:r>
                      <a:endParaRPr lang="ko-KR" altLang="en-US" sz="1600" dirty="0"/>
                    </a:p>
                  </a:txBody>
                  <a:tcPr/>
                </a:tc>
                <a:extLst>
                  <a:ext uri="{0D108BD9-81ED-4DB2-BD59-A6C34878D82A}">
                    <a16:rowId xmlns:a16="http://schemas.microsoft.com/office/drawing/2014/main" val="10001"/>
                  </a:ext>
                </a:extLst>
              </a:tr>
              <a:tr h="0">
                <a:tc>
                  <a:txBody>
                    <a:bodyPr/>
                    <a:lstStyle/>
                    <a:p>
                      <a:pPr algn="ctr" latinLnBrk="1"/>
                      <a:r>
                        <a:rPr lang="en-US" altLang="ko-KR" sz="1600" b="0" i="0" u="none" strike="noStrike" kern="1200" baseline="0" dirty="0">
                          <a:solidFill>
                            <a:schemeClr val="dk1"/>
                          </a:solidFill>
                          <a:latin typeface="+mn-lt"/>
                          <a:ea typeface="+mn-ea"/>
                          <a:cs typeface="+mn-cs"/>
                        </a:rPr>
                        <a:t>FOS</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0.01</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0.07</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0.11</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0.09</a:t>
                      </a:r>
                      <a:endParaRPr lang="ko-KR" altLang="en-US" sz="1600" dirty="0"/>
                    </a:p>
                  </a:txBody>
                  <a:tcPr/>
                </a:tc>
                <a:extLst>
                  <a:ext uri="{0D108BD9-81ED-4DB2-BD59-A6C34878D82A}">
                    <a16:rowId xmlns:a16="http://schemas.microsoft.com/office/drawing/2014/main" val="10002"/>
                  </a:ext>
                </a:extLst>
              </a:tr>
              <a:tr h="0">
                <a:tc>
                  <a:txBody>
                    <a:bodyPr/>
                    <a:lstStyle/>
                    <a:p>
                      <a:pPr algn="ctr" latinLnBrk="1"/>
                      <a:r>
                        <a:rPr lang="en-US" altLang="ko-KR" sz="1600" b="0" i="0" u="none" strike="noStrike" kern="1200" baseline="0" dirty="0">
                          <a:solidFill>
                            <a:schemeClr val="dk1"/>
                          </a:solidFill>
                          <a:latin typeface="+mn-lt"/>
                          <a:ea typeface="+mn-ea"/>
                          <a:cs typeface="+mn-cs"/>
                        </a:rPr>
                        <a:t>BRCA2</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0.03</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0.04</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0.04</a:t>
                      </a:r>
                      <a:endParaRPr lang="ko-KR" altLang="en-US" sz="1600" dirty="0"/>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b="0" i="0" u="none" strike="noStrike" kern="1200" baseline="0" dirty="0">
                          <a:solidFill>
                            <a:schemeClr val="dk1"/>
                          </a:solidFill>
                          <a:latin typeface="+mn-lt"/>
                          <a:ea typeface="+mn-ea"/>
                          <a:cs typeface="+mn-cs"/>
                        </a:rPr>
                        <a:t>0.02</a:t>
                      </a:r>
                      <a:endParaRPr lang="ko-KR" altLang="en-US" sz="1600" dirty="0"/>
                    </a:p>
                  </a:txBody>
                  <a:tcPr/>
                </a:tc>
                <a:extLst>
                  <a:ext uri="{0D108BD9-81ED-4DB2-BD59-A6C34878D82A}">
                    <a16:rowId xmlns:a16="http://schemas.microsoft.com/office/drawing/2014/main" val="10003"/>
                  </a:ext>
                </a:extLst>
              </a:tr>
              <a:tr h="0">
                <a:tc>
                  <a:txBody>
                    <a:bodyPr/>
                    <a:lstStyle/>
                    <a:p>
                      <a:pPr algn="ctr" latinLnBrk="1"/>
                      <a:r>
                        <a:rPr lang="en-US" altLang="ko-KR" sz="1600" b="0" i="0" u="none" strike="noStrike" kern="1200" baseline="0" dirty="0">
                          <a:solidFill>
                            <a:schemeClr val="dk1"/>
                          </a:solidFill>
                          <a:latin typeface="+mn-lt"/>
                          <a:ea typeface="+mn-ea"/>
                          <a:cs typeface="+mn-cs"/>
                        </a:rPr>
                        <a:t>CPOX</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0.05</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0.09</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0.11</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0.14</a:t>
                      </a:r>
                      <a:endParaRPr lang="ko-KR" altLang="en-US" sz="1600" dirty="0"/>
                    </a:p>
                  </a:txBody>
                  <a:tcPr/>
                </a:tc>
                <a:extLst>
                  <a:ext uri="{0D108BD9-81ED-4DB2-BD59-A6C34878D82A}">
                    <a16:rowId xmlns:a16="http://schemas.microsoft.com/office/drawing/2014/main" val="10004"/>
                  </a:ext>
                </a:extLst>
              </a:tr>
            </a:tbl>
          </a:graphicData>
        </a:graphic>
      </p:graphicFrame>
      <p:sp>
        <p:nvSpPr>
          <p:cNvPr id="8" name="직사각형 7"/>
          <p:cNvSpPr/>
          <p:nvPr/>
        </p:nvSpPr>
        <p:spPr>
          <a:xfrm>
            <a:off x="1187624" y="5120024"/>
            <a:ext cx="6768752" cy="1323439"/>
          </a:xfrm>
          <a:prstGeom prst="rect">
            <a:avLst/>
          </a:prstGeom>
        </p:spPr>
        <p:txBody>
          <a:bodyPr wrap="square">
            <a:spAutoFit/>
          </a:bodyPr>
          <a:lstStyle/>
          <a:p>
            <a:r>
              <a:rPr lang="en-US" altLang="ko-KR" sz="1600" dirty="0">
                <a:latin typeface="Verdana" pitchFamily="34" charset="0"/>
                <a:ea typeface="HY강M" pitchFamily="18" charset="-127"/>
                <a:cs typeface="Verdana" pitchFamily="34" charset="0"/>
              </a:rPr>
              <a:t>1. Create a single array for the data (4x4).</a:t>
            </a:r>
          </a:p>
          <a:p>
            <a:r>
              <a:rPr lang="en-US" altLang="ko-KR" sz="1600" dirty="0">
                <a:latin typeface="Verdana" pitchFamily="34" charset="0"/>
                <a:ea typeface="HY강M" pitchFamily="18" charset="-127"/>
                <a:cs typeface="Verdana" pitchFamily="34" charset="0"/>
              </a:rPr>
              <a:t>2. Find the mean value per gene.</a:t>
            </a:r>
          </a:p>
          <a:p>
            <a:r>
              <a:rPr lang="en-US" altLang="ko-KR" sz="1600" dirty="0">
                <a:latin typeface="Verdana" pitchFamily="34" charset="0"/>
                <a:ea typeface="HY강M" pitchFamily="18" charset="-127"/>
                <a:cs typeface="Verdana" pitchFamily="34" charset="0"/>
              </a:rPr>
              <a:t>3. Find the mean value per time point.</a:t>
            </a:r>
          </a:p>
          <a:p>
            <a:r>
              <a:rPr lang="en-US" altLang="ko-KR" sz="1600" dirty="0">
                <a:latin typeface="Verdana" pitchFamily="34" charset="0"/>
                <a:ea typeface="HY강M" pitchFamily="18" charset="-127"/>
                <a:cs typeface="Verdana" pitchFamily="34" charset="0"/>
              </a:rPr>
              <a:t>4. Which gene has the maximum mean value?</a:t>
            </a:r>
          </a:p>
          <a:p>
            <a:r>
              <a:rPr lang="en-US" altLang="ko-KR" sz="1600" dirty="0">
                <a:latin typeface="Verdana" pitchFamily="34" charset="0"/>
                <a:ea typeface="HY강M" pitchFamily="18" charset="-127"/>
                <a:cs typeface="Verdana" pitchFamily="34" charset="0"/>
              </a:rPr>
              <a:t>5. Sort the gene names by descending order of the mean value.</a:t>
            </a:r>
            <a:endParaRPr lang="ko-KR" altLang="en-US" sz="1600" dirty="0">
              <a:latin typeface="Verdana" pitchFamily="34" charset="0"/>
              <a:ea typeface="HY강M" pitchFamily="18" charset="-127"/>
              <a:cs typeface="Verdana" pitchFamily="34" charset="0"/>
            </a:endParaRPr>
          </a:p>
        </p:txBody>
      </p:sp>
    </p:spTree>
    <p:extLst>
      <p:ext uri="{BB962C8B-B14F-4D97-AF65-F5344CB8AC3E}">
        <p14:creationId xmlns:p14="http://schemas.microsoft.com/office/powerpoint/2010/main" val="44550121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13340</TotalTime>
  <Words>515</Words>
  <Application>Microsoft Office PowerPoint</Application>
  <PresentationFormat>화면 슬라이드 쇼(4:3)</PresentationFormat>
  <Paragraphs>95</Paragraphs>
  <Slides>8</Slides>
  <Notes>1</Notes>
  <HiddenSlides>0</HiddenSlides>
  <MMClips>0</MMClips>
  <ScaleCrop>false</ScaleCrop>
  <HeadingPairs>
    <vt:vector size="8" baseType="variant">
      <vt:variant>
        <vt:lpstr>사용한 글꼴</vt:lpstr>
      </vt:variant>
      <vt:variant>
        <vt:i4>5</vt:i4>
      </vt:variant>
      <vt:variant>
        <vt:lpstr>테마</vt:lpstr>
      </vt:variant>
      <vt:variant>
        <vt:i4>1</vt:i4>
      </vt:variant>
      <vt:variant>
        <vt:lpstr>포함된 OLE 서버</vt:lpstr>
      </vt:variant>
      <vt:variant>
        <vt:i4>1</vt:i4>
      </vt:variant>
      <vt:variant>
        <vt:lpstr>슬라이드 제목</vt:lpstr>
      </vt:variant>
      <vt:variant>
        <vt:i4>8</vt:i4>
      </vt:variant>
    </vt:vector>
  </HeadingPairs>
  <TitlesOfParts>
    <vt:vector size="15" baseType="lpstr">
      <vt:lpstr>HY강M</vt:lpstr>
      <vt:lpstr>맑은 고딕</vt:lpstr>
      <vt:lpstr>Arial</vt:lpstr>
      <vt:lpstr>Cambria Math</vt:lpstr>
      <vt:lpstr>Verdana</vt:lpstr>
      <vt:lpstr>Office 테마</vt:lpstr>
      <vt:lpstr>수식</vt:lpstr>
      <vt:lpstr>Python 실습자료10</vt:lpstr>
      <vt:lpstr>Array Mathematics</vt:lpstr>
      <vt:lpstr>Calculating matrix</vt:lpstr>
      <vt:lpstr>Simple Exercises</vt:lpstr>
      <vt:lpstr>Vector calculation</vt:lpstr>
      <vt:lpstr>Solve linear equations</vt:lpstr>
      <vt:lpstr>Array and Matrix</vt:lpstr>
      <vt:lpstr>Basic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161</cp:revision>
  <dcterms:created xsi:type="dcterms:W3CDTF">2015-01-22T08:45:52Z</dcterms:created>
  <dcterms:modified xsi:type="dcterms:W3CDTF">2016-08-05T09:08:53Z</dcterms:modified>
</cp:coreProperties>
</file>