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mlnsm1xNRSvs8vW71CeCoQqS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A0DAF-5508-43E4-A5F1-16D454918986}">
  <a:tblStyle styleId="{8B2A0DAF-5508-43E4-A5F1-16D45491898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수학적으로 비유하자면 집합에 비유됨</a:t>
            </a:r>
            <a:endParaRPr/>
          </a:p>
        </p:txBody>
      </p:sp>
      <p:sp>
        <p:nvSpPr>
          <p:cNvPr id="263" name="Google Shape;26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그 밖에 매개변수 생성자 부분에 SortedSet, SortedMap이 사용되는 방법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이라고 밑에 멘트가 더 있었는데 뭔 말이지?ㅎ</a:t>
            </a:r>
            <a:endParaRPr/>
          </a:p>
        </p:txBody>
      </p:sp>
      <p:sp>
        <p:nvSpPr>
          <p:cNvPr id="480" name="Google Shape;48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4"/>
          <p:cNvGrpSpPr/>
          <p:nvPr/>
        </p:nvGrpSpPr>
        <p:grpSpPr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21" name="Google Shape;21;p34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이벤트와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내부클래스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사용자 지정 레이아웃">
  <p:cSld name="7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3">
            <a:alphaModFix/>
          </a:blip>
          <a:srcRect b="0" l="0" r="25220" t="9468"/>
          <a:stretch/>
        </p:blipFill>
        <p:spPr>
          <a:xfrm>
            <a:off x="0" y="650875"/>
            <a:ext cx="9180513" cy="6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31" name="Google Shape;3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컬렉션</a:t>
              </a:r>
              <a:endParaRPr b="1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(Collection)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125538" y="1052513"/>
            <a:ext cx="157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Vector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ArrayList와 동등하지만 동기화(Synchronized)를 제공한다는 점이 ArrayList와 차이점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List 객체들 중에서 가장 성능이 좋지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071813" y="3837781"/>
            <a:ext cx="7000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3071813" y="4145756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10"/>
          <p:cNvGraphicFramePr/>
          <p:nvPr/>
        </p:nvGraphicFramePr>
        <p:xfrm>
          <a:off x="3359150" y="4434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10"/>
          <p:cNvSpPr/>
          <p:nvPr/>
        </p:nvSpPr>
        <p:spPr>
          <a:xfrm>
            <a:off x="7104063" y="400129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7119938" y="502364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10"/>
          <p:cNvCxnSpPr>
            <a:stCxn id="213" idx="2"/>
          </p:cNvCxnSpPr>
          <p:nvPr/>
        </p:nvCxnSpPr>
        <p:spPr>
          <a:xfrm flipH="1">
            <a:off x="6192963" y="4356100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6" name="Google Shape;216;p10"/>
          <p:cNvCxnSpPr/>
          <p:nvPr/>
        </p:nvCxnSpPr>
        <p:spPr>
          <a:xfrm flipH="1">
            <a:off x="6192838" y="5390356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17" name="Google Shape;217;p10"/>
          <p:cNvSpPr/>
          <p:nvPr/>
        </p:nvSpPr>
        <p:spPr>
          <a:xfrm>
            <a:off x="6532563" y="4169568"/>
            <a:ext cx="369887" cy="371475"/>
          </a:xfrm>
          <a:prstGeom prst="donut">
            <a:avLst>
              <a:gd fmla="val 9489" name="adj"/>
            </a:avLst>
          </a:prstGeom>
          <a:solidFill>
            <a:srgbClr val="0614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442075" y="5118893"/>
            <a:ext cx="550863" cy="552450"/>
          </a:xfrm>
          <a:prstGeom prst="mathMultiply">
            <a:avLst>
              <a:gd fmla="val 8579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125538" y="1052513"/>
            <a:ext cx="2101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후손으로, 인접 참조를 링크해 체인처럼 관리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인덱스에서 객체를 제거하거나 추가하게 되면 바로 앞/뒤 링크만 변경하면 되기 때문에 객체 삭제와 삽입이 빈번하게 일어나는 곳에서는 ArrayList보다 성능이 좋음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2208213" y="3716362"/>
            <a:ext cx="7848600" cy="2520950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2135188" y="3306787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2495550" y="3987825"/>
            <a:ext cx="7272338" cy="152876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2825750" y="4022750"/>
            <a:ext cx="2573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LinkedList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29606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11"/>
          <p:cNvSpPr/>
          <p:nvPr/>
        </p:nvSpPr>
        <p:spPr>
          <a:xfrm>
            <a:off x="324802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891088" y="5702325"/>
            <a:ext cx="792162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6783388" y="5702325"/>
            <a:ext cx="790575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856297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1"/>
          <p:cNvCxnSpPr>
            <a:endCxn id="231" idx="0"/>
          </p:cNvCxnSpPr>
          <p:nvPr/>
        </p:nvCxnSpPr>
        <p:spPr>
          <a:xfrm>
            <a:off x="3247207" y="5268825"/>
            <a:ext cx="3969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6" name="Google Shape;236;p11"/>
          <p:cNvCxnSpPr>
            <a:endCxn id="232" idx="0"/>
          </p:cNvCxnSpPr>
          <p:nvPr/>
        </p:nvCxnSpPr>
        <p:spPr>
          <a:xfrm>
            <a:off x="4747469" y="5268825"/>
            <a:ext cx="5397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7" name="Google Shape;237;p11"/>
          <p:cNvCxnSpPr>
            <a:endCxn id="233" idx="0"/>
          </p:cNvCxnSpPr>
          <p:nvPr/>
        </p:nvCxnSpPr>
        <p:spPr>
          <a:xfrm>
            <a:off x="6135576" y="5268825"/>
            <a:ext cx="10431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8" name="Google Shape;238;p11"/>
          <p:cNvCxnSpPr>
            <a:endCxn id="234" idx="0"/>
          </p:cNvCxnSpPr>
          <p:nvPr/>
        </p:nvCxnSpPr>
        <p:spPr>
          <a:xfrm flipH="1">
            <a:off x="8959057" y="5268825"/>
            <a:ext cx="873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239" name="Google Shape;239;p11"/>
          <p:cNvGraphicFramePr/>
          <p:nvPr/>
        </p:nvGraphicFramePr>
        <p:xfrm>
          <a:off x="4432251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1"/>
          <p:cNvGraphicFramePr/>
          <p:nvPr/>
        </p:nvGraphicFramePr>
        <p:xfrm>
          <a:off x="5826125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11"/>
          <p:cNvGraphicFramePr/>
          <p:nvPr/>
        </p:nvGraphicFramePr>
        <p:xfrm>
          <a:off x="72659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11"/>
          <p:cNvGraphicFramePr/>
          <p:nvPr/>
        </p:nvGraphicFramePr>
        <p:xfrm>
          <a:off x="8678863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3" name="Google Shape;243;p11"/>
          <p:cNvCxnSpPr/>
          <p:nvPr/>
        </p:nvCxnSpPr>
        <p:spPr>
          <a:xfrm>
            <a:off x="3557588" y="4795862"/>
            <a:ext cx="973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4" name="Google Shape;244;p11"/>
          <p:cNvCxnSpPr/>
          <p:nvPr/>
        </p:nvCxnSpPr>
        <p:spPr>
          <a:xfrm>
            <a:off x="4999038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5" name="Google Shape;245;p11"/>
          <p:cNvCxnSpPr/>
          <p:nvPr/>
        </p:nvCxnSpPr>
        <p:spPr>
          <a:xfrm>
            <a:off x="6438900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6" name="Google Shape;246;p11"/>
          <p:cNvCxnSpPr/>
          <p:nvPr/>
        </p:nvCxnSpPr>
        <p:spPr>
          <a:xfrm>
            <a:off x="7878763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7" name="Google Shape;247;p11"/>
          <p:cNvCxnSpPr/>
          <p:nvPr/>
        </p:nvCxnSpPr>
        <p:spPr>
          <a:xfrm rot="10800000">
            <a:off x="7751763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8" name="Google Shape;248;p11"/>
          <p:cNvCxnSpPr/>
          <p:nvPr/>
        </p:nvCxnSpPr>
        <p:spPr>
          <a:xfrm rot="10800000">
            <a:off x="6354763" y="4508525"/>
            <a:ext cx="96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9" name="Google Shape;249;p11"/>
          <p:cNvCxnSpPr/>
          <p:nvPr/>
        </p:nvCxnSpPr>
        <p:spPr>
          <a:xfrm rot="10800000">
            <a:off x="4897438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50" name="Google Shape;250;p11"/>
          <p:cNvCxnSpPr/>
          <p:nvPr/>
        </p:nvCxnSpPr>
        <p:spPr>
          <a:xfrm rot="10800000">
            <a:off x="3467100" y="4508525"/>
            <a:ext cx="966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1125538" y="1052513"/>
            <a:ext cx="4337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Comparable, Comparator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12"/>
          <p:cNvGraphicFramePr/>
          <p:nvPr/>
        </p:nvGraphicFramePr>
        <p:xfrm>
          <a:off x="1125538" y="16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1287425"/>
                <a:gridCol w="4434475"/>
                <a:gridCol w="4434475"/>
              </a:tblGrid>
              <a:tr h="20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Comparable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Comparator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패키지</a:t>
                      </a:r>
                      <a:endParaRPr b="1"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java.lang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java.util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사용 메소드</a:t>
                      </a:r>
                      <a:endParaRPr b="1"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compareTo()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정렬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기본 정렬기준을 구현하는데 사용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그 외 다른 여러 기준으로 정렬하고자 할 때 사용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사용법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정렬하고자 하는 객체에 Comparable를 상속받아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compareTo() 메소드를 오버라이딩해 기본 정렬 기준 재정의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🡪 한 개의 정렬만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Model.sort 패키지 안에 필요한 정렬 기준에 맞춘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클래스들을 생성하고 Comparator를 상속받아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Compare() 메소드를 오버라이딩해 정렬 기준 재정의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🡪 여러 개의 정렬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12"/>
          <p:cNvSpPr txBox="1"/>
          <p:nvPr/>
        </p:nvSpPr>
        <p:spPr>
          <a:xfrm>
            <a:off x="1125538" y="3933056"/>
            <a:ext cx="3127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Collections.sort()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1128256" y="4508648"/>
            <a:ext cx="10153650" cy="19446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list) 🡪 T객체에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상속받아 compareTo 메소드 재정의를 			      통해 정렬 구현 (단 한 개의 정렬)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list, Comparator&lt;T&gt; c) 🡪 지정한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의한 정렬 				          	        (여러 개의 정렬)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609600" y="1036637"/>
            <a:ext cx="10931525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순서가 유지되지 않고, 중복 객체도 저장하지 못하게 하는 자료 구조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null도 중복을 허용하지 않기 때문에 1개의 null만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HashSet, LinkedHashSet, TreeSet이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3071664" y="3357563"/>
            <a:ext cx="5975350" cy="2819400"/>
            <a:chOff x="3000375" y="3357563"/>
            <a:chExt cx="5975350" cy="2819400"/>
          </a:xfrm>
        </p:grpSpPr>
        <p:sp>
          <p:nvSpPr>
            <p:cNvPr id="268" name="Google Shape;268;p13"/>
            <p:cNvSpPr/>
            <p:nvPr/>
          </p:nvSpPr>
          <p:spPr>
            <a:xfrm>
              <a:off x="3000375" y="3357563"/>
              <a:ext cx="5975350" cy="2819400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3071813" y="3379788"/>
              <a:ext cx="1042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359150" y="3856038"/>
              <a:ext cx="5257800" cy="15287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3689350" y="3890963"/>
              <a:ext cx="2574925" cy="261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 계열 컬렉션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919538" y="5668963"/>
              <a:ext cx="935037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527675" y="5683250"/>
              <a:ext cx="936625" cy="36036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934200" y="5672138"/>
              <a:ext cx="936625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Google Shape;275;p13"/>
            <p:cNvCxnSpPr/>
            <p:nvPr/>
          </p:nvCxnSpPr>
          <p:spPr>
            <a:xfrm flipH="1">
              <a:off x="4351338" y="4403725"/>
              <a:ext cx="1295400" cy="12652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5719763" y="4691063"/>
              <a:ext cx="287337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464300" y="4691063"/>
              <a:ext cx="911225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8" name="Google Shape;278;p13"/>
            <p:cNvCxnSpPr/>
            <p:nvPr/>
          </p:nvCxnSpPr>
          <p:spPr>
            <a:xfrm flipH="1">
              <a:off x="6103938" y="4327525"/>
              <a:ext cx="95250" cy="135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279" name="Google Shape;279;p13"/>
            <p:cNvSpPr/>
            <p:nvPr/>
          </p:nvSpPr>
          <p:spPr>
            <a:xfrm>
              <a:off x="5016500" y="4043363"/>
              <a:ext cx="1917700" cy="957262"/>
            </a:xfrm>
            <a:prstGeom prst="cloud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99113" y="4929188"/>
              <a:ext cx="484187" cy="434975"/>
            </a:xfrm>
            <a:prstGeom prst="mathMultiply">
              <a:avLst>
                <a:gd fmla="val 8579" name="adj1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1558924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792100"/>
                <a:gridCol w="3024325"/>
                <a:gridCol w="1080125"/>
                <a:gridCol w="4249050"/>
              </a:tblGrid>
              <a:tr h="33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add(E 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addAll(Collection&lt;? extends E&gt; c)</a:t>
                      </a:r>
                      <a:endParaRPr sz="14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주어진 Collection타입 객체를 리스트에 추가</a:t>
                      </a:r>
                      <a:endParaRPr sz="11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contains(Object o)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o)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4"/>
          <p:cNvSpPr txBox="1"/>
          <p:nvPr/>
        </p:nvSpPr>
        <p:spPr>
          <a:xfrm flipH="1">
            <a:off x="1558925" y="4777407"/>
            <a:ext cx="9145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전체 객체 대상으로 한 번씩 반복해서 가져오는 반복자(Iterator)를 제공 인덱스로 객체에 접근할 수 없음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25538" y="1052513"/>
            <a:ext cx="3584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8256" y="3698354"/>
            <a:ext cx="9961563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HashSet과 거의 동일하지만 Set에 추가되는 순서를 유지한다는 점이 다름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1125538" y="1052513"/>
            <a:ext cx="18373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1125538" y="3140968"/>
            <a:ext cx="279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Set에 객체를 저장할 때 hash함수를 사용하여 처리 속도가 빠름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객체 뿐 아니라 동등 객체도 중복하여 저장하지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Enumeration, Iterator, ListIterator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1273175" y="4221311"/>
            <a:ext cx="3886200" cy="2232025"/>
            <a:chOff x="476250" y="4365104"/>
            <a:chExt cx="3886200" cy="2233503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476250" y="4365104"/>
              <a:ext cx="3886200" cy="1879257"/>
              <a:chOff x="1533749" y="4141564"/>
              <a:chExt cx="3886200" cy="1879257"/>
            </a:xfrm>
          </p:grpSpPr>
          <p:sp>
            <p:nvSpPr>
              <p:cNvPr id="306" name="Google Shape;306;p16"/>
              <p:cNvSpPr/>
              <p:nvPr/>
            </p:nvSpPr>
            <p:spPr>
              <a:xfrm>
                <a:off x="2195737" y="4797636"/>
                <a:ext cx="1152525" cy="357424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Collection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1533749" y="5652277"/>
                <a:ext cx="1152525" cy="360601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List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2867249" y="5660219"/>
                <a:ext cx="1150938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267424" y="5660219"/>
                <a:ext cx="1152525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Map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10" name="Google Shape;310;p16"/>
              <p:cNvCxnSpPr>
                <a:stCxn id="307" idx="0"/>
              </p:cNvCxnSpPr>
              <p:nvPr/>
            </p:nvCxnSpPr>
            <p:spPr>
              <a:xfrm rot="10800000">
                <a:off x="2110012" y="5452177"/>
                <a:ext cx="0" cy="20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6"/>
              <p:cNvCxnSpPr/>
              <p:nvPr/>
            </p:nvCxnSpPr>
            <p:spPr>
              <a:xfrm rot="10800000">
                <a:off x="3433987" y="5452119"/>
                <a:ext cx="0" cy="2001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6"/>
              <p:cNvCxnSpPr/>
              <p:nvPr/>
            </p:nvCxnSpPr>
            <p:spPr>
              <a:xfrm>
                <a:off x="2110012" y="5452119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6"/>
              <p:cNvCxnSpPr/>
              <p:nvPr/>
            </p:nvCxnSpPr>
            <p:spPr>
              <a:xfrm rot="10800000">
                <a:off x="2771999" y="5155060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14" name="Google Shape;314;p16"/>
              <p:cNvSpPr/>
              <p:nvPr/>
            </p:nvSpPr>
            <p:spPr>
              <a:xfrm>
                <a:off x="2195737" y="4141564"/>
                <a:ext cx="1152525" cy="359013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Iterable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15" name="Google Shape;315;p16"/>
              <p:cNvCxnSpPr/>
              <p:nvPr/>
            </p:nvCxnSpPr>
            <p:spPr>
              <a:xfrm rot="10800000">
                <a:off x="2771999" y="4500577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16" name="Google Shape;316;p16"/>
            <p:cNvSpPr txBox="1"/>
            <p:nvPr/>
          </p:nvSpPr>
          <p:spPr>
            <a:xfrm>
              <a:off x="2039938" y="6344439"/>
              <a:ext cx="611187" cy="25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[그림1]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17" name="Google Shape;317;p16"/>
          <p:cNvGraphicFramePr/>
          <p:nvPr/>
        </p:nvGraphicFramePr>
        <p:xfrm>
          <a:off x="6240463" y="4363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1322300"/>
                <a:gridCol w="1851225"/>
                <a:gridCol w="1435000"/>
              </a:tblGrid>
              <a:tr h="342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ListIterator&lt;E&gt;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hasPrevious()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뒤에서부터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previous()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18" name="Google Shape;318;p16"/>
          <p:cNvSpPr txBox="1"/>
          <p:nvPr/>
        </p:nvSpPr>
        <p:spPr>
          <a:xfrm>
            <a:off x="6167438" y="4005064"/>
            <a:ext cx="12906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주요 메소드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609600" y="1036637"/>
            <a:ext cx="10931525" cy="26384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컬렉션에 저장된 요소를 접근하는데 사용되는 인터페이스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Enumeration : Iterator의 구버전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ListIterator    : Iterator를 상속받아 양방향 특징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[그림 1]의 상속구조 때문에 iterator() 메소드는 List와 Set 계열에서만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Map의 경우 Set 또는 List화 시켜서 iterator()를 사용해야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609600" y="1036637"/>
            <a:ext cx="10931525" cy="18367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키(key)와 값(value)으로 구성되어 있으며, 키와 값은 모두 객체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키는 중복 저장을 허용하지 않고(Set방식), 값은 중복 저장 가능(List방식)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키가 중복되는 경우, 기존에 있는 키에 해당하는 값을 덮어 씌움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HashMap, HashTable, LinkedHashMap, Properties, TreeMap이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2782888" y="3500438"/>
            <a:ext cx="6769100" cy="2716212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2855913" y="3565525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232150" y="4264025"/>
            <a:ext cx="5888038" cy="109696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3360738" y="4306888"/>
            <a:ext cx="8636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 계열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4441825" y="5467350"/>
            <a:ext cx="936625" cy="360363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6594475" y="5475288"/>
            <a:ext cx="936625" cy="360362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4440238" y="375602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5857875" y="374967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7234238" y="3752850"/>
            <a:ext cx="936625" cy="358775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5" name="Google Shape;335;p17"/>
          <p:cNvGraphicFramePr/>
          <p:nvPr/>
        </p:nvGraphicFramePr>
        <p:xfrm>
          <a:off x="4619625" y="4489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36" name="Google Shape;336;p17"/>
          <p:cNvCxnSpPr/>
          <p:nvPr/>
        </p:nvCxnSpPr>
        <p:spPr>
          <a:xfrm>
            <a:off x="4999038" y="4908550"/>
            <a:ext cx="11112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37" name="Google Shape;337;p17"/>
          <p:cNvCxnSpPr/>
          <p:nvPr/>
        </p:nvCxnSpPr>
        <p:spPr>
          <a:xfrm rot="10800000">
            <a:off x="4999038" y="41100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38" name="Google Shape;338;p17"/>
          <p:cNvGraphicFramePr/>
          <p:nvPr/>
        </p:nvGraphicFramePr>
        <p:xfrm>
          <a:off x="6051550" y="4494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471500"/>
              </a:tblGrid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39" name="Google Shape;339;p17"/>
          <p:cNvCxnSpPr/>
          <p:nvPr/>
        </p:nvCxnSpPr>
        <p:spPr>
          <a:xfrm>
            <a:off x="6430963" y="4914900"/>
            <a:ext cx="363537" cy="560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40" name="Google Shape;340;p17"/>
          <p:cNvCxnSpPr/>
          <p:nvPr/>
        </p:nvCxnSpPr>
        <p:spPr>
          <a:xfrm rot="10800000">
            <a:off x="6430963" y="411638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41" name="Google Shape;341;p17"/>
          <p:cNvGraphicFramePr/>
          <p:nvPr/>
        </p:nvGraphicFramePr>
        <p:xfrm>
          <a:off x="7483475" y="450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42" name="Google Shape;342;p17"/>
          <p:cNvCxnSpPr/>
          <p:nvPr/>
        </p:nvCxnSpPr>
        <p:spPr>
          <a:xfrm flipH="1">
            <a:off x="7315200" y="4919663"/>
            <a:ext cx="547688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43" name="Google Shape;343;p17"/>
          <p:cNvCxnSpPr/>
          <p:nvPr/>
        </p:nvCxnSpPr>
        <p:spPr>
          <a:xfrm rot="10800000">
            <a:off x="7862888" y="41227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344" name="Google Shape;344;p17"/>
          <p:cNvSpPr/>
          <p:nvPr/>
        </p:nvSpPr>
        <p:spPr>
          <a:xfrm>
            <a:off x="5154613" y="4476750"/>
            <a:ext cx="71437" cy="5746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5218113" y="4643438"/>
            <a:ext cx="84296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6602413" y="4637088"/>
            <a:ext cx="8445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7485063" y="5522913"/>
            <a:ext cx="8429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1487488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720075"/>
                <a:gridCol w="2376275"/>
                <a:gridCol w="1656175"/>
                <a:gridCol w="4393050"/>
              </a:tblGrid>
              <a:tr h="3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put(K key, V value)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키와 값을 추가, 저장이 되면 값을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containsKey(Object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키가 있는지 확인하여 결과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containsValue(Object value)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값이 있는지 확인하여 결과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entrySet()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Set&lt;Map.Entry&lt;K,V&gt;&gt;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키와 값의 쌍으로 구성된 모든 Map.Entry 객체를 set에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get(Object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키의 값을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keySet()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Set&lt;K&gt;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모든 키를 Set 객체에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키의 총 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values()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Collection&lt;V&gt;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값을 Collection에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모든 Map.Entry를 삭제함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키와 일치하는 Map.Entry 삭제, 삭제가 되면 값을 리턴한다.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18"/>
          <p:cNvSpPr txBox="1"/>
          <p:nvPr/>
        </p:nvSpPr>
        <p:spPr>
          <a:xfrm>
            <a:off x="1125538" y="1052513"/>
            <a:ext cx="3776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Map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1128256" y="2708920"/>
            <a:ext cx="3984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HashMap&lt;K,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1125538" y="1052513"/>
            <a:ext cx="2029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HashMap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객체는 hashCode()와 equals()를 재정의해 동등 객체가 될 조건을 정해야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키 타입은 hashCode와 equals()메소드가 재정의되어 있는 String타입을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컬렉션(Collection)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609600" y="1036638"/>
            <a:ext cx="10931525" cy="29515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메모리상에서 자료를 구조적으로 처리하는 방법을 자료구조라 일컫는데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컬렉션(Collection)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은 자바에서 제공하는 자료구조를 담당하는 프레임워크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추가, 삭제, 정렬 등의 기능처리가 간단하게 해결 되어 자료구조적 알고리즘을 구현할 필요 없음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 패키지에 포함되며, 인터페이스를 통해 정형화된 방법으로 다양한 컬렉션 클래스 이용 가능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Hashtable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 만드는 법은 HashMap과 동일하나 Hashtable은 스레드 동기화가 된 상태이기 때문에,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복수의 스레드가 동시에 Hashtable에 접근해 객체를 추가, 삭제 하더라도 스레드에 안전 (Thread safe)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3289300" y="3140968"/>
            <a:ext cx="9941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3071813" y="3487043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20"/>
          <p:cNvGraphicFramePr/>
          <p:nvPr/>
        </p:nvGraphicFramePr>
        <p:xfrm>
          <a:off x="3359150" y="3775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20"/>
          <p:cNvSpPr/>
          <p:nvPr/>
        </p:nvSpPr>
        <p:spPr>
          <a:xfrm>
            <a:off x="7104063" y="334258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7119938" y="436493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4" name="Google Shape;374;p20"/>
          <p:cNvCxnSpPr>
            <a:stCxn id="372" idx="2"/>
          </p:cNvCxnSpPr>
          <p:nvPr/>
        </p:nvCxnSpPr>
        <p:spPr>
          <a:xfrm flipH="1">
            <a:off x="6192963" y="3697387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75" name="Google Shape;375;p20"/>
          <p:cNvCxnSpPr/>
          <p:nvPr/>
        </p:nvCxnSpPr>
        <p:spPr>
          <a:xfrm flipH="1">
            <a:off x="6192838" y="4731643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376" name="Google Shape;376;p20"/>
          <p:cNvSpPr txBox="1"/>
          <p:nvPr/>
        </p:nvSpPr>
        <p:spPr>
          <a:xfrm>
            <a:off x="3303588" y="4890393"/>
            <a:ext cx="2170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 동기화 적용됨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612775" y="2144007"/>
            <a:ext cx="40362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HashTable&lt;K,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Properties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키와 값을 String타입으로 제한한  Map컬렉션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Properties는 프로퍼티(*.properties)파일을 읽어 들일 때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1125538" y="2463279"/>
            <a:ext cx="4551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프로퍼티(*.properties) 파일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1128256" y="3045121"/>
            <a:ext cx="9961563" cy="240010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옵션정보, 데이터베이스 연결정보, 국제화(다국어)정보를 기록하여 텍스트 파일로 활용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애플리케이션에서 주로 변경이 잦은 문자열을 저장하여 관리하기 때문에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유지보수를 편리하게 만들어 줌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키와 값이 ‘=‘기호로 연결되어 있는 텍스트 파일로 ISO 8859-1 문자셋으로 저장되고,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한글은 유니코드(Unicode)로 변환되어 저장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TreeSet과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609600" y="1662253"/>
            <a:ext cx="5540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트리 : 각 노드 간 연결된 모양이 나무와 같다고 해서 붙여진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7533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86169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9096376" y="3931742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8616951" y="3242767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8185151" y="3952379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9590088" y="3592017"/>
            <a:ext cx="10652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이상인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8924926" y="5012829"/>
            <a:ext cx="1063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미만인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2"/>
          <p:cNvSpPr/>
          <p:nvPr/>
        </p:nvSpPr>
        <p:spPr>
          <a:xfrm rot="2798728">
            <a:off x="7640639" y="3960316"/>
            <a:ext cx="1433512" cy="1300163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2"/>
          <p:cNvSpPr/>
          <p:nvPr/>
        </p:nvSpPr>
        <p:spPr>
          <a:xfrm rot="-1723317">
            <a:off x="8591551" y="2934792"/>
            <a:ext cx="936625" cy="155892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487488" y="2564904"/>
            <a:ext cx="5151438" cy="3198813"/>
            <a:chOff x="1487488" y="2564904"/>
            <a:chExt cx="5151438" cy="3198813"/>
          </a:xfrm>
        </p:grpSpPr>
        <p:sp>
          <p:nvSpPr>
            <p:cNvPr id="403" name="Google Shape;403;p22"/>
            <p:cNvSpPr/>
            <p:nvPr/>
          </p:nvSpPr>
          <p:spPr>
            <a:xfrm>
              <a:off x="1487488" y="2942729"/>
              <a:ext cx="5151438" cy="2820988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1487488" y="2564904"/>
              <a:ext cx="144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 구조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795713" y="3426917"/>
              <a:ext cx="504825" cy="504825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2668588" y="4046042"/>
              <a:ext cx="504825" cy="503237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2132013" y="4838204"/>
              <a:ext cx="503238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244851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359276" y="4838204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472113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918076" y="4053979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3656013" y="3190379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루트노드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2513013" y="37666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부모노드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1703388" y="4576267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3376613" y="45667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6" name="Google Shape;416;p22"/>
            <p:cNvCxnSpPr>
              <a:stCxn id="405" idx="2"/>
              <a:endCxn id="406" idx="7"/>
            </p:cNvCxnSpPr>
            <p:nvPr/>
          </p:nvCxnSpPr>
          <p:spPr>
            <a:xfrm flipH="1">
              <a:off x="3099413" y="3679330"/>
              <a:ext cx="696300" cy="4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7" name="Google Shape;417;p22"/>
            <p:cNvCxnSpPr>
              <a:stCxn id="406" idx="3"/>
              <a:endCxn id="407" idx="7"/>
            </p:cNvCxnSpPr>
            <p:nvPr/>
          </p:nvCxnSpPr>
          <p:spPr>
            <a:xfrm flipH="1">
              <a:off x="2561618" y="4475582"/>
              <a:ext cx="1809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8" name="Google Shape;418;p22"/>
            <p:cNvCxnSpPr>
              <a:stCxn id="406" idx="5"/>
              <a:endCxn id="408" idx="1"/>
            </p:cNvCxnSpPr>
            <p:nvPr/>
          </p:nvCxnSpPr>
          <p:spPr>
            <a:xfrm>
              <a:off x="3099483" y="4475582"/>
              <a:ext cx="2193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9" name="Google Shape;419;p22"/>
            <p:cNvCxnSpPr>
              <a:stCxn id="405" idx="6"/>
              <a:endCxn id="411" idx="1"/>
            </p:cNvCxnSpPr>
            <p:nvPr/>
          </p:nvCxnSpPr>
          <p:spPr>
            <a:xfrm>
              <a:off x="4300538" y="3679330"/>
              <a:ext cx="691200" cy="44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0" name="Google Shape;420;p22"/>
            <p:cNvCxnSpPr>
              <a:stCxn id="411" idx="3"/>
              <a:endCxn id="409" idx="7"/>
            </p:cNvCxnSpPr>
            <p:nvPr/>
          </p:nvCxnSpPr>
          <p:spPr>
            <a:xfrm flipH="1">
              <a:off x="4788673" y="4483520"/>
              <a:ext cx="2031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1" name="Google Shape;421;p22"/>
            <p:cNvCxnSpPr>
              <a:stCxn id="411" idx="5"/>
              <a:endCxn id="410" idx="1"/>
            </p:cNvCxnSpPr>
            <p:nvPr/>
          </p:nvCxnSpPr>
          <p:spPr>
            <a:xfrm>
              <a:off x="5347616" y="4483520"/>
              <a:ext cx="1983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22" name="Google Shape;422;p22"/>
          <p:cNvCxnSpPr>
            <a:stCxn id="397" idx="3"/>
            <a:endCxn id="393" idx="7"/>
          </p:cNvCxnSpPr>
          <p:nvPr/>
        </p:nvCxnSpPr>
        <p:spPr>
          <a:xfrm flipH="1">
            <a:off x="8121787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2"/>
          <p:cNvCxnSpPr>
            <a:stCxn id="397" idx="5"/>
            <a:endCxn id="394" idx="1"/>
          </p:cNvCxnSpPr>
          <p:nvPr/>
        </p:nvCxnSpPr>
        <p:spPr>
          <a:xfrm>
            <a:off x="8553715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22"/>
          <p:cNvCxnSpPr>
            <a:stCxn id="396" idx="3"/>
          </p:cNvCxnSpPr>
          <p:nvPr/>
        </p:nvCxnSpPr>
        <p:spPr>
          <a:xfrm flipH="1">
            <a:off x="8527787" y="3611331"/>
            <a:ext cx="15240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22"/>
          <p:cNvCxnSpPr>
            <a:stCxn id="396" idx="5"/>
            <a:endCxn id="395" idx="1"/>
          </p:cNvCxnSpPr>
          <p:nvPr/>
        </p:nvCxnSpPr>
        <p:spPr>
          <a:xfrm>
            <a:off x="8985515" y="3611331"/>
            <a:ext cx="1740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6" name="Google Shape;426;p22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기능을 강화시킨 컬렉션으로, 계층 구조를 활용해 이진 트리 자료구조를 구현하여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4583113" y="2740447"/>
            <a:ext cx="3024187" cy="9048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3" name="Google Shape;433;p23"/>
          <p:cNvGraphicFramePr/>
          <p:nvPr/>
        </p:nvGraphicFramePr>
        <p:xfrm>
          <a:off x="5087938" y="3016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23"/>
          <p:cNvSpPr txBox="1"/>
          <p:nvPr/>
        </p:nvSpPr>
        <p:spPr>
          <a:xfrm>
            <a:off x="5591175" y="2738859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2703513" y="4156497"/>
            <a:ext cx="3024187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6" name="Google Shape;436;p23"/>
          <p:cNvGraphicFramePr/>
          <p:nvPr/>
        </p:nvGraphicFramePr>
        <p:xfrm>
          <a:off x="3208338" y="443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23"/>
          <p:cNvSpPr txBox="1"/>
          <p:nvPr/>
        </p:nvSpPr>
        <p:spPr>
          <a:xfrm>
            <a:off x="3711575" y="4153322"/>
            <a:ext cx="10779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6480175" y="4181897"/>
            <a:ext cx="3024188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6985000" y="4456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/>
        </p:nvSpPr>
        <p:spPr>
          <a:xfrm>
            <a:off x="7488238" y="4178722"/>
            <a:ext cx="107791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1" name="Google Shape;441;p23"/>
          <p:cNvCxnSpPr/>
          <p:nvPr/>
        </p:nvCxnSpPr>
        <p:spPr>
          <a:xfrm flipH="1">
            <a:off x="4438650" y="3243684"/>
            <a:ext cx="792163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42" name="Google Shape;442;p23"/>
          <p:cNvCxnSpPr/>
          <p:nvPr/>
        </p:nvCxnSpPr>
        <p:spPr>
          <a:xfrm>
            <a:off x="7056438" y="3200822"/>
            <a:ext cx="982662" cy="835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443" name="Google Shape;443;p23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Set컬렉션으로, 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511675" y="2926531"/>
            <a:ext cx="3024188" cy="1293813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0" name="Google Shape;450;p24"/>
          <p:cNvGraphicFramePr/>
          <p:nvPr/>
        </p:nvGraphicFramePr>
        <p:xfrm>
          <a:off x="5016500" y="3201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24"/>
          <p:cNvSpPr txBox="1"/>
          <p:nvPr/>
        </p:nvSpPr>
        <p:spPr>
          <a:xfrm>
            <a:off x="5519738" y="2924944"/>
            <a:ext cx="10779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2632075" y="4340994"/>
            <a:ext cx="3024188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3" name="Google Shape;453;p24"/>
          <p:cNvGraphicFramePr/>
          <p:nvPr/>
        </p:nvGraphicFramePr>
        <p:xfrm>
          <a:off x="3136900" y="4617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24"/>
          <p:cNvSpPr txBox="1"/>
          <p:nvPr/>
        </p:nvSpPr>
        <p:spPr>
          <a:xfrm>
            <a:off x="3640138" y="4339406"/>
            <a:ext cx="10779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6408738" y="4366394"/>
            <a:ext cx="3024187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24"/>
          <p:cNvGraphicFramePr/>
          <p:nvPr/>
        </p:nvGraphicFramePr>
        <p:xfrm>
          <a:off x="6913563" y="4641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24"/>
          <p:cNvSpPr txBox="1"/>
          <p:nvPr/>
        </p:nvSpPr>
        <p:spPr>
          <a:xfrm>
            <a:off x="7416800" y="4364806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8" name="Google Shape;458;p24"/>
          <p:cNvCxnSpPr/>
          <p:nvPr/>
        </p:nvCxnSpPr>
        <p:spPr>
          <a:xfrm flipH="1">
            <a:off x="4367213" y="3428181"/>
            <a:ext cx="792162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59" name="Google Shape;459;p24"/>
          <p:cNvCxnSpPr/>
          <p:nvPr/>
        </p:nvCxnSpPr>
        <p:spPr>
          <a:xfrm>
            <a:off x="6985000" y="3386906"/>
            <a:ext cx="982663" cy="8334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460" name="Google Shape;460;p24"/>
          <p:cNvSpPr/>
          <p:nvPr/>
        </p:nvSpPr>
        <p:spPr>
          <a:xfrm>
            <a:off x="5656263" y="320275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3784600" y="4620394"/>
            <a:ext cx="798513" cy="8905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7558088" y="464420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5713413" y="3156719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3792538" y="4574356"/>
            <a:ext cx="725487" cy="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602538" y="4594994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6" name="Google Shape;466;p24"/>
          <p:cNvGraphicFramePr/>
          <p:nvPr/>
        </p:nvGraphicFramePr>
        <p:xfrm>
          <a:off x="3990975" y="4842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371475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p24"/>
          <p:cNvGraphicFramePr/>
          <p:nvPr/>
        </p:nvGraphicFramePr>
        <p:xfrm>
          <a:off x="7775575" y="4850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36990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24"/>
          <p:cNvGraphicFramePr/>
          <p:nvPr/>
        </p:nvGraphicFramePr>
        <p:xfrm>
          <a:off x="5880100" y="344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369900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9" name="Google Shape;469;p24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Map 컬렉션으로, 키와 값이 저장된 Map.Entry를 저장하고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오름차순(기본 정렬)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TreeSet의 객체와 TreeMap의 key는 저장과 동시에 자동 오름차순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숫자(Integer, Double) 타입일 경우 값으로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문자열(String) 타입일 경우 유니코드로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정렬을 위해 java.lang.Comparable을 구현한 객체 요구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그러지 않을 경우 ClassCastException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(Integer, Double, String 모두 Comparable 인터페이스를 통해 오름차순이 구현되어 있음)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내림차순(따로 구현)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TreeSet, TreeMap 객체 생성 시 매개변수 생성자를 통해 재정렬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ex. TreeSet&lt;E&gt; tSet = new TreeSet(Comparator&lt;? super E&gt; comparator);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TreeMap&lt;K, V&gt; tMap = new TreeMap(Comparator&lt;? super K&gt; comparator);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또 다른 방법으로 숫자(Integer, Double), 문자열(String) 타입을 제외한 Comparable을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상속 받는 객체인 경우 compareTo() 메소드의 오버라이딩 부분을 내림차순으로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자료구조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09600" y="1036638"/>
            <a:ext cx="10931525" cy="6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데이터(자료)를 메모리에서 구조적으로 처리하는 방법론이다.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771650" y="4195763"/>
            <a:ext cx="1368425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079875" y="2420938"/>
            <a:ext cx="1295400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단순구조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4079875" y="388937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079875" y="4978400"/>
            <a:ext cx="1295400" cy="4667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비선형구조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079875" y="587692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315075" y="2016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315075" y="23129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315075" y="26098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6315075" y="2905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6315075" y="3313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315075" y="36083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6315075" y="39052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315075" y="4202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6315075" y="448786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6315075" y="488791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6315075" y="522446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6315075" y="560070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6315075" y="5919788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색인파일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315075" y="622935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551863" y="31369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8551863" y="3559175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이중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551863" y="39512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551863" y="44719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551863" y="4894263"/>
            <a:ext cx="1333500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551863" y="526415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방향그래프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8551863" y="56642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무방향그래프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" name="Google Shape;71;p3"/>
          <p:cNvCxnSpPr/>
          <p:nvPr/>
        </p:nvCxnSpPr>
        <p:spPr>
          <a:xfrm flipH="1" rot="10800000">
            <a:off x="3140075" y="2654300"/>
            <a:ext cx="939800" cy="177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 flipH="1" rot="10800000">
            <a:off x="3140075" y="4122738"/>
            <a:ext cx="9398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3"/>
          <p:cNvCxnSpPr/>
          <p:nvPr/>
        </p:nvCxnSpPr>
        <p:spPr>
          <a:xfrm>
            <a:off x="3140075" y="4429125"/>
            <a:ext cx="939800" cy="7826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3"/>
          <p:cNvCxnSpPr/>
          <p:nvPr/>
        </p:nvCxnSpPr>
        <p:spPr>
          <a:xfrm>
            <a:off x="3140075" y="4429125"/>
            <a:ext cx="939800" cy="16811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3"/>
          <p:cNvCxnSpPr>
            <a:endCxn id="50" idx="1"/>
          </p:cNvCxnSpPr>
          <p:nvPr/>
        </p:nvCxnSpPr>
        <p:spPr>
          <a:xfrm flipH="1" rot="10800000">
            <a:off x="5375175" y="2142332"/>
            <a:ext cx="939900" cy="5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3"/>
          <p:cNvCxnSpPr>
            <a:endCxn id="51" idx="1"/>
          </p:cNvCxnSpPr>
          <p:nvPr/>
        </p:nvCxnSpPr>
        <p:spPr>
          <a:xfrm flipH="1" rot="10800000">
            <a:off x="5375175" y="2439194"/>
            <a:ext cx="939900" cy="2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3"/>
          <p:cNvCxnSpPr>
            <a:endCxn id="52" idx="1"/>
          </p:cNvCxnSpPr>
          <p:nvPr/>
        </p:nvCxnSpPr>
        <p:spPr>
          <a:xfrm>
            <a:off x="5375175" y="2658357"/>
            <a:ext cx="939900" cy="7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3"/>
          <p:cNvCxnSpPr>
            <a:endCxn id="53" idx="1"/>
          </p:cNvCxnSpPr>
          <p:nvPr/>
        </p:nvCxnSpPr>
        <p:spPr>
          <a:xfrm>
            <a:off x="5375175" y="2658132"/>
            <a:ext cx="939900" cy="3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3"/>
          <p:cNvCxnSpPr>
            <a:endCxn id="54" idx="1"/>
          </p:cNvCxnSpPr>
          <p:nvPr/>
        </p:nvCxnSpPr>
        <p:spPr>
          <a:xfrm flipH="1" rot="10800000">
            <a:off x="5375175" y="3439319"/>
            <a:ext cx="939900" cy="6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3"/>
          <p:cNvCxnSpPr>
            <a:endCxn id="55" idx="1"/>
          </p:cNvCxnSpPr>
          <p:nvPr/>
        </p:nvCxnSpPr>
        <p:spPr>
          <a:xfrm flipH="1" rot="10800000">
            <a:off x="5375175" y="3734594"/>
            <a:ext cx="9399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3"/>
          <p:cNvCxnSpPr>
            <a:endCxn id="56" idx="1"/>
          </p:cNvCxnSpPr>
          <p:nvPr/>
        </p:nvCxnSpPr>
        <p:spPr>
          <a:xfrm flipH="1" rot="10800000">
            <a:off x="5375175" y="4031457"/>
            <a:ext cx="939900" cy="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3"/>
          <p:cNvCxnSpPr>
            <a:endCxn id="57" idx="1"/>
          </p:cNvCxnSpPr>
          <p:nvPr/>
        </p:nvCxnSpPr>
        <p:spPr>
          <a:xfrm>
            <a:off x="5375175" y="4126719"/>
            <a:ext cx="939900" cy="2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"/>
          <p:cNvCxnSpPr>
            <a:endCxn id="58" idx="1"/>
          </p:cNvCxnSpPr>
          <p:nvPr/>
        </p:nvCxnSpPr>
        <p:spPr>
          <a:xfrm>
            <a:off x="5375175" y="4126569"/>
            <a:ext cx="939900" cy="48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"/>
          <p:cNvCxnSpPr>
            <a:endCxn id="59" idx="1"/>
          </p:cNvCxnSpPr>
          <p:nvPr/>
        </p:nvCxnSpPr>
        <p:spPr>
          <a:xfrm flipH="1" rot="10800000">
            <a:off x="5375175" y="5013326"/>
            <a:ext cx="939900" cy="20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3"/>
          <p:cNvCxnSpPr>
            <a:endCxn id="60" idx="1"/>
          </p:cNvCxnSpPr>
          <p:nvPr/>
        </p:nvCxnSpPr>
        <p:spPr>
          <a:xfrm>
            <a:off x="5375175" y="5216376"/>
            <a:ext cx="9399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3"/>
          <p:cNvCxnSpPr>
            <a:endCxn id="61" idx="1"/>
          </p:cNvCxnSpPr>
          <p:nvPr/>
        </p:nvCxnSpPr>
        <p:spPr>
          <a:xfrm flipH="1" rot="10800000">
            <a:off x="5375175" y="5726113"/>
            <a:ext cx="9399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3"/>
          <p:cNvCxnSpPr>
            <a:endCxn id="62" idx="1"/>
          </p:cNvCxnSpPr>
          <p:nvPr/>
        </p:nvCxnSpPr>
        <p:spPr>
          <a:xfrm flipH="1" rot="10800000">
            <a:off x="5375175" y="6045201"/>
            <a:ext cx="939900" cy="6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3"/>
          <p:cNvCxnSpPr>
            <a:endCxn id="63" idx="1"/>
          </p:cNvCxnSpPr>
          <p:nvPr/>
        </p:nvCxnSpPr>
        <p:spPr>
          <a:xfrm>
            <a:off x="5375175" y="6115063"/>
            <a:ext cx="939900" cy="2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3"/>
          <p:cNvCxnSpPr>
            <a:endCxn id="64" idx="1"/>
          </p:cNvCxnSpPr>
          <p:nvPr/>
        </p:nvCxnSpPr>
        <p:spPr>
          <a:xfrm flipH="1" rot="10800000">
            <a:off x="7621563" y="32631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3"/>
          <p:cNvCxnSpPr>
            <a:endCxn id="65" idx="1"/>
          </p:cNvCxnSpPr>
          <p:nvPr/>
        </p:nvCxnSpPr>
        <p:spPr>
          <a:xfrm flipH="1" rot="10800000">
            <a:off x="7621563" y="3685382"/>
            <a:ext cx="930300" cy="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3"/>
          <p:cNvCxnSpPr>
            <a:endCxn id="66" idx="1"/>
          </p:cNvCxnSpPr>
          <p:nvPr/>
        </p:nvCxnSpPr>
        <p:spPr>
          <a:xfrm>
            <a:off x="7621563" y="3720194"/>
            <a:ext cx="930300" cy="3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3"/>
          <p:cNvCxnSpPr>
            <a:endCxn id="67" idx="1"/>
          </p:cNvCxnSpPr>
          <p:nvPr/>
        </p:nvCxnSpPr>
        <p:spPr>
          <a:xfrm flipH="1" rot="10800000">
            <a:off x="7621563" y="4598194"/>
            <a:ext cx="930300" cy="3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3"/>
          <p:cNvCxnSpPr>
            <a:endCxn id="68" idx="1"/>
          </p:cNvCxnSpPr>
          <p:nvPr/>
        </p:nvCxnSpPr>
        <p:spPr>
          <a:xfrm>
            <a:off x="7621563" y="4997476"/>
            <a:ext cx="930300" cy="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3"/>
          <p:cNvCxnSpPr>
            <a:endCxn id="69" idx="1"/>
          </p:cNvCxnSpPr>
          <p:nvPr/>
        </p:nvCxnSpPr>
        <p:spPr>
          <a:xfrm>
            <a:off x="7621563" y="5334857"/>
            <a:ext cx="930300" cy="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3"/>
          <p:cNvCxnSpPr>
            <a:endCxn id="70" idx="1"/>
          </p:cNvCxnSpPr>
          <p:nvPr/>
        </p:nvCxnSpPr>
        <p:spPr>
          <a:xfrm>
            <a:off x="7621563" y="53332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배열의 문제점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한 번 크기를 지정하면 변경할 수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공간 크기가 부족하면 에러가 발생 🡪 할당 시 넉넉한 크기로 할당하게 됨 (메모리 낭비)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필요에 따라 공간을 늘리거나 줄일 수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배열에 기록된 데이터에 대한 중간 위치의 추가, 삭제가 불편하다.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추가, 삭제할 데이터부터 마지막 기록된 데이터까지 하나씩 뒤로 밀어내고 추가해야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(복잡한 알고리즘)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한 타입의 데이터만 저장 가능하다.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컬렉션의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저장하는 크기의 제약이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추가, 삭제, 정렬 등의 기능 처리가 간단하게 해결된다.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자료를 구조적으로 처리 하는 자료구조가 내장되어 있어 알고리즘 구현이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여러 타입의 데이터가 저장 가능하다.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객체만 저장할 수 있기 때문에 필요에 따라 기본 자료형을 저장해야 하는 경우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Wrapper클래스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컬렉션의 주요 인터페이스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6"/>
          <p:cNvGrpSpPr/>
          <p:nvPr/>
        </p:nvGrpSpPr>
        <p:grpSpPr>
          <a:xfrm>
            <a:off x="3265488" y="1268413"/>
            <a:ext cx="5372100" cy="2943225"/>
            <a:chOff x="3265488" y="1268413"/>
            <a:chExt cx="5372100" cy="2943225"/>
          </a:xfrm>
        </p:grpSpPr>
        <p:cxnSp>
          <p:nvCxnSpPr>
            <p:cNvPr id="116" name="Google Shape;116;p6"/>
            <p:cNvCxnSpPr/>
            <p:nvPr/>
          </p:nvCxnSpPr>
          <p:spPr>
            <a:xfrm flipH="1">
              <a:off x="7288213" y="2840038"/>
              <a:ext cx="912812" cy="6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 rot="10800000">
              <a:off x="7288213" y="3230563"/>
              <a:ext cx="8493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 rot="10800000">
              <a:off x="7288213" y="3616325"/>
              <a:ext cx="731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 rot="10800000">
              <a:off x="7275513" y="3997325"/>
              <a:ext cx="693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6"/>
            <p:cNvSpPr/>
            <p:nvPr/>
          </p:nvSpPr>
          <p:spPr>
            <a:xfrm>
              <a:off x="4144963" y="1268413"/>
              <a:ext cx="1152525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Collection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265488" y="2124075"/>
              <a:ext cx="1152525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118100" y="2132013"/>
              <a:ext cx="1150938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948488" y="2132013"/>
              <a:ext cx="1325562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881438" y="26352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ArrayList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881438" y="3035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Vector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881438" y="343376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LinkedList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45175" y="263525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786688" y="2654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786688" y="30543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HashTable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86688" y="345281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786688" y="3852863"/>
              <a:ext cx="850900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Properties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845175" y="303530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3" name="Google Shape;133;p6"/>
            <p:cNvCxnSpPr>
              <a:stCxn id="121" idx="0"/>
            </p:cNvCxnSpPr>
            <p:nvPr/>
          </p:nvCxnSpPr>
          <p:spPr>
            <a:xfrm rot="10800000">
              <a:off x="3841751" y="1923975"/>
              <a:ext cx="0" cy="20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6"/>
            <p:cNvCxnSpPr/>
            <p:nvPr/>
          </p:nvCxnSpPr>
          <p:spPr>
            <a:xfrm rot="10800000">
              <a:off x="5729288" y="1924050"/>
              <a:ext cx="0" cy="200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6"/>
            <p:cNvCxnSpPr/>
            <p:nvPr/>
          </p:nvCxnSpPr>
          <p:spPr>
            <a:xfrm>
              <a:off x="3857625" y="1922463"/>
              <a:ext cx="19113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6"/>
            <p:cNvCxnSpPr/>
            <p:nvPr/>
          </p:nvCxnSpPr>
          <p:spPr>
            <a:xfrm rot="10800000">
              <a:off x="4745038" y="1627188"/>
              <a:ext cx="0" cy="2968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6"/>
            <p:cNvCxnSpPr/>
            <p:nvPr/>
          </p:nvCxnSpPr>
          <p:spPr>
            <a:xfrm rot="10800000">
              <a:off x="3424238" y="2492375"/>
              <a:ext cx="0" cy="11271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6"/>
            <p:cNvCxnSpPr/>
            <p:nvPr/>
          </p:nvCxnSpPr>
          <p:spPr>
            <a:xfrm rot="10800000">
              <a:off x="5343525" y="2492375"/>
              <a:ext cx="0" cy="719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6"/>
            <p:cNvCxnSpPr/>
            <p:nvPr/>
          </p:nvCxnSpPr>
          <p:spPr>
            <a:xfrm flipH="1" rot="10800000">
              <a:off x="7277100" y="2487613"/>
              <a:ext cx="11113" cy="152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6"/>
            <p:cNvCxnSpPr/>
            <p:nvPr/>
          </p:nvCxnSpPr>
          <p:spPr>
            <a:xfrm>
              <a:off x="4308475" y="256381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6"/>
            <p:cNvCxnSpPr>
              <a:stCxn id="124" idx="1"/>
            </p:cNvCxnSpPr>
            <p:nvPr/>
          </p:nvCxnSpPr>
          <p:spPr>
            <a:xfrm rot="10800000">
              <a:off x="3413138" y="2812132"/>
              <a:ext cx="4683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6"/>
            <p:cNvCxnSpPr>
              <a:stCxn id="125" idx="1"/>
            </p:cNvCxnSpPr>
            <p:nvPr/>
          </p:nvCxnSpPr>
          <p:spPr>
            <a:xfrm rot="10800000">
              <a:off x="3424238" y="3210682"/>
              <a:ext cx="4572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6"/>
            <p:cNvCxnSpPr>
              <a:stCxn id="126" idx="1"/>
            </p:cNvCxnSpPr>
            <p:nvPr/>
          </p:nvCxnSpPr>
          <p:spPr>
            <a:xfrm flipH="1">
              <a:off x="3427538" y="3613944"/>
              <a:ext cx="4539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6"/>
            <p:cNvCxnSpPr>
              <a:stCxn id="127" idx="1"/>
            </p:cNvCxnSpPr>
            <p:nvPr/>
          </p:nvCxnSpPr>
          <p:spPr>
            <a:xfrm rot="10800000">
              <a:off x="5354675" y="2812132"/>
              <a:ext cx="4905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6"/>
            <p:cNvCxnSpPr>
              <a:stCxn id="132" idx="1"/>
            </p:cNvCxnSpPr>
            <p:nvPr/>
          </p:nvCxnSpPr>
          <p:spPr>
            <a:xfrm rot="10800000">
              <a:off x="5354675" y="3210682"/>
              <a:ext cx="4905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6" name="Google Shape;146;p6"/>
          <p:cNvSpPr/>
          <p:nvPr/>
        </p:nvSpPr>
        <p:spPr>
          <a:xfrm>
            <a:off x="3216275" y="1898650"/>
            <a:ext cx="1676400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059363" y="1898650"/>
            <a:ext cx="1603375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985000" y="1885950"/>
            <a:ext cx="2043113" cy="243205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063949" y="4576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1380375"/>
                <a:gridCol w="1136775"/>
                <a:gridCol w="2411150"/>
                <a:gridCol w="3136200"/>
              </a:tblGrid>
              <a:tr h="303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인터페이스 분류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특징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구현 클래스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8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Collection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List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순서를 유지하고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중복 저장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ArrayList, Vector, LinkedList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Set계열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순서를 유지하지 않고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HashSet, TreeSet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Map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키와 값의 쌍으로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키는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HashMap, HashTable, TreeMap, Properties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09600" y="1036638"/>
            <a:ext cx="10931525" cy="10969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자료들을 순차적으로 나열한 자료구조로 인덱스로 관리되며, 중복해서 객체 저장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ArrayList와 Vector, LinkedList가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43672" y="2716213"/>
            <a:ext cx="5832475" cy="2255837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3227810" y="2749550"/>
            <a:ext cx="7540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294610" y="3213100"/>
            <a:ext cx="3529012" cy="107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407322" y="3238500"/>
            <a:ext cx="121285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 계열 컬렉션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4407322" y="357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654375"/>
                <a:gridCol w="654375"/>
                <a:gridCol w="654375"/>
                <a:gridCol w="654375"/>
                <a:gridCol w="6543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7"/>
          <p:cNvSpPr/>
          <p:nvPr/>
        </p:nvSpPr>
        <p:spPr>
          <a:xfrm>
            <a:off x="4726410" y="4508500"/>
            <a:ext cx="792162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559159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744122" y="4508500"/>
            <a:ext cx="790575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762994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7"/>
          <p:cNvCxnSpPr>
            <a:endCxn id="161" idx="0"/>
          </p:cNvCxnSpPr>
          <p:nvPr/>
        </p:nvCxnSpPr>
        <p:spPr>
          <a:xfrm>
            <a:off x="4725591" y="4076800"/>
            <a:ext cx="3969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6" name="Google Shape;166;p7"/>
          <p:cNvCxnSpPr>
            <a:endCxn id="162" idx="0"/>
          </p:cNvCxnSpPr>
          <p:nvPr/>
        </p:nvCxnSpPr>
        <p:spPr>
          <a:xfrm>
            <a:off x="5447979" y="4076800"/>
            <a:ext cx="5397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7" name="Google Shape;167;p7"/>
          <p:cNvCxnSpPr>
            <a:endCxn id="163" idx="0"/>
          </p:cNvCxnSpPr>
          <p:nvPr/>
        </p:nvCxnSpPr>
        <p:spPr>
          <a:xfrm>
            <a:off x="6060010" y="4076800"/>
            <a:ext cx="1079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8" name="Google Shape;168;p7"/>
          <p:cNvCxnSpPr>
            <a:endCxn id="164" idx="0"/>
          </p:cNvCxnSpPr>
          <p:nvPr/>
        </p:nvCxnSpPr>
        <p:spPr>
          <a:xfrm>
            <a:off x="7330629" y="4076800"/>
            <a:ext cx="695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169" name="Google Shape;169;p7"/>
          <p:cNvGraphicFramePr/>
          <p:nvPr/>
        </p:nvGraphicFramePr>
        <p:xfrm>
          <a:off x="393583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421075"/>
                <a:gridCol w="421075"/>
                <a:gridCol w="421075"/>
                <a:gridCol w="4210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7"/>
          <p:cNvGraphicFramePr/>
          <p:nvPr/>
        </p:nvGraphicFramePr>
        <p:xfrm>
          <a:off x="603768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384675"/>
                <a:gridCol w="431950"/>
                <a:gridCol w="431950"/>
                <a:gridCol w="431950"/>
                <a:gridCol w="43242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5 4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6 5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7 6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8 7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9 8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5639222" y="5868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3841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2" name="Google Shape;172;p7"/>
          <p:cNvCxnSpPr/>
          <p:nvPr/>
        </p:nvCxnSpPr>
        <p:spPr>
          <a:xfrm flipH="1">
            <a:off x="5717010" y="5751513"/>
            <a:ext cx="161925" cy="846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 flipH="1">
            <a:off x="6094835" y="5526088"/>
            <a:ext cx="133350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 flipH="1">
            <a:off x="6515522" y="5516563"/>
            <a:ext cx="131763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/>
          <p:nvPr/>
        </p:nvCxnSpPr>
        <p:spPr>
          <a:xfrm flipH="1">
            <a:off x="6950497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/>
          <p:nvPr/>
        </p:nvCxnSpPr>
        <p:spPr>
          <a:xfrm flipH="1">
            <a:off x="73870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 flipH="1">
            <a:off x="78315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7"/>
          <p:cNvSpPr/>
          <p:nvPr/>
        </p:nvSpPr>
        <p:spPr>
          <a:xfrm flipH="1" rot="3183175">
            <a:off x="5850360" y="5151438"/>
            <a:ext cx="388937" cy="484187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7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2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3183175">
            <a:off x="62829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3183175">
            <a:off x="67147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3183175">
            <a:off x="71465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3183175">
            <a:off x="7579147" y="5151438"/>
            <a:ext cx="388937" cy="484188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6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1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1487488" y="166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720075"/>
                <a:gridCol w="2880325"/>
                <a:gridCol w="1080125"/>
                <a:gridCol w="4465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492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add(E e)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add(int index, E element)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객체를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addAll(Collection&lt;? extends E&gt; c) 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주어진 Collection타입 객체를 리스트에 추가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set(int index, E element)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주어진 객체로 바꿈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get(int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8"/>
          <p:cNvSpPr txBox="1"/>
          <p:nvPr/>
        </p:nvSpPr>
        <p:spPr>
          <a:xfrm>
            <a:off x="1125538" y="1052513"/>
            <a:ext cx="362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List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2999929" y="3840832"/>
            <a:ext cx="884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2999929" y="4148807"/>
            <a:ext cx="6192837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127448" y="3356992"/>
            <a:ext cx="418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List&lt;E&gt; list = new ArrayList&lt;E&gt;();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3655566" y="4364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{8B2A0DAF-5508-43E4-A5F1-16D454918986}</a:tableStyleId>
              </a:tblPr>
              <a:tblGrid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9"/>
          <p:cNvSpPr txBox="1"/>
          <p:nvPr/>
        </p:nvSpPr>
        <p:spPr>
          <a:xfrm>
            <a:off x="4087366" y="5106069"/>
            <a:ext cx="39068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 타입의 객체 10개를 저장할 수 있는 공간 생성(배열)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631504" y="6078662"/>
            <a:ext cx="8880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동기화 : 하나의 자원(데이터)에 대해 여러 스레드가 접근 하려 할 때 한 시점에서 하나의 스레드만 사용할 수 있도록 하는 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125538" y="1052513"/>
            <a:ext cx="1935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ArrayList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128256" y="1604962"/>
            <a:ext cx="9961563" cy="15361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 초기 저장 용량은 10으로 자동 설정되며 따로 지정도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용량을 초과한 객체들이 들어오면 자동으로 늘어나며 고정도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동기화(Synchronized)를 제공하지 않음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2011-06-13T04:09:39Z</dcterms:created>
  <dc:creator>디브리드 www.dbreed.co.kr</dc:creator>
</cp:coreProperties>
</file>