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9144000" cy="6858000"/>
  <p:embeddedFontLs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jKmiDvYLgq47MHZDpxxflajNh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85AFFB-859C-4842-863E-DA86150D60CB}">
  <a:tblStyle styleId="{7385AFFB-859C-4842-863E-DA86150D60C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78E5FED-8939-4771-88BD-672336B262F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xxelppa.tistory.com/7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2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2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2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3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3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3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3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3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3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3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3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3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3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3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3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3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3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3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4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4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p4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4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4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4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4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가변인자를 사용한 메서드 선언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printNumbers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... numbers)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System.out.print(</a:t>
            </a:r>
            <a:r>
              <a:rPr lang="en-US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"Numbers: "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num : numbers)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System.out.print(num + </a:t>
            </a:r>
            <a:r>
              <a:rPr lang="en-US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다양한 개수의 인자를 전달하여 메서드 호출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printNumbers(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693" name="Google Shape;693;p4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4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4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4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p4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4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p4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4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6" name="Google Shape;726;p4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5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5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5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5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5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 -&gt; 할당한 공간에 저장할 수 있는 자료의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배열 참조형 -&gt; 할당한 공간에 저장할 수 있는 배열의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그렇다면 메모리에 속성, 기능을 저장할 수 있는 형태는 어떤걸로 지정하는가?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바로 클래스!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‘사용자 정의 자료형‘ 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 int를 예를 들어 보자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자료형은 자료가 가진 형태를 나타내는 것이지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스스로가 자료(data)는 아니다.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자료형은 값을 저장할 수 있는 메모리공간(변수)과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값과 기능을 저장할 수 있는 메모리 공간과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 자료형이다. 이 사실을 잊어선 안된다. 왜냐면 자료형은 그 자료가 가진 형태를 나타내는 것이기 때문에 스스로는 사용될 수 없다. 누군가가 그 형태를 가지는 실체를 만들어 내야만 사용할 수 있다. 이런 관점에서 배열과 배열 객체를 바라보자. 배열도 동일한 자료형의 값을 담을 수 있는 공간이다. 그렇기 때문에 int[] a; 라고한다면, a라는 변수는 이제부터 int라는 자료형의 값을 담을 수 있어. 딱 여기까지다. 그 이상도 이하도 아니다. '담을 수 있다'는 것과 '사용할 수 있다'는 다르다.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 </a:t>
            </a:r>
            <a:r>
              <a:rPr b="0" i="0" lang="en-US" sz="1200" u="sng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https://xxxelppa.tistory.com/75</a:t>
            </a: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[뭐 그럭 저럭]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OOP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32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(Object Oriented Programming)</a:t>
              </a:r>
              <a:endParaRPr b="1" i="0" sz="3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133648" y="1649859"/>
            <a:ext cx="9930905" cy="15902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유연성을 확보하기 위해 구체적인 것은 제거한다는 의미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작성하려는 클래스의 속성과 기능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공통점을 추출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부분을 제거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과정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2666205" y="2016604"/>
            <a:ext cx="3097212" cy="576263"/>
            <a:chOff x="1630090" y="1844824"/>
            <a:chExt cx="3097212" cy="576263"/>
          </a:xfrm>
        </p:grpSpPr>
        <p:sp>
          <p:nvSpPr>
            <p:cNvPr id="235" name="Google Shape;235;p11"/>
            <p:cNvSpPr/>
            <p:nvPr/>
          </p:nvSpPr>
          <p:spPr>
            <a:xfrm>
              <a:off x="1630090" y="1844824"/>
              <a:ext cx="576262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11"/>
          <p:cNvSpPr txBox="1"/>
          <p:nvPr/>
        </p:nvSpPr>
        <p:spPr>
          <a:xfrm>
            <a:off x="4873545" y="272076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7699133" y="1636497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297511" y="1193584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038858" y="180953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967420" y="263970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759583" y="2385797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6302965" y="1947434"/>
            <a:ext cx="714602" cy="714602"/>
            <a:chOff x="6302965" y="1775654"/>
            <a:chExt cx="714602" cy="714602"/>
          </a:xfrm>
        </p:grpSpPr>
        <p:sp>
          <p:nvSpPr>
            <p:cNvPr id="246" name="Google Shape;246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 rot="2700000">
            <a:off x="2576133" y="1957532"/>
            <a:ext cx="714602" cy="714602"/>
            <a:chOff x="6302965" y="1775654"/>
            <a:chExt cx="714602" cy="714602"/>
          </a:xfrm>
        </p:grpSpPr>
        <p:sp>
          <p:nvSpPr>
            <p:cNvPr id="249" name="Google Shape;249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11"/>
          <p:cNvGrpSpPr/>
          <p:nvPr/>
        </p:nvGrpSpPr>
        <p:grpSpPr>
          <a:xfrm rot="2700000">
            <a:off x="7921716" y="2620066"/>
            <a:ext cx="714602" cy="714602"/>
            <a:chOff x="6302965" y="1775654"/>
            <a:chExt cx="714602" cy="714602"/>
          </a:xfrm>
        </p:grpSpPr>
        <p:sp>
          <p:nvSpPr>
            <p:cNvPr id="252" name="Google Shape;252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>
            <a:off x="3244055" y="5158051"/>
            <a:ext cx="2519362" cy="576263"/>
            <a:chOff x="2207940" y="1844824"/>
            <a:chExt cx="2519362" cy="576263"/>
          </a:xfrm>
        </p:grpSpPr>
        <p:sp>
          <p:nvSpPr>
            <p:cNvPr id="255" name="Google Shape;255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p11"/>
          <p:cNvSpPr txBox="1"/>
          <p:nvPr/>
        </p:nvSpPr>
        <p:spPr>
          <a:xfrm>
            <a:off x="4873545" y="586220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699133" y="4777944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297511" y="4335031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8038858" y="4950981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8759583" y="552724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6302965" y="5088881"/>
            <a:ext cx="714602" cy="714602"/>
            <a:chOff x="6302965" y="1775654"/>
            <a:chExt cx="714602" cy="714602"/>
          </a:xfrm>
        </p:grpSpPr>
        <p:sp>
          <p:nvSpPr>
            <p:cNvPr id="264" name="Google Shape;264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p11"/>
          <p:cNvSpPr txBox="1"/>
          <p:nvPr/>
        </p:nvSpPr>
        <p:spPr>
          <a:xfrm>
            <a:off x="2076593" y="3862747"/>
            <a:ext cx="6604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불필요한 부분을 제거 🡪 필요한 공통점만 남음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391675" y="2626093"/>
            <a:ext cx="948530" cy="28580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국가에서 국민 정보 관리용 프로그램을 만들려고 할 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요구되는 “국민 한 사람＂의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정보(속성)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추상화 한다면?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409" y="3559050"/>
            <a:ext cx="2088232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2135560" y="2564904"/>
            <a:ext cx="7992888" cy="3889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4729977" y="2735632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 정보 관리 프로그램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3601484" y="310601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2816481" y="4156078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3834398" y="5138323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7603649" y="3138161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8560615" y="4156077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7375570" y="513832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5808838" y="5916702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133649" y="1628800"/>
            <a:ext cx="9930904" cy="11316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추상화한 결과물을 객체 지향 프로그래밍 언어를 사용해서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변수명(데이터 이름)과 자료형(데이터 타입) 정리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158644" y="303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3310300"/>
                <a:gridCol w="3310300"/>
                <a:gridCol w="3310300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항목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변수명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자료형(type)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주민등록번호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pNo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성별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주소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phone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나이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133649" y="1628801"/>
            <a:ext cx="9930904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정리된 변수명과 자료형을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다이어그램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 시 아래와 같음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4"/>
          <p:cNvGraphicFramePr/>
          <p:nvPr/>
        </p:nvGraphicFramePr>
        <p:xfrm>
          <a:off x="4800411" y="2729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2591175"/>
              </a:tblGrid>
              <a:tr h="41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Person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81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pNo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name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gender : char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address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phone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age : int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4800412" y="4958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{B78E5FED-8939-4771-88BD-672336B262F2}</a:tableStyleId>
              </a:tblPr>
              <a:tblGrid>
                <a:gridCol w="2591175"/>
              </a:tblGrid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Person()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setXXX() : void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getXXX : 각 자료형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14"/>
          <p:cNvGrpSpPr/>
          <p:nvPr/>
        </p:nvGrpSpPr>
        <p:grpSpPr>
          <a:xfrm>
            <a:off x="2482434" y="3152774"/>
            <a:ext cx="2317977" cy="1803387"/>
            <a:chOff x="2482434" y="3152774"/>
            <a:chExt cx="2317977" cy="1803387"/>
          </a:xfrm>
        </p:grpSpPr>
        <p:sp>
          <p:nvSpPr>
            <p:cNvPr id="306" name="Google Shape;306;p14"/>
            <p:cNvSpPr/>
            <p:nvPr/>
          </p:nvSpPr>
          <p:spPr>
            <a:xfrm>
              <a:off x="4295775" y="3152774"/>
              <a:ext cx="504636" cy="180338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2482434" y="3823634"/>
              <a:ext cx="1527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정보(속성)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7391587" y="4956161"/>
            <a:ext cx="2356994" cy="1007759"/>
            <a:chOff x="7391587" y="4956161"/>
            <a:chExt cx="2356994" cy="1007759"/>
          </a:xfrm>
        </p:grpSpPr>
        <p:sp>
          <p:nvSpPr>
            <p:cNvPr id="309" name="Google Shape;309;p14"/>
            <p:cNvSpPr txBox="1"/>
            <p:nvPr/>
          </p:nvSpPr>
          <p:spPr>
            <a:xfrm>
              <a:off x="7959309" y="5229207"/>
              <a:ext cx="1789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+ 기능(행동)</a:t>
              </a:r>
              <a:endParaRPr b="1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391587" y="4956161"/>
              <a:ext cx="352238" cy="100775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133649" y="1628800"/>
            <a:ext cx="9930904" cy="19384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정리된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데이터들과 기능을 하나로 묶어 관리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기법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가장 중요한 목적인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직접 접근제한을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하여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외부에서 데이터의 직접적인 접근을 막고,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간접적으로 데이터에 접근할 수 메소드를 클래스 내부에 작성하는 방법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1583703" y="4468305"/>
            <a:ext cx="55739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통해서 정리된 속성과 기능을 하나로 묶고,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속성(데이터)의 직접 접근 방지를 하는 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 부가적으로 정보 은닉 효과가 발생함.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 rot="-1542083">
            <a:off x="2022033" y="3939554"/>
            <a:ext cx="2824162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2776415" y="3861809"/>
            <a:ext cx="824167" cy="824167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2636492" y="469986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접근가능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31" name="Google Shape;331;p16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6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6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36" name="Google Shape;336;p16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6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16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4428878" y="2917592"/>
            <a:ext cx="121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변경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7"/>
          <p:cNvGrpSpPr/>
          <p:nvPr/>
        </p:nvGrpSpPr>
        <p:grpSpPr>
          <a:xfrm>
            <a:off x="3053506" y="1747744"/>
            <a:ext cx="6778214" cy="2795415"/>
            <a:chOff x="3053506" y="1747744"/>
            <a:chExt cx="6778214" cy="2795415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3053506" y="2043943"/>
              <a:ext cx="6778214" cy="2499216"/>
              <a:chOff x="1128068" y="5229076"/>
              <a:chExt cx="4031828" cy="130822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1783284" y="5229200"/>
                <a:ext cx="3376612" cy="1308100"/>
              </a:xfrm>
              <a:prstGeom prst="flowChartTerminator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17"/>
              <p:cNvGrpSpPr/>
              <p:nvPr/>
            </p:nvGrpSpPr>
            <p:grpSpPr>
              <a:xfrm>
                <a:off x="1128068" y="5229076"/>
                <a:ext cx="2088233" cy="1307554"/>
                <a:chOff x="754931" y="3623766"/>
                <a:chExt cx="2893933" cy="1677442"/>
              </a:xfrm>
            </p:grpSpPr>
            <p:sp>
              <p:nvSpPr>
                <p:cNvPr id="351" name="Google Shape;351;p17"/>
                <p:cNvSpPr/>
                <p:nvPr/>
              </p:nvSpPr>
              <p:spPr>
                <a:xfrm rot="10800000">
                  <a:off x="754931" y="3623766"/>
                  <a:ext cx="1584821" cy="1677442"/>
                </a:xfrm>
                <a:prstGeom prst="flowChartDelay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>
                  <a:off x="2111965" y="3623766"/>
                  <a:ext cx="1536899" cy="1677442"/>
                </a:xfrm>
                <a:prstGeom prst="flowChartOnlineStorage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353" name="Google Shape;353;p17"/>
            <p:cNvSpPr txBox="1"/>
            <p:nvPr/>
          </p:nvSpPr>
          <p:spPr>
            <a:xfrm>
              <a:off x="5843948" y="1747744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 제한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4" name="Google Shape;35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17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56" name="Google Shape;356;p17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9" name="Google Shape;359;p17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61" name="Google Shape;361;p17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/>
          <p:nvPr/>
        </p:nvSpPr>
        <p:spPr>
          <a:xfrm rot="-1542083">
            <a:off x="2022617" y="3942115"/>
            <a:ext cx="2812354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2812093" y="3975631"/>
            <a:ext cx="648072" cy="648072"/>
            <a:chOff x="7315901" y="1196752"/>
            <a:chExt cx="648072" cy="648072"/>
          </a:xfrm>
        </p:grpSpPr>
        <p:cxnSp>
          <p:nvCxnSpPr>
            <p:cNvPr id="368" name="Google Shape;368;p17"/>
            <p:cNvCxnSpPr/>
            <p:nvPr/>
          </p:nvCxnSpPr>
          <p:spPr>
            <a:xfrm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 flipH="1"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0" name="Google Shape;370;p17"/>
          <p:cNvSpPr txBox="1"/>
          <p:nvPr/>
        </p:nvSpPr>
        <p:spPr>
          <a:xfrm>
            <a:off x="2582130" y="486370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접근불가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147117" y="3221915"/>
            <a:ext cx="647700" cy="647700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7"/>
          <p:cNvSpPr/>
          <p:nvPr/>
        </p:nvSpPr>
        <p:spPr>
          <a:xfrm rot="-2382802">
            <a:off x="9205993" y="3568480"/>
            <a:ext cx="189288" cy="1871755"/>
          </a:xfrm>
          <a:prstGeom prst="can">
            <a:avLst>
              <a:gd fmla="val 25000" name="adj"/>
            </a:avLst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7"/>
          <p:cNvSpPr/>
          <p:nvPr/>
        </p:nvSpPr>
        <p:spPr>
          <a:xfrm rot="-10456114">
            <a:off x="5988035" y="3160504"/>
            <a:ext cx="2162758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4567155" y="4628145"/>
            <a:ext cx="37433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내부의 데이터를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처리하는 기능을 포함하게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8989419" y="5421210"/>
            <a:ext cx="196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 이용한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간접 접근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1536174" y="5692410"/>
            <a:ext cx="3199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내부가 보이지 않음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정보 은닉 효과가 발생됨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p18"/>
          <p:cNvGraphicFramePr/>
          <p:nvPr/>
        </p:nvGraphicFramePr>
        <p:xfrm>
          <a:off x="1629593" y="3274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2579325"/>
                <a:gridCol w="2579325"/>
              </a:tblGrid>
              <a:tr h="121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입금             출금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Account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예금주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계좌번호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비밀번호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은행코드 : int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잔액 : int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Account()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입금(금액)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출금(금액)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잔액조회()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18"/>
          <p:cNvSpPr/>
          <p:nvPr/>
        </p:nvSpPr>
        <p:spPr>
          <a:xfrm>
            <a:off x="938323" y="1628800"/>
            <a:ext cx="10321556" cy="1377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클래스의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권한은 private을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클래스의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변수에 대한 연산처리를 목적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메소드는 클래스 내부에 작성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클래스 밖에서 접근할 수 있도록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public으로 설정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 원칙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726" y="5136209"/>
            <a:ext cx="822325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3276" y="4211612"/>
            <a:ext cx="1125537" cy="1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132" y="3429108"/>
            <a:ext cx="1259506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9071251" y="522920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1187905" y="6220287"/>
            <a:ext cx="6042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 클래스로 생성된 김철수 학생 명의의 계좌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583938" y="4522891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3120297" y="4536428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863187" y="4403068"/>
            <a:ext cx="2166372" cy="733729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8"/>
          <p:cNvSpPr/>
          <p:nvPr/>
        </p:nvSpPr>
        <p:spPr>
          <a:xfrm rot="5400000">
            <a:off x="7566819" y="3449325"/>
            <a:ext cx="190500" cy="27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8"/>
          <p:cNvSpPr/>
          <p:nvPr/>
        </p:nvSpPr>
        <p:spPr>
          <a:xfrm rot="4408632">
            <a:off x="7428725" y="3913404"/>
            <a:ext cx="180000" cy="32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6941533" y="4209159"/>
            <a:ext cx="1152525" cy="1152525"/>
          </a:xfrm>
          <a:prstGeom prst="mathMultiply">
            <a:avLst>
              <a:gd fmla="val 5482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7151083" y="5186225"/>
            <a:ext cx="720725" cy="720725"/>
          </a:xfrm>
          <a:prstGeom prst="donut">
            <a:avLst>
              <a:gd fmla="val 9002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1133649" y="1628800"/>
            <a:ext cx="9930904" cy="12351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연산자와 생성자를 사용하여 객체 생성 시 Heap 메모리 영역에 서로 다른 자료형의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연속으로 나열/할당된 객체 공간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133648" y="1052736"/>
            <a:ext cx="37289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객체(Instance)의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/>
          <p:nvPr/>
        </p:nvSpPr>
        <p:spPr>
          <a:xfrm rot="5400000">
            <a:off x="5154973" y="23644"/>
            <a:ext cx="1997976" cy="9296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437040" y="3037658"/>
            <a:ext cx="4806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 Student s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Student();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3998560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8989015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19"/>
          <p:cNvSpPr txBox="1"/>
          <p:nvPr/>
        </p:nvSpPr>
        <p:spPr>
          <a:xfrm>
            <a:off x="2272914" y="367301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6018337" y="367301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9400467" y="3685138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p19"/>
          <p:cNvGraphicFramePr/>
          <p:nvPr/>
        </p:nvGraphicFramePr>
        <p:xfrm>
          <a:off x="1791588" y="410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1921000"/>
              </a:tblGrid>
              <a:tr h="35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0X0123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15" name="Google Shape;415;p19"/>
          <p:cNvGraphicFramePr/>
          <p:nvPr/>
        </p:nvGraphicFramePr>
        <p:xfrm>
          <a:off x="4862554" y="4106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639925"/>
                <a:gridCol w="417875"/>
                <a:gridCol w="1038375"/>
                <a:gridCol w="728425"/>
                <a:gridCol w="604425"/>
                <a:gridCol w="410550"/>
              </a:tblGrid>
              <a:tr h="3762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0X0123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7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416" name="Google Shape;416;p19"/>
          <p:cNvCxnSpPr/>
          <p:nvPr/>
        </p:nvCxnSpPr>
        <p:spPr>
          <a:xfrm>
            <a:off x="3712578" y="4928461"/>
            <a:ext cx="114997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9"/>
          <p:cNvSpPr txBox="1"/>
          <p:nvPr/>
        </p:nvSpPr>
        <p:spPr>
          <a:xfrm>
            <a:off x="5473690" y="5270877"/>
            <a:ext cx="2617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type의 객체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2731286" y="5936992"/>
            <a:ext cx="6950645" cy="615553"/>
            <a:chOff x="2731286" y="6076474"/>
            <a:chExt cx="6950645" cy="615553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2731286" y="6076474"/>
              <a:ext cx="6950645" cy="615553"/>
              <a:chOff x="1679238" y="5273209"/>
              <a:chExt cx="6950645" cy="615553"/>
            </a:xfrm>
          </p:grpSpPr>
          <p:grpSp>
            <p:nvGrpSpPr>
              <p:cNvPr id="420" name="Google Shape;420;p19"/>
              <p:cNvGrpSpPr/>
              <p:nvPr/>
            </p:nvGrpSpPr>
            <p:grpSpPr>
              <a:xfrm>
                <a:off x="1679238" y="5273209"/>
                <a:ext cx="6950645" cy="461665"/>
                <a:chOff x="1831049" y="5022076"/>
                <a:chExt cx="6950645" cy="461665"/>
              </a:xfrm>
            </p:grpSpPr>
            <p:sp>
              <p:nvSpPr>
                <p:cNvPr id="421" name="Google Shape;421;p19"/>
                <p:cNvSpPr txBox="1"/>
                <p:nvPr/>
              </p:nvSpPr>
              <p:spPr>
                <a:xfrm>
                  <a:off x="1831049" y="5022076"/>
                  <a:ext cx="20313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클래스	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6529154" y="5022076"/>
                  <a:ext cx="225254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인스턴스(객체)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23" name="Google Shape;423;p19"/>
              <p:cNvSpPr txBox="1"/>
              <p:nvPr/>
            </p:nvSpPr>
            <p:spPr>
              <a:xfrm>
                <a:off x="4040058" y="5580985"/>
                <a:ext cx="10823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인스턴스화</a:t>
                </a:r>
                <a:endParaRPr b="1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>
              <a:off x="4197191" y="6153418"/>
              <a:ext cx="2831191" cy="2308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84615" y="1820090"/>
            <a:ext cx="4738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48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832449" y="1568391"/>
            <a:ext cx="3884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Chap01. 객체지향언어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832449" y="238753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Chap02.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832449" y="4025832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Chap04.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832449" y="484497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Chap05.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832449" y="3206685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Chap03.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133649" y="1628800"/>
            <a:ext cx="9930904" cy="11062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현실에 존재하는 독립적이면서 하나로 취급되는 사물이나 개념으로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언어에서 객체의 개념은 클래스에 정의된 내용대로 메모리에 할당된 결과물(Object)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1133648" y="1052736"/>
            <a:ext cx="4498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 – 종합 정리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720469" y="3149661"/>
            <a:ext cx="1837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(Class)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7578064" y="3149661"/>
            <a:ext cx="1893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객체(Instance)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2396703" y="4101937"/>
            <a:ext cx="2300105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(Student)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6" name="Google Shape;436;p20"/>
          <p:cNvGrpSpPr/>
          <p:nvPr/>
        </p:nvGrpSpPr>
        <p:grpSpPr>
          <a:xfrm>
            <a:off x="7490432" y="3803109"/>
            <a:ext cx="2068730" cy="1517905"/>
            <a:chOff x="7402800" y="3921727"/>
            <a:chExt cx="2068730" cy="1517905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8321476" y="4133628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김철수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8321477" y="4901439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김영희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9" name="Google Shape;43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2800" y="3921727"/>
              <a:ext cx="746125" cy="823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7561" y="4763357"/>
              <a:ext cx="746125" cy="676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0"/>
          <p:cNvSpPr/>
          <p:nvPr/>
        </p:nvSpPr>
        <p:spPr>
          <a:xfrm>
            <a:off x="1535502" y="3724452"/>
            <a:ext cx="9144000" cy="175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5155228" y="4194248"/>
            <a:ext cx="1727200" cy="238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5155228" y="4762573"/>
            <a:ext cx="1727200" cy="2365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5002640" y="4426642"/>
            <a:ext cx="2177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객체화 or 인스턴스화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2048598" y="5605303"/>
            <a:ext cx="30203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가지는 공통적인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요소를 추상화, 캡슐화 하여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7364874" y="5602320"/>
            <a:ext cx="2343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현실세계에 존재하는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 객체를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할당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53" name="Google Shape;453;p2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Chap02.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(Class)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생성자명() {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반환형 메소드명(매개변수)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//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선언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741437" y="2557203"/>
            <a:ext cx="4564800" cy="8718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1749236" y="4226369"/>
            <a:ext cx="4549200" cy="13065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8419179" y="2588216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속성값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419179" y="4443723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2"/>
          <p:cNvCxnSpPr>
            <a:stCxn id="463" idx="3"/>
            <a:endCxn id="465" idx="1"/>
          </p:cNvCxnSpPr>
          <p:nvPr/>
        </p:nvCxnSpPr>
        <p:spPr>
          <a:xfrm>
            <a:off x="6306237" y="2993103"/>
            <a:ext cx="2112900" cy="3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468" name="Google Shape;468;p22"/>
          <p:cNvCxnSpPr>
            <a:stCxn id="464" idx="3"/>
            <a:endCxn id="466" idx="1"/>
          </p:cNvCxnSpPr>
          <p:nvPr/>
        </p:nvCxnSpPr>
        <p:spPr>
          <a:xfrm>
            <a:off x="6298436" y="4879619"/>
            <a:ext cx="21207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133649" y="842962"/>
            <a:ext cx="9930904" cy="58174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 {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getName()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getAge()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setAge(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8076315" y="882667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예시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1930700" y="1448025"/>
            <a:ext cx="5842500" cy="543000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6385375" y="1411725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1930700" y="2083100"/>
            <a:ext cx="5842500" cy="543000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6427150" y="2046800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1937950" y="2718175"/>
            <a:ext cx="5842500" cy="3395700"/>
          </a:xfrm>
          <a:prstGeom prst="roundRect">
            <a:avLst>
              <a:gd fmla="val 1860" name="adj"/>
            </a:avLst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6427150" y="4108225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1130548" y="3429000"/>
            <a:ext cx="9930904" cy="22041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1" name="Google Shape;491;p24"/>
          <p:cNvGraphicFramePr/>
          <p:nvPr/>
        </p:nvGraphicFramePr>
        <p:xfrm>
          <a:off x="1158644" y="1716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732150"/>
                <a:gridCol w="2578150"/>
                <a:gridCol w="3310300"/>
                <a:gridCol w="331030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5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98" name="Google Shape;498;p2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Chap03.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필드 (Field)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1133649" y="1628801"/>
            <a:ext cx="9930904" cy="140886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자료형 변수명 [= 초기값];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1133648" y="337748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127447" y="3968595"/>
            <a:ext cx="9930904" cy="2477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//접근제한자 생략 시 (default)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//캡슐화 원칙으로 private 사용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6" name="Google Shape;516;p27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해당 클래스 내부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후손 클래스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-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private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517" name="Google Shape;517;p27"/>
          <p:cNvSpPr txBox="1"/>
          <p:nvPr/>
        </p:nvSpPr>
        <p:spPr>
          <a:xfrm>
            <a:off x="1133648" y="1052736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접근제한자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1133649" y="1628801"/>
            <a:ext cx="9930904" cy="10772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타입의 여러 객체가 공유할 목적의 필드에 사용하며,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start시에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메모리(static) 영역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자동 할당되는 멤버에 적용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28"/>
          <p:cNvSpPr txBox="1"/>
          <p:nvPr/>
        </p:nvSpPr>
        <p:spPr>
          <a:xfrm>
            <a:off x="1133648" y="1052736"/>
            <a:ext cx="3523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static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1133648" y="3104774"/>
            <a:ext cx="2454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static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8"/>
          <p:cNvSpPr/>
          <p:nvPr/>
        </p:nvSpPr>
        <p:spPr>
          <a:xfrm>
            <a:off x="1127447" y="3695881"/>
            <a:ext cx="9930904" cy="14609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133649" y="1628801"/>
            <a:ext cx="9930904" cy="8045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값만 계속 저장해야 하는 변수에 사용하는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1133648" y="1052736"/>
            <a:ext cx="33810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final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9"/>
          <p:cNvSpPr txBox="1"/>
          <p:nvPr/>
        </p:nvSpPr>
        <p:spPr>
          <a:xfrm>
            <a:off x="1133648" y="3104774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29"/>
          <p:cNvSpPr/>
          <p:nvPr/>
        </p:nvSpPr>
        <p:spPr>
          <a:xfrm>
            <a:off x="1127447" y="3695881"/>
            <a:ext cx="9930904" cy="16098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final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 = 100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final 키워드가 붙은 필드명은 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		  // 모두 대문자로 표기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12" name="Google Shape;112;p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객체지향언어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- 클래스 초기화 블럭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1133649" y="1628801"/>
            <a:ext cx="9930904" cy="14946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블럭 ( 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인스턴스 변수를 초기화 시키는 블럭으로 객체 생성시 마다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static(클래스) 블럭 ( static{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static 필드를 초기화 시키는 블럭으로 프로그램 시작 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한 번만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1133648" y="105273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1136749" y="3429758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1130548" y="4020864"/>
            <a:ext cx="9930904" cy="27007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static 자료형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 = 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자료형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= 20  // 명시적 초기화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static{ 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{ 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40;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– 초기화 순서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31"/>
          <p:cNvSpPr txBox="1"/>
          <p:nvPr/>
        </p:nvSpPr>
        <p:spPr>
          <a:xfrm>
            <a:off x="1133648" y="105273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1"/>
          <p:cNvSpPr txBox="1"/>
          <p:nvPr/>
        </p:nvSpPr>
        <p:spPr>
          <a:xfrm>
            <a:off x="1136749" y="3429758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인스턴스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2046288" y="1960293"/>
            <a:ext cx="1657350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4999038" y="1960293"/>
            <a:ext cx="1655762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7951788" y="1836468"/>
            <a:ext cx="1655762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1716206" y="4319506"/>
            <a:ext cx="1152525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3732331" y="4319506"/>
            <a:ext cx="1296987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589291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1"/>
          <p:cNvSpPr/>
          <p:nvPr/>
        </p:nvSpPr>
        <p:spPr>
          <a:xfrm>
            <a:off x="841386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1"/>
          <p:cNvSpPr/>
          <p:nvPr/>
        </p:nvSpPr>
        <p:spPr>
          <a:xfrm>
            <a:off x="4020461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31"/>
          <p:cNvSpPr/>
          <p:nvPr/>
        </p:nvSpPr>
        <p:spPr>
          <a:xfrm>
            <a:off x="6944849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2988091" y="4463174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5132090" y="4448093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7665574" y="4465306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2"/>
          <p:cNvGrpSpPr/>
          <p:nvPr/>
        </p:nvGrpSpPr>
        <p:grpSpPr>
          <a:xfrm>
            <a:off x="2568508" y="1412876"/>
            <a:ext cx="7054985" cy="4121086"/>
            <a:chOff x="3413702" y="746702"/>
            <a:chExt cx="5364600" cy="5364600"/>
          </a:xfrm>
        </p:grpSpPr>
        <p:sp>
          <p:nvSpPr>
            <p:cNvPr id="574" name="Google Shape;574;p32"/>
            <p:cNvSpPr/>
            <p:nvPr/>
          </p:nvSpPr>
          <p:spPr>
            <a:xfrm>
              <a:off x="3413702" y="746702"/>
              <a:ext cx="5364600" cy="5364600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Chap04.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생성자(Constructor)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1133649" y="1628801"/>
            <a:ext cx="9930904" cy="17419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 new 연산자를 통해 Heap 메모리 영역에 할당될 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안에서 만들어지는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 초기화 + 생성 시 필요한 기능 수행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일종의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전달된 초기값을 받아서 객체의 필드에 기록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136749" y="381240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규칙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1130548" y="4403515"/>
            <a:ext cx="9930904" cy="12409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 선언은 메소드 선언과 유사하나 반환 값이 없으며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생성자명을 클래스명과 똑같이 지정해주어야 함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34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클래스명() {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클래스명(매개변수) {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(this.)필드명 = 매개변수;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Academy() {}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기본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//매개변수 있는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1133648" y="1052736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작성하지 않은 경우, 클래스 사용 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컴파일러가 자동으로 기본 생성자 생성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 생성자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1136749" y="2836200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매개변수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1130548" y="3427307"/>
            <a:ext cx="9930904" cy="18665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시 전달받은 값으로 객체를 초기화 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생성자 작성 시 컴파일러가 기본 생성자를 자동으로 생성해주지 않음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상속에서 사용 시 반드시 기본 생성자를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오버로딩을 이용하여 작성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 동일한 이름의 메소드를 여러 개 작성하는 기법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36"/>
          <p:cNvSpPr txBox="1"/>
          <p:nvPr/>
        </p:nvSpPr>
        <p:spPr>
          <a:xfrm>
            <a:off x="1133648" y="1052736"/>
            <a:ext cx="2953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오버로딩이란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1136749" y="2836200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1130548" y="3427307"/>
            <a:ext cx="9930904" cy="11446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매개변수의 개수 또는 다른 매개변수 타입, 순서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 txBox="1"/>
          <p:nvPr/>
        </p:nvSpPr>
        <p:spPr>
          <a:xfrm>
            <a:off x="525400" y="28792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1133649" y="1628801"/>
            <a:ext cx="9930904" cy="9539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인스턴스의 메소드에 숨겨진 채 존재하는 레퍼런스로, 할당된 객체를 가리킴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실행 시 전달되는 객체의 주소를 자동으로 받음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7"/>
          <p:cNvSpPr txBox="1"/>
          <p:nvPr/>
        </p:nvSpPr>
        <p:spPr>
          <a:xfrm>
            <a:off x="1133648" y="1052736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1136749" y="2836200"/>
            <a:ext cx="2622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37"/>
          <p:cNvSpPr/>
          <p:nvPr/>
        </p:nvSpPr>
        <p:spPr>
          <a:xfrm>
            <a:off x="1130548" y="3427307"/>
            <a:ext cx="9930904" cy="21072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Academy(String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 this.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1025876" y="5672433"/>
            <a:ext cx="10751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위와 같이 매개변수를 가지는 생성자에서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명이 필드명과 같은 경우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매개변수의 변수명이 우선이므로 this 객체를 이용하여 대입되는 변수가 필드라는 것을 구분해줌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this()  : this 생성자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생성자, 같은 클래스의 다른 생성자를 호출할 때 사용,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첫 번째 줄에 선언해야 함 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1133648" y="1052736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1136749" y="2689443"/>
            <a:ext cx="284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1130548" y="3280550"/>
            <a:ext cx="9930904" cy="31735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int 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 “김철수”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Academy(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age, String name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this.age = age;     this.name = name;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39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641" name="Google Shape;641;p39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Chap05.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메소드(Method)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3 + 1대 특징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64651" y="1895500"/>
            <a:ext cx="5070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 (Encapsulation)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(Inheritance)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 (Polymorphism)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096000" y="3141985"/>
            <a:ext cx="4631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     추상화 (Abstraction)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40"/>
          <p:cNvSpPr/>
          <p:nvPr/>
        </p:nvSpPr>
        <p:spPr>
          <a:xfrm>
            <a:off x="1133649" y="1628801"/>
            <a:ext cx="9930904" cy="151545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수학의 함수와 비슷하며 호출을 통해 사용, 전달 값이 없는 상태로 호출을 하거나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값을 전달하여 호출을 하며, 함수 내에 작성된 연산 수행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후 반환 값 / 결과 값은 있거나 없을 수 있음 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1133648" y="1052736"/>
            <a:ext cx="2337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1" name="Google Shape;6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902" y="3435198"/>
            <a:ext cx="456219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0"/>
          <p:cNvSpPr txBox="1"/>
          <p:nvPr/>
        </p:nvSpPr>
        <p:spPr>
          <a:xfrm>
            <a:off x="2815331" y="3460495"/>
            <a:ext cx="999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전달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 txBox="1"/>
          <p:nvPr/>
        </p:nvSpPr>
        <p:spPr>
          <a:xfrm>
            <a:off x="4169296" y="5917532"/>
            <a:ext cx="1989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반환 값 / 결과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 txBox="1"/>
          <p:nvPr/>
        </p:nvSpPr>
        <p:spPr>
          <a:xfrm>
            <a:off x="9067712" y="4584032"/>
            <a:ext cx="734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40"/>
          <p:cNvCxnSpPr>
            <a:endCxn id="652" idx="3"/>
          </p:cNvCxnSpPr>
          <p:nvPr/>
        </p:nvCxnSpPr>
        <p:spPr>
          <a:xfrm rot="10800000">
            <a:off x="3814902" y="3645161"/>
            <a:ext cx="949500" cy="3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40"/>
          <p:cNvCxnSpPr>
            <a:endCxn id="654" idx="1"/>
          </p:cNvCxnSpPr>
          <p:nvPr/>
        </p:nvCxnSpPr>
        <p:spPr>
          <a:xfrm>
            <a:off x="7058612" y="4768698"/>
            <a:ext cx="2009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7" name="Google Shape;657;p40"/>
          <p:cNvCxnSpPr>
            <a:endCxn id="653" idx="3"/>
          </p:cNvCxnSpPr>
          <p:nvPr/>
        </p:nvCxnSpPr>
        <p:spPr>
          <a:xfrm flipH="1">
            <a:off x="6158517" y="5779998"/>
            <a:ext cx="900000" cy="32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41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 [매개변수]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41"/>
          <p:cNvSpPr txBox="1"/>
          <p:nvPr/>
        </p:nvSpPr>
        <p:spPr>
          <a:xfrm>
            <a:off x="1133648" y="1052736"/>
            <a:ext cx="2813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3" name="Google Shape;673;p42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패키지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자손 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43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예약어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1" name="Google Shape;681;p43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영역에 할당하여 객체 생성 없이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종단의 의미, 상속 시 오버라이딩 불가능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미완성된, 상속하여 오버라이딩으로 완성시켜 사용해야 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synchronized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동기화 처리, 공유 자원에 한 개의 스레드만 접근 가능함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final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(final static)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static과 final의 의미를 둘 다 가짐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44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반환형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9" name="Google Shape;689;p44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void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반환형이 없음을 의미, 반환 값이 없을 경우 반드시 작성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 후 반환 값이 기본 자료형일 경우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배열인 경우 배열의 주소값이 반환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해당 클래스 타입의 객체일 경우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해당 객체의 주소값이 반환  (클래스 == 타입)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45"/>
          <p:cNvSpPr txBox="1"/>
          <p:nvPr/>
        </p:nvSpPr>
        <p:spPr>
          <a:xfrm>
            <a:off x="1133648" y="1052736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매개변수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7" name="Google Shape;697;p45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{7385AFFB-859C-4842-863E-DA86150D60CB}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 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매개변수가 없는 것을 의미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기본형 매개변수 사용 시 값을 복사하여 전달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 값을 변경하여도 본래 값은 변경되지 않음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배열, 클래스 등 참조형을 매개변수로 전달 시에는 데이터의 주소 값을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전달하기 때문에 매개변수를 수정하면 본래의 데이터가 수정됨(얕은 복사)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vMerge="1"/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가변인자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매개변수의 개수를 유동적으로 설정하는 방법으로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 매개변수 외 다른 매개변수가 있으면 가변 매개변수를 마지막에 설정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* 방법 : (자료형 ... 변수명)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698" name="Google Shape;698;p45"/>
          <p:cNvSpPr txBox="1"/>
          <p:nvPr/>
        </p:nvSpPr>
        <p:spPr>
          <a:xfrm>
            <a:off x="1158643" y="6014853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매개변수의 수에 제한이 없다.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46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47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48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48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49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135061" y="3426855"/>
            <a:ext cx="3260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언어란 ?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33649" y="3979338"/>
            <a:ext cx="9930904" cy="158417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 세계는 사물이나 개념처럼 독립되고 구분되는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객체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이루어져 있으며,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사건들은 객체간의 상호작용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개념을 컴퓨터로 옮겨 놓아 만들어낸 것이 객체지향 언어이다.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133648" y="1681163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속성(값, data)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기능(동작,행동)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다른 것들 과 구분되어 식별 가능한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3648" y="1084039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50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변경할 값을 전달 받아서 필드 값을 변경하는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50"/>
          <p:cNvSpPr txBox="1"/>
          <p:nvPr/>
        </p:nvSpPr>
        <p:spPr>
          <a:xfrm>
            <a:off x="1133648" y="1052736"/>
            <a:ext cx="2512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50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50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set필드명(자료형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(this.)필드명 = 자료형 변수명;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setStudentNo(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51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기록된 값을 읽어서 요청한 쪽으로 읽은 값을 넘기는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51"/>
          <p:cNvSpPr txBox="1"/>
          <p:nvPr/>
        </p:nvSpPr>
        <p:spPr>
          <a:xfrm>
            <a:off x="1133648" y="1052736"/>
            <a:ext cx="2562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51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51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get필드명()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return 필드명;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getStudentNo()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return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5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메소드를 종료하고 자신을 호출한 메소드로 돌아가는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 값이 있다면 반환 값을 가지고 자신을 호출한 메소드로 돌아감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52"/>
          <p:cNvSpPr txBox="1"/>
          <p:nvPr/>
        </p:nvSpPr>
        <p:spPr>
          <a:xfrm>
            <a:off x="5534468" y="5966680"/>
            <a:ext cx="1123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52"/>
          <p:cNvSpPr/>
          <p:nvPr/>
        </p:nvSpPr>
        <p:spPr>
          <a:xfrm>
            <a:off x="4837906" y="5214543"/>
            <a:ext cx="2160588" cy="50323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method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52"/>
          <p:cNvSpPr/>
          <p:nvPr/>
        </p:nvSpPr>
        <p:spPr>
          <a:xfrm>
            <a:off x="4837906" y="4638280"/>
            <a:ext cx="2160588" cy="5048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2"/>
          <p:cNvSpPr/>
          <p:nvPr/>
        </p:nvSpPr>
        <p:spPr>
          <a:xfrm>
            <a:off x="4837906" y="4063605"/>
            <a:ext cx="2160588" cy="503238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2" name="Google Shape;762;p52"/>
          <p:cNvGrpSpPr/>
          <p:nvPr/>
        </p:nvGrpSpPr>
        <p:grpSpPr>
          <a:xfrm>
            <a:off x="4664869" y="2788353"/>
            <a:ext cx="2535237" cy="3073890"/>
            <a:chOff x="1446231" y="2016633"/>
            <a:chExt cx="2534852" cy="3788631"/>
          </a:xfrm>
        </p:grpSpPr>
        <p:sp>
          <p:nvSpPr>
            <p:cNvPr id="763" name="Google Shape;763;p52"/>
            <p:cNvSpPr/>
            <p:nvPr/>
          </p:nvSpPr>
          <p:spPr>
            <a:xfrm>
              <a:off x="1476388" y="2564444"/>
              <a:ext cx="2447553" cy="32408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1446231" y="2016633"/>
              <a:ext cx="2534852" cy="5684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5" name="Google Shape;765;p52"/>
          <p:cNvSpPr/>
          <p:nvPr/>
        </p:nvSpPr>
        <p:spPr>
          <a:xfrm rot="1453139">
            <a:off x="3974306" y="2813539"/>
            <a:ext cx="1439863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52"/>
          <p:cNvSpPr/>
          <p:nvPr/>
        </p:nvSpPr>
        <p:spPr>
          <a:xfrm rot="-1948523">
            <a:off x="6461919" y="2683364"/>
            <a:ext cx="1439862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52"/>
          <p:cNvSpPr txBox="1"/>
          <p:nvPr/>
        </p:nvSpPr>
        <p:spPr>
          <a:xfrm>
            <a:off x="4887119" y="2573826"/>
            <a:ext cx="7096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52"/>
          <p:cNvSpPr txBox="1"/>
          <p:nvPr/>
        </p:nvSpPr>
        <p:spPr>
          <a:xfrm>
            <a:off x="6373019" y="2570651"/>
            <a:ext cx="603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52"/>
          <p:cNvSpPr/>
          <p:nvPr/>
        </p:nvSpPr>
        <p:spPr>
          <a:xfrm rot="5400000">
            <a:off x="6494462" y="4134249"/>
            <a:ext cx="936625" cy="935038"/>
          </a:xfrm>
          <a:custGeom>
            <a:rect b="b" l="l" r="r" t="t"/>
            <a:pathLst>
              <a:path extrusionOk="0" h="120000" w="120000">
                <a:moveTo>
                  <a:pt x="7487" y="60000"/>
                </a:moveTo>
                <a:lnTo>
                  <a:pt x="7487" y="60000"/>
                </a:lnTo>
                <a:cubicBezTo>
                  <a:pt x="7487" y="33875"/>
                  <a:pt x="26701" y="11725"/>
                  <a:pt x="52569" y="8028"/>
                </a:cubicBezTo>
                <a:cubicBezTo>
                  <a:pt x="78437" y="4331"/>
                  <a:pt x="103088" y="20212"/>
                  <a:pt x="110410" y="45291"/>
                </a:cubicBezTo>
                <a:lnTo>
                  <a:pt x="117527" y="45291"/>
                </a:lnTo>
                <a:lnTo>
                  <a:pt x="105025" y="60000"/>
                </a:lnTo>
                <a:lnTo>
                  <a:pt x="87578" y="45291"/>
                </a:lnTo>
                <a:lnTo>
                  <a:pt x="94530" y="45291"/>
                </a:lnTo>
                <a:lnTo>
                  <a:pt x="94530" y="45291"/>
                </a:lnTo>
                <a:cubicBezTo>
                  <a:pt x="87534" y="28902"/>
                  <a:pt x="69960" y="19692"/>
                  <a:pt x="52486" y="23259"/>
                </a:cubicBezTo>
                <a:cubicBezTo>
                  <a:pt x="35012" y="26825"/>
                  <a:pt x="22462" y="42183"/>
                  <a:pt x="22462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52"/>
          <p:cNvSpPr txBox="1"/>
          <p:nvPr/>
        </p:nvSpPr>
        <p:spPr>
          <a:xfrm>
            <a:off x="7430294" y="4339830"/>
            <a:ext cx="809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52"/>
          <p:cNvSpPr/>
          <p:nvPr/>
        </p:nvSpPr>
        <p:spPr>
          <a:xfrm rot="-5111403">
            <a:off x="4604544" y="4092180"/>
            <a:ext cx="625475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592"/>
                  <a:pt x="27520" y="9544"/>
                  <a:pt x="54034" y="6429"/>
                </a:cubicBezTo>
                <a:cubicBezTo>
                  <a:pt x="80548" y="3315"/>
                  <a:pt x="105119" y="21125"/>
                  <a:pt x="111144" y="47825"/>
                </a:cubicBezTo>
                <a:lnTo>
                  <a:pt x="118518" y="47825"/>
                </a:lnTo>
                <a:lnTo>
                  <a:pt x="105000" y="60000"/>
                </a:lnTo>
                <a:lnTo>
                  <a:pt x="88518" y="47825"/>
                </a:lnTo>
                <a:lnTo>
                  <a:pt x="95871" y="47825"/>
                </a:lnTo>
                <a:cubicBezTo>
                  <a:pt x="90455" y="28038"/>
                  <a:pt x="72847" y="15648"/>
                  <a:pt x="54473" y="18697"/>
                </a:cubicBezTo>
                <a:cubicBezTo>
                  <a:pt x="36100" y="21745"/>
                  <a:pt x="22500" y="39314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52"/>
          <p:cNvSpPr/>
          <p:nvPr/>
        </p:nvSpPr>
        <p:spPr>
          <a:xfrm rot="-5111403">
            <a:off x="4589463" y="4812111"/>
            <a:ext cx="627062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606"/>
                  <a:pt x="27512" y="9568"/>
                  <a:pt x="54019" y="6447"/>
                </a:cubicBezTo>
                <a:cubicBezTo>
                  <a:pt x="80525" y="3326"/>
                  <a:pt x="105097" y="21114"/>
                  <a:pt x="111137" y="47797"/>
                </a:cubicBezTo>
                <a:lnTo>
                  <a:pt x="118509" y="47797"/>
                </a:lnTo>
                <a:lnTo>
                  <a:pt x="105000" y="60000"/>
                </a:lnTo>
                <a:lnTo>
                  <a:pt x="88509" y="47797"/>
                </a:lnTo>
                <a:lnTo>
                  <a:pt x="95859" y="47797"/>
                </a:lnTo>
                <a:lnTo>
                  <a:pt x="95859" y="47797"/>
                </a:lnTo>
                <a:cubicBezTo>
                  <a:pt x="90427" y="28046"/>
                  <a:pt x="72818" y="15691"/>
                  <a:pt x="54454" y="18746"/>
                </a:cubicBezTo>
                <a:cubicBezTo>
                  <a:pt x="36089" y="21801"/>
                  <a:pt x="22500" y="39345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52"/>
          <p:cNvSpPr txBox="1"/>
          <p:nvPr/>
        </p:nvSpPr>
        <p:spPr>
          <a:xfrm>
            <a:off x="3952081" y="4246168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2"/>
          <p:cNvSpPr txBox="1"/>
          <p:nvPr/>
        </p:nvSpPr>
        <p:spPr>
          <a:xfrm>
            <a:off x="3961606" y="5028805"/>
            <a:ext cx="6461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2"/>
          <p:cNvSpPr txBox="1"/>
          <p:nvPr/>
        </p:nvSpPr>
        <p:spPr>
          <a:xfrm>
            <a:off x="31810" y="6401986"/>
            <a:ext cx="510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STACK의 자료구조 : LIFO(Last-Input-First-Out)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133648" y="1673441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정의된 내용대로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영역에 생성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33648" y="1076317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2227898" y="3004668"/>
            <a:ext cx="7715249" cy="2713398"/>
            <a:chOff x="841058" y="2611077"/>
            <a:chExt cx="7715249" cy="2713398"/>
          </a:xfrm>
        </p:grpSpPr>
        <p:grpSp>
          <p:nvGrpSpPr>
            <p:cNvPr id="141" name="Google Shape;141;p6"/>
            <p:cNvGrpSpPr/>
            <p:nvPr/>
          </p:nvGrpSpPr>
          <p:grpSpPr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43" name="Google Shape;143;p6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6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5" name="Google Shape;145;p6"/>
              <p:cNvSpPr txBox="1"/>
              <p:nvPr/>
            </p:nvSpPr>
            <p:spPr>
              <a:xfrm rot="-54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p6"/>
              <p:cNvSpPr txBox="1"/>
              <p:nvPr/>
            </p:nvSpPr>
            <p:spPr>
              <a:xfrm rot="-54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 rot="-54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Static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>
              <a:off x="4127183" y="4181474"/>
              <a:ext cx="2928937" cy="642938"/>
              <a:chOff x="2714625" y="1714500"/>
              <a:chExt cx="2928938" cy="642939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52" name="Google Shape;152;p6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6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5" name="Google Shape;155;p6"/>
            <p:cNvSpPr txBox="1"/>
            <p:nvPr/>
          </p:nvSpPr>
          <p:spPr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arr[0]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 flipH="1">
              <a:off x="841058" y="2611077"/>
              <a:ext cx="3998912" cy="574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int[] arr =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int[4];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 rot="10800000">
              <a:off x="2341245" y="4502150"/>
              <a:ext cx="1785938" cy="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5252085" y="4179500"/>
            <a:ext cx="3390734" cy="1405496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902507" y="5963482"/>
            <a:ext cx="6261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연산자를 통해 메모리 영역에 생성된 배열도 객체이다.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33649" y="1628800"/>
            <a:ext cx="9930904" cy="12634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특성(속성, 기능)에 대한 정의를 한 것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제품의 설계도, 빵 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133648" y="1052736"/>
            <a:ext cx="269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클래스( class 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33648" y="4365104"/>
            <a:ext cx="9930905" cy="1008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추상화(abstraction), 캡슐화(encapsulation)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적용되어야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133648" y="3767980"/>
            <a:ext cx="5186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작성 시 반드시 필요한 것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855640" y="2060848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852465" y="3645173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28727" y="3643515"/>
            <a:ext cx="59007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279576" y="3645173"/>
            <a:ext cx="57288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630090" y="5291410"/>
            <a:ext cx="576262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207940" y="5291410"/>
            <a:ext cx="935037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142977" y="5291410"/>
            <a:ext cx="1152823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295502" y="5291410"/>
            <a:ext cx="431800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 rot="5400000">
            <a:off x="2855639" y="2924448"/>
            <a:ext cx="576263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 rot="5400000">
            <a:off x="2856433" y="4507979"/>
            <a:ext cx="574675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6112838" y="2189359"/>
            <a:ext cx="646112" cy="369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101725" y="3789040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6020763" y="541464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8248348" y="2004976"/>
            <a:ext cx="1871663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8248348" y="358930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8248348" y="524665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2409390" y="3117137"/>
            <a:ext cx="3097212" cy="1073488"/>
            <a:chOff x="2856430" y="3117137"/>
            <a:chExt cx="3097212" cy="107348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2856430" y="3117137"/>
              <a:ext cx="3097212" cy="576263"/>
              <a:chOff x="1630090" y="1844824"/>
              <a:chExt cx="3097212" cy="576263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1630090" y="1844824"/>
                <a:ext cx="576262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2207940" y="1844824"/>
                <a:ext cx="935037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3142977" y="1844824"/>
                <a:ext cx="1152823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295502" y="1844824"/>
                <a:ext cx="431800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0" name="Google Shape;210;p9"/>
            <p:cNvSpPr txBox="1"/>
            <p:nvPr/>
          </p:nvSpPr>
          <p:spPr>
            <a:xfrm>
              <a:off x="5063770" y="3821293"/>
              <a:ext cx="87716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7442318" y="2294117"/>
            <a:ext cx="1873250" cy="2269766"/>
            <a:chOff x="7889358" y="2294117"/>
            <a:chExt cx="1873250" cy="2269766"/>
          </a:xfrm>
        </p:grpSpPr>
        <p:sp>
          <p:nvSpPr>
            <p:cNvPr id="212" name="Google Shape;212;p9"/>
            <p:cNvSpPr/>
            <p:nvPr/>
          </p:nvSpPr>
          <p:spPr>
            <a:xfrm>
              <a:off x="7889358" y="2737030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8487736" y="2294117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229083" y="291006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157645" y="374023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949808" y="3486330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6046150" y="3047967"/>
            <a:ext cx="714602" cy="714602"/>
            <a:chOff x="6302965" y="1775654"/>
            <a:chExt cx="714602" cy="714602"/>
          </a:xfrm>
        </p:grpSpPr>
        <p:sp>
          <p:nvSpPr>
            <p:cNvPr id="218" name="Google Shape;218;p9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