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ixW5XU5tRROzOilPRz3pceXMwk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CF0EC5-AA32-4B53-B1EE-DCEECC305C98}">
  <a:tblStyle styleId="{43CF0EC5-AA32-4B53-B1EE-DCEECC305C98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CA567C70-52DF-4D8F-8A91-38E4A0B1CA15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FileService 클래스에 붙여넣기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/* File 클래스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- java.io 패키지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- 파일/디렉토리(폴더)를 관리하는 클래스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  (파일/디렉토리 존재 유무 관계 없음)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- 파일 생성, 제거, 이름, 크기, 마지막 수정일, 존재여부 등의 기능 제공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- File 클래스 메서드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boolean  </a:t>
            </a:r>
            <a:r>
              <a:rPr lang="en-US" sz="1000" u="sng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mkdir</a:t>
            </a: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          : 디렉토리 생성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boolean  </a:t>
            </a:r>
            <a:r>
              <a:rPr lang="en-US" sz="1000" u="sng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mkdirs</a:t>
            </a: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         : 경로상의 모든 디렉토리 생성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boolean  createNewFile()  : 파일 생성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boolean  delete()         : 파일/디렉토리 삭제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String   getName()        : 파일 이름 반환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String   parent()         : 파일이 저장된 디렉토리 반환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String   getPath()        : 전체 경로 반환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boolean  isFile()         : 현재 File 객체가 관리하는게 파일이면 true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boolean  isDirectory()    : 현재 File 객체가 관리하는게 디렉토리 true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boolean  exists()         : 파일/디렉토리가 존재하면 true, 아님 false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long     length()         : 파일 크기 반환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long     lastModified()   : 파일 마지막 수정일 (1970.01.01 09:00 부터 현재까지 지난 시간을 </a:t>
            </a:r>
            <a:r>
              <a:rPr lang="en-US" sz="1000" u="sng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ms</a:t>
            </a: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단위로 반환)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String[] list()          : 디렉토리 내 파일 목록을 String[] 배열로 반환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File[]   listFiles()     : 디렉토리 내 파일 목록을 File[] 배열로 반환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*/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endParaRPr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/* [개발자 상식!]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OS : 운영 체제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 (Windows)    /     (Linux, </a:t>
            </a:r>
            <a:r>
              <a:rPr lang="en-US" sz="1000" u="sng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Mac</a:t>
            </a: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   폴더       /      디렉토리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- 경로 표기 방법(하위 폴더, 파일 표시)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백슬래시 (\, Windows)     -&gt; C:\workspace\02_Java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슬래시   (/, Linux, </a:t>
            </a:r>
            <a:r>
              <a:rPr lang="en-US" sz="1000" u="sng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Mac</a:t>
            </a: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) -&gt; C:/workspace/02_Java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- Java 언어의 특징 : 플랫폼(OS)에 독립적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-&gt; OS 관계 없이 똑같은 코드 작성이 가능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-&gt; 이 특징을 유지하기 위해 /, \ 둘다 호환 가능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  (런타임 시 실행되는 OS에 맞게 자동으로 변경)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-------------------------------------------------------------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- 경로 표기 방법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1) 절대 경로 : 하나의(절대적인) 기준으로 부터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				 목표까지의 경로를 모두 표기하는 방법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- 기준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[Windows] :   C:/  , D:/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[Linux, </a:t>
            </a:r>
            <a:r>
              <a:rPr lang="en-US" sz="1000" u="sng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Mac</a:t>
            </a: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 : /Users ,   /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2) 상대 경로 : 현재 위치를 기준으로 목표까지의 경로를 표기하는 방법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 */</a:t>
            </a:r>
            <a:endParaRPr sz="1000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50"/>
          </a:p>
        </p:txBody>
      </p:sp>
      <p:sp>
        <p:nvSpPr>
          <p:cNvPr id="370" name="Google Shape;370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"/>
          <p:cNvGrpSpPr/>
          <p:nvPr/>
        </p:nvGrpSpPr>
        <p:grpSpPr>
          <a:xfrm>
            <a:off x="2693988" y="1381344"/>
            <a:ext cx="6786562" cy="4121150"/>
            <a:chOff x="3413702" y="746702"/>
            <a:chExt cx="5364596" cy="5364596"/>
          </a:xfrm>
        </p:grpSpPr>
        <p:sp>
          <p:nvSpPr>
            <p:cNvPr id="92" name="Google Shape;92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입출력(IO)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FileInputStream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10"/>
          <p:cNvSpPr/>
          <p:nvPr/>
        </p:nvSpPr>
        <p:spPr>
          <a:xfrm>
            <a:off x="633413" y="1125538"/>
            <a:ext cx="10931525" cy="143573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파일을 바이트 단위로 읽을 때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그림, 오디오, 비디오, 텍스트 파일 등 모든 종류의 파일 읽기 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InputStream의 하위 클래스로 InputStream과 사용 방법 동일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10"/>
          <p:cNvSpPr txBox="1"/>
          <p:nvPr/>
        </p:nvSpPr>
        <p:spPr>
          <a:xfrm>
            <a:off x="1125538" y="2759393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객체 생성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1128256" y="3311842"/>
            <a:ext cx="9961563" cy="191547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FileInputStream객체가 생성될 때 파일과 직접 연결 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만약 파일이 존재하지 않으면 FileNotFoundException이 발생하므로 예외처리 필수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FileInputStream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fis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FileInputStream(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"C:/dev/test.txt"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OutputStream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633413" y="1125539"/>
            <a:ext cx="10931525" cy="6270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바이트 기반 출력 스트림의 최상위 클래스로 추상클래스임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8" name="Google Shape;188;p11"/>
          <p:cNvGraphicFramePr/>
          <p:nvPr/>
        </p:nvGraphicFramePr>
        <p:xfrm>
          <a:off x="350520" y="38591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{43CF0EC5-AA32-4B53-B1EE-DCEECC305C98}</a:tableStyleId>
              </a:tblPr>
              <a:tblGrid>
                <a:gridCol w="1259200"/>
                <a:gridCol w="2866200"/>
                <a:gridCol w="7350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리턴 타입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메소드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설명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write(int b)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출력 스트림으로 1바이트를 보냄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write(byte[] b)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출력 스트림에 매개 값으로 주어진 바이트 배열 b의 모든 바이트를 보냄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write(byte[] b, int off, int len)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출력 스트림에 매개 값으로 주어진 바이트 배열 b[off]부터 len개까지의 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바이트를 보냄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flush()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버퍼에 잔류하는 모든 바이트 출력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close()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사용한 시스템 자원 반납 후 출력 스트림을 닫음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pSp>
        <p:nvGrpSpPr>
          <p:cNvPr id="189" name="Google Shape;189;p11"/>
          <p:cNvGrpSpPr/>
          <p:nvPr/>
        </p:nvGrpSpPr>
        <p:grpSpPr>
          <a:xfrm>
            <a:off x="1767840" y="2103122"/>
            <a:ext cx="8641080" cy="1417318"/>
            <a:chOff x="1767840" y="2103122"/>
            <a:chExt cx="8641080" cy="1417318"/>
          </a:xfrm>
        </p:grpSpPr>
        <p:sp>
          <p:nvSpPr>
            <p:cNvPr id="190" name="Google Shape;190;p11"/>
            <p:cNvSpPr/>
            <p:nvPr/>
          </p:nvSpPr>
          <p:spPr>
            <a:xfrm>
              <a:off x="5257800" y="2103122"/>
              <a:ext cx="1874520" cy="4114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OutputStream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91" name="Google Shape;191;p11"/>
            <p:cNvCxnSpPr>
              <a:stCxn id="192" idx="0"/>
              <a:endCxn id="190" idx="2"/>
            </p:cNvCxnSpPr>
            <p:nvPr/>
          </p:nvCxnSpPr>
          <p:spPr>
            <a:xfrm rot="10800000">
              <a:off x="6195148" y="2514722"/>
              <a:ext cx="1500" cy="274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193" name="Google Shape;193;p11"/>
            <p:cNvGrpSpPr/>
            <p:nvPr/>
          </p:nvGrpSpPr>
          <p:grpSpPr>
            <a:xfrm>
              <a:off x="1767840" y="2785608"/>
              <a:ext cx="8641080" cy="734832"/>
              <a:chOff x="2636520" y="2785608"/>
              <a:chExt cx="8641080" cy="734832"/>
            </a:xfrm>
          </p:grpSpPr>
          <p:sp>
            <p:nvSpPr>
              <p:cNvPr id="192" name="Google Shape;192;p11"/>
              <p:cNvSpPr/>
              <p:nvPr/>
            </p:nvSpPr>
            <p:spPr>
              <a:xfrm>
                <a:off x="3660775" y="2788922"/>
                <a:ext cx="6809105" cy="48768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>
                <a:off x="4002227" y="3215642"/>
                <a:ext cx="6251296" cy="152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>
                <a:off x="2636520" y="3108960"/>
                <a:ext cx="1984375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FileOutputStream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>
                <a:off x="4733027" y="3108960"/>
                <a:ext cx="2516768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BufferedOutputStream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7386934" y="3108960"/>
                <a:ext cx="2193497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DataOutputStream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>
                <a:off x="9703435" y="3086102"/>
                <a:ext cx="1574165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PrintStream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199" name="Google Shape;199;p11"/>
              <p:cNvCxnSpPr/>
              <p:nvPr/>
            </p:nvCxnSpPr>
            <p:spPr>
              <a:xfrm rot="10800000">
                <a:off x="5991411" y="2785608"/>
                <a:ext cx="0" cy="32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0" name="Google Shape;200;p11"/>
              <p:cNvCxnSpPr/>
              <p:nvPr/>
            </p:nvCxnSpPr>
            <p:spPr>
              <a:xfrm rot="10800000">
                <a:off x="8483682" y="2785608"/>
                <a:ext cx="0" cy="32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FileOutputStream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12"/>
          <p:cNvSpPr/>
          <p:nvPr/>
        </p:nvSpPr>
        <p:spPr>
          <a:xfrm>
            <a:off x="633413" y="1125538"/>
            <a:ext cx="10931525" cy="143573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파일능 바이트 단위로 저장할 때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그림, 오디오, 비디오, 텍스트 파일 등 모든 종류의 데이터를 파일로 저장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OutputStream의 하위 클래스로 OutputStream과 사용 방법 동일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12"/>
          <p:cNvSpPr txBox="1"/>
          <p:nvPr/>
        </p:nvSpPr>
        <p:spPr>
          <a:xfrm>
            <a:off x="1125538" y="2759393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객체 생성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12"/>
          <p:cNvSpPr/>
          <p:nvPr/>
        </p:nvSpPr>
        <p:spPr>
          <a:xfrm>
            <a:off x="1128256" y="3311842"/>
            <a:ext cx="9961563" cy="322611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FileOutputStream객체가 생성될 때 파일과 직접 연결 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만약 파일이 존재하지 않으면 자동으로 생성하지만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 파일이 존재하는 경우 파일을 덮어쓰는 단점이 있음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FileOutputStream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fos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FileOutputStream(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"C:/data/test.txt"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만일 기존 파일에 이어서 계속 작성하고 싶다면 아래 예제처럼 객체 생성 시 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FileOutputStream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fos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FileOutputStream(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"C:/data/test.txt"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Reader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13"/>
          <p:cNvSpPr/>
          <p:nvPr/>
        </p:nvSpPr>
        <p:spPr>
          <a:xfrm>
            <a:off x="633413" y="1125539"/>
            <a:ext cx="10931525" cy="6270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 기반 입력 스트림의 최상위 클래스로 추상클래스임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5" name="Google Shape;215;p13"/>
          <p:cNvGrpSpPr/>
          <p:nvPr/>
        </p:nvGrpSpPr>
        <p:grpSpPr>
          <a:xfrm>
            <a:off x="2746375" y="2103122"/>
            <a:ext cx="6705600" cy="1417318"/>
            <a:chOff x="2346960" y="1828800"/>
            <a:chExt cx="6705600" cy="1417318"/>
          </a:xfrm>
        </p:grpSpPr>
        <p:sp>
          <p:nvSpPr>
            <p:cNvPr id="216" name="Google Shape;216;p13"/>
            <p:cNvSpPr/>
            <p:nvPr/>
          </p:nvSpPr>
          <p:spPr>
            <a:xfrm>
              <a:off x="4732020" y="1828800"/>
              <a:ext cx="1874520" cy="4114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17" name="Google Shape;217;p13"/>
            <p:cNvGrpSpPr/>
            <p:nvPr/>
          </p:nvGrpSpPr>
          <p:grpSpPr>
            <a:xfrm>
              <a:off x="2346960" y="2514600"/>
              <a:ext cx="6705600" cy="731518"/>
              <a:chOff x="2346960" y="2514600"/>
              <a:chExt cx="6705600" cy="731518"/>
            </a:xfrm>
          </p:grpSpPr>
          <p:sp>
            <p:nvSpPr>
              <p:cNvPr id="218" name="Google Shape;218;p13"/>
              <p:cNvSpPr/>
              <p:nvPr/>
            </p:nvSpPr>
            <p:spPr>
              <a:xfrm>
                <a:off x="3261360" y="2514600"/>
                <a:ext cx="4815840" cy="48768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3261360" y="2941320"/>
                <a:ext cx="5166360" cy="152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2346960" y="2834638"/>
                <a:ext cx="1874520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FileReader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1" name="Google Shape;221;p13"/>
              <p:cNvSpPr/>
              <p:nvPr/>
            </p:nvSpPr>
            <p:spPr>
              <a:xfrm>
                <a:off x="4472940" y="2834638"/>
                <a:ext cx="2377440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InputStreamReader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7101840" y="2834638"/>
                <a:ext cx="1950720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BufferedReader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cxnSp>
          <p:nvCxnSpPr>
            <p:cNvPr id="223" name="Google Shape;223;p13"/>
            <p:cNvCxnSpPr>
              <a:stCxn id="221" idx="0"/>
              <a:endCxn id="216" idx="2"/>
            </p:cNvCxnSpPr>
            <p:nvPr/>
          </p:nvCxnSpPr>
          <p:spPr>
            <a:xfrm flipH="1" rot="10800000">
              <a:off x="5661660" y="2240338"/>
              <a:ext cx="7500" cy="594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aphicFrame>
        <p:nvGraphicFramePr>
          <p:cNvPr id="224" name="Google Shape;224;p13"/>
          <p:cNvGraphicFramePr/>
          <p:nvPr/>
        </p:nvGraphicFramePr>
        <p:xfrm>
          <a:off x="350520" y="39200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{43CF0EC5-AA32-4B53-B1EE-DCEECC305C98}</a:tableStyleId>
              </a:tblPr>
              <a:tblGrid>
                <a:gridCol w="1259200"/>
                <a:gridCol w="2866200"/>
                <a:gridCol w="7350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리턴 타입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메소드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설명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int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read()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입력 스트림으로부터 한 개의 문자를 읽고 리턴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int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read(char[] c)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입력 스트림으로부터 읽은 문자들을 매개 값으로 주어진 문자 배열 c에 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저장하고 실제로 읽은 문자 수 리턴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int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read(char[] c, int off, int len)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입력 스트림으로부터 len개의 문자만큼 읽고 매개 값으로 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주어진 문자배열 c[off]부터 len개까지 저장, 실제로 읽은 문자 수인 len개 리턴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close()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사용한 시스템 자원 반납 후 입력 스트림을 닫음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FileReader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14"/>
          <p:cNvSpPr/>
          <p:nvPr/>
        </p:nvSpPr>
        <p:spPr>
          <a:xfrm>
            <a:off x="633413" y="1125538"/>
            <a:ext cx="10931525" cy="143573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 단위로 텍스트 기반 파일을 읽을 때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텍스트가 아닌 그림, 오디오, 비디오 등의 파일은 읽기 불가능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Reader의 하위 클래스로 Reader와 사용 방법 동일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14"/>
          <p:cNvSpPr txBox="1"/>
          <p:nvPr/>
        </p:nvSpPr>
        <p:spPr>
          <a:xfrm>
            <a:off x="1125538" y="2759393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객체 생성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14"/>
          <p:cNvSpPr/>
          <p:nvPr/>
        </p:nvSpPr>
        <p:spPr>
          <a:xfrm>
            <a:off x="1128256" y="3311842"/>
            <a:ext cx="9961563" cy="226599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FileReader객체가 생성될 때 파일과 직접 연결 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만약 파일이 존재하지 않으면 FileNotFoundException이 발생하므로 예외처리 필수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FileReader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FileReader(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"C:/dev/test.txt"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FileReader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FileReader(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File(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"C:/dev/test.txt")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Writer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15"/>
          <p:cNvSpPr/>
          <p:nvPr/>
        </p:nvSpPr>
        <p:spPr>
          <a:xfrm>
            <a:off x="633413" y="1125539"/>
            <a:ext cx="10931525" cy="6270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 기반 출력 스트림의 최상위 클래스로 추상클래스임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9" name="Google Shape;239;p15"/>
          <p:cNvGraphicFramePr/>
          <p:nvPr/>
        </p:nvGraphicFramePr>
        <p:xfrm>
          <a:off x="350520" y="36914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{43CF0EC5-AA32-4B53-B1EE-DCEECC305C98}</a:tableStyleId>
              </a:tblPr>
              <a:tblGrid>
                <a:gridCol w="1259200"/>
                <a:gridCol w="2866200"/>
                <a:gridCol w="7350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리턴 타입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메소드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설명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write(int c)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출력 스트림으로 매개 값이 주어진 한 문자를 보냄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write(char[] c)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출력 스트림에 매개 값으로 주어진 문자 배열 c의 모든 문자를 보냄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write(char[] c, int off, int len)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출력 스트림에 매개 값으로 주어진 문자 배열 c[off]부터 len개까지의 문자 보냄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write(String str)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출력 스트림에 매개 값으로 주어진 문자열을 보냄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write(String str, int off, int len)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츨력 스트림에 매개 값으로 주어진 문자열 off순번부터 len개까지 문자 보냄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flush()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버퍼에 잔류하는 모든 문자열 출력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close()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사용한 시스템 자원 반납 후 출력 스트림을 닫음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pSp>
        <p:nvGrpSpPr>
          <p:cNvPr id="240" name="Google Shape;240;p15"/>
          <p:cNvGrpSpPr/>
          <p:nvPr/>
        </p:nvGrpSpPr>
        <p:grpSpPr>
          <a:xfrm>
            <a:off x="1767840" y="2103122"/>
            <a:ext cx="8641080" cy="1417318"/>
            <a:chOff x="1767840" y="2103122"/>
            <a:chExt cx="8641080" cy="1417318"/>
          </a:xfrm>
        </p:grpSpPr>
        <p:sp>
          <p:nvSpPr>
            <p:cNvPr id="241" name="Google Shape;241;p15"/>
            <p:cNvSpPr/>
            <p:nvPr/>
          </p:nvSpPr>
          <p:spPr>
            <a:xfrm>
              <a:off x="5257800" y="2103122"/>
              <a:ext cx="1874520" cy="4114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Writer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42" name="Google Shape;242;p15"/>
            <p:cNvCxnSpPr>
              <a:stCxn id="243" idx="0"/>
              <a:endCxn id="241" idx="2"/>
            </p:cNvCxnSpPr>
            <p:nvPr/>
          </p:nvCxnSpPr>
          <p:spPr>
            <a:xfrm rot="10800000">
              <a:off x="6195148" y="2514722"/>
              <a:ext cx="1500" cy="274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244" name="Google Shape;244;p15"/>
            <p:cNvGrpSpPr/>
            <p:nvPr/>
          </p:nvGrpSpPr>
          <p:grpSpPr>
            <a:xfrm>
              <a:off x="1767840" y="2785608"/>
              <a:ext cx="8641080" cy="734832"/>
              <a:chOff x="2636520" y="2785608"/>
              <a:chExt cx="8641080" cy="734832"/>
            </a:xfrm>
          </p:grpSpPr>
          <p:sp>
            <p:nvSpPr>
              <p:cNvPr id="243" name="Google Shape;243;p15"/>
              <p:cNvSpPr/>
              <p:nvPr/>
            </p:nvSpPr>
            <p:spPr>
              <a:xfrm>
                <a:off x="3660775" y="2788922"/>
                <a:ext cx="6809105" cy="48768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4002227" y="3215642"/>
                <a:ext cx="6251296" cy="152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2636520" y="3108960"/>
                <a:ext cx="1984375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FileWriter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4733027" y="3108960"/>
                <a:ext cx="2516768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OutputStreamWriter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7386934" y="3108960"/>
                <a:ext cx="2193497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BufferedWriter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9703435" y="3086102"/>
                <a:ext cx="1574165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PrintWriter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50" name="Google Shape;250;p15"/>
              <p:cNvCxnSpPr/>
              <p:nvPr/>
            </p:nvCxnSpPr>
            <p:spPr>
              <a:xfrm rot="10800000">
                <a:off x="5991411" y="2785608"/>
                <a:ext cx="0" cy="32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1" name="Google Shape;251;p15"/>
              <p:cNvCxnSpPr/>
              <p:nvPr/>
            </p:nvCxnSpPr>
            <p:spPr>
              <a:xfrm rot="10800000">
                <a:off x="8483682" y="2785608"/>
                <a:ext cx="0" cy="32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FileWriter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633413" y="1125538"/>
            <a:ext cx="10931525" cy="143573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 단위로 텍스트 기반 파일을 쓸(저장할) 때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텍스트가 아닌 그림, 오디오, 비디오 등의 파일은 저장 불가능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Writer의 하위 클래스로 Writer와 사용 방법 동일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16"/>
          <p:cNvSpPr txBox="1"/>
          <p:nvPr/>
        </p:nvSpPr>
        <p:spPr>
          <a:xfrm>
            <a:off x="1125538" y="2759393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객체 생성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16"/>
          <p:cNvSpPr/>
          <p:nvPr/>
        </p:nvSpPr>
        <p:spPr>
          <a:xfrm>
            <a:off x="1128256" y="3311842"/>
            <a:ext cx="9961563" cy="322611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FileWriter객체가 생성될 때 파일과 직접 연결 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만약 파일이 존재하지 않으면 자동으로 생성하지만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 파일이 존재하는 경우 파일을 덮어쓰는 단점이 있음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FileWriter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fw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FileWriter(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"C:/data/test.txt"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만일 기존 파일에 이어서 계속 작성하고 싶다면 아래 예제처럼 객체 생성 시 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FileWriter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fw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FileWriter(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"C:/data/test.txt"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보조 스트림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17"/>
          <p:cNvSpPr/>
          <p:nvPr/>
        </p:nvSpPr>
        <p:spPr>
          <a:xfrm>
            <a:off x="633413" y="1125538"/>
            <a:ext cx="10931525" cy="166075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스트림의 기능을 향상시키거나 새로운 기능을 추가하기 위해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보조 스트림은 실제 데이터를 주고 받는 스트림이 아니기 때문에 입출력 처리 불가능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기반 스트림을 먼저 생성한 후 이를 이용하여 보조 스트림 생성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6" name="Google Shape;266;p17"/>
          <p:cNvGrpSpPr/>
          <p:nvPr/>
        </p:nvGrpSpPr>
        <p:grpSpPr>
          <a:xfrm>
            <a:off x="802754" y="3429000"/>
            <a:ext cx="10585132" cy="2152650"/>
            <a:chOff x="802754" y="3429000"/>
            <a:chExt cx="10585132" cy="2152650"/>
          </a:xfrm>
        </p:grpSpPr>
        <p:grpSp>
          <p:nvGrpSpPr>
            <p:cNvPr id="267" name="Google Shape;267;p17"/>
            <p:cNvGrpSpPr/>
            <p:nvPr/>
          </p:nvGrpSpPr>
          <p:grpSpPr>
            <a:xfrm>
              <a:off x="1127760" y="3429000"/>
              <a:ext cx="9921240" cy="2152650"/>
              <a:chOff x="1127760" y="3429000"/>
              <a:chExt cx="9921240" cy="2152650"/>
            </a:xfrm>
          </p:grpSpPr>
          <p:sp>
            <p:nvSpPr>
              <p:cNvPr id="268" name="Google Shape;268;p17"/>
              <p:cNvSpPr/>
              <p:nvPr/>
            </p:nvSpPr>
            <p:spPr>
              <a:xfrm>
                <a:off x="1127760" y="4185285"/>
                <a:ext cx="9921240" cy="640080"/>
              </a:xfrm>
              <a:prstGeom prst="rect">
                <a:avLst/>
              </a:prstGeom>
              <a:solidFill>
                <a:srgbClr val="BBD6E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입력스트림                                                                               출력스트림</a:t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4286250" y="3429000"/>
                <a:ext cx="3459480" cy="2152650"/>
              </a:xfrm>
              <a:prstGeom prst="rect">
                <a:avLst/>
              </a:prstGeom>
              <a:solidFill>
                <a:srgbClr val="C4E0B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프로그램</a:t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 rot="5400000">
                <a:off x="3223260" y="3811905"/>
                <a:ext cx="1691640" cy="1386840"/>
              </a:xfrm>
              <a:prstGeom prst="trapezoid">
                <a:avLst>
                  <a:gd fmla="val 25000" name="adj"/>
                </a:avLst>
              </a:prstGeom>
              <a:solidFill>
                <a:srgbClr val="E6B9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1" name="Google Shape;271;p17"/>
              <p:cNvSpPr/>
              <p:nvPr/>
            </p:nvSpPr>
            <p:spPr>
              <a:xfrm rot="5400000">
                <a:off x="7117080" y="3811905"/>
                <a:ext cx="1691640" cy="1386840"/>
              </a:xfrm>
              <a:prstGeom prst="trapezoid">
                <a:avLst>
                  <a:gd fmla="val 25000" name="adj"/>
                </a:avLst>
              </a:prstGeom>
              <a:solidFill>
                <a:srgbClr val="E6B9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72" name="Google Shape;272;p17"/>
            <p:cNvSpPr txBox="1"/>
            <p:nvPr/>
          </p:nvSpPr>
          <p:spPr>
            <a:xfrm>
              <a:off x="3630498" y="4179034"/>
              <a:ext cx="8771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보조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스트림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3" name="Google Shape;273;p17"/>
            <p:cNvSpPr txBox="1"/>
            <p:nvPr/>
          </p:nvSpPr>
          <p:spPr>
            <a:xfrm>
              <a:off x="7524319" y="4179033"/>
              <a:ext cx="8771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보조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스트림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74" name="Google Shape;274;p17"/>
            <p:cNvCxnSpPr/>
            <p:nvPr/>
          </p:nvCxnSpPr>
          <p:spPr>
            <a:xfrm>
              <a:off x="802754" y="4505373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275" name="Google Shape;275;p17"/>
            <p:cNvCxnSpPr/>
            <p:nvPr/>
          </p:nvCxnSpPr>
          <p:spPr>
            <a:xfrm>
              <a:off x="4553381" y="4502198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6953999" y="4499023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10778286" y="4495848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보조 스트림 종류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633413" y="1125538"/>
            <a:ext cx="10931525" cy="198342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 변환(InputStreamReader/OutputStreamWriter),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입출력 성능(BufferedInputStream/BufferedOutputStream),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데이터 타입 출력(DataInputStream, DataOutputStream),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입출력(ObjectInputStream/ObjectOutputStream) 등의 기능을 제공하는 보조스트림이 있음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1125538" y="332327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1128256" y="3875722"/>
            <a:ext cx="9961563" cy="183927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FileInputStream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fis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FileInputStream(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"sample.txt"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b="0" i="0" lang="en-US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//기반 스트림 생성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BufferedInputStream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bis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BufferedInputStream(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fis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b="0" i="0" lang="en-US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//보조스트림 생성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bis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.read(); </a:t>
            </a:r>
            <a:r>
              <a:rPr b="0" i="0" lang="en-US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//보조스트림으로부터 데이터 읽어옴</a:t>
            </a:r>
            <a:endParaRPr b="0" i="0" sz="1800" u="none" cap="none" strike="noStrike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성능 향상 보조 스트림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19"/>
          <p:cNvSpPr/>
          <p:nvPr/>
        </p:nvSpPr>
        <p:spPr>
          <a:xfrm>
            <a:off x="633413" y="1125538"/>
            <a:ext cx="10931525" cy="16176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느린 속도로 인해 입출력 성능에 영향을 미치는 입출력 소스를 이용하는 경우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입출력 소스와 직접 작업하지 않고 버퍼에 데이터를 보아 한꺼번에 작업을 하여 실행 성능 향상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(입출력 횟수 줄임)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9"/>
          <p:cNvSpPr txBox="1"/>
          <p:nvPr/>
        </p:nvSpPr>
        <p:spPr>
          <a:xfrm>
            <a:off x="1125538" y="2942273"/>
            <a:ext cx="3714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BufferedInputStream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19"/>
          <p:cNvSpPr txBox="1"/>
          <p:nvPr/>
        </p:nvSpPr>
        <p:spPr>
          <a:xfrm>
            <a:off x="1125538" y="4740593"/>
            <a:ext cx="39754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BufferedOutputStream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p19"/>
          <p:cNvSpPr/>
          <p:nvPr/>
        </p:nvSpPr>
        <p:spPr>
          <a:xfrm>
            <a:off x="3024505" y="3715703"/>
            <a:ext cx="1279525" cy="1074737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19"/>
          <p:cNvSpPr/>
          <p:nvPr/>
        </p:nvSpPr>
        <p:spPr>
          <a:xfrm>
            <a:off x="5159693" y="3429953"/>
            <a:ext cx="1944687" cy="1368425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BufferedInputStream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BufferedReader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19"/>
          <p:cNvSpPr/>
          <p:nvPr/>
        </p:nvSpPr>
        <p:spPr>
          <a:xfrm>
            <a:off x="8528368" y="3745865"/>
            <a:ext cx="1300162" cy="1052513"/>
          </a:xfrm>
          <a:prstGeom prst="can">
            <a:avLst>
              <a:gd fmla="val 31313" name="adj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19"/>
          <p:cNvSpPr/>
          <p:nvPr/>
        </p:nvSpPr>
        <p:spPr>
          <a:xfrm>
            <a:off x="5288280" y="4271328"/>
            <a:ext cx="1655763" cy="35718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19"/>
          <p:cNvSpPr/>
          <p:nvPr/>
        </p:nvSpPr>
        <p:spPr>
          <a:xfrm>
            <a:off x="5193030" y="4222115"/>
            <a:ext cx="200025" cy="43180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19"/>
          <p:cNvSpPr/>
          <p:nvPr/>
        </p:nvSpPr>
        <p:spPr>
          <a:xfrm>
            <a:off x="6880543" y="4222115"/>
            <a:ext cx="198437" cy="43180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0" name="Google Shape;300;p19"/>
          <p:cNvGraphicFramePr/>
          <p:nvPr/>
        </p:nvGraphicFramePr>
        <p:xfrm>
          <a:off x="5405755" y="43554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{CA567C70-52DF-4D8F-8A91-38E4A0B1CA15}</a:tableStyleId>
              </a:tblPr>
              <a:tblGrid>
                <a:gridCol w="208200"/>
                <a:gridCol w="208200"/>
                <a:gridCol w="208200"/>
                <a:gridCol w="208200"/>
                <a:gridCol w="208200"/>
                <a:gridCol w="208200"/>
                <a:gridCol w="208200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b="0" sz="100" u="none" cap="none" strike="noStrike"/>
                    </a:p>
                  </a:txBody>
                  <a:tcPr marT="45600" marB="45600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b="0" sz="100" u="none" cap="none" strike="noStrike"/>
                    </a:p>
                  </a:txBody>
                  <a:tcPr marT="45600" marB="45600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b="0" sz="100" u="none" cap="none" strike="noStrike"/>
                    </a:p>
                  </a:txBody>
                  <a:tcPr marT="45600" marB="45600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b="0" sz="100" u="none" cap="none" strike="noStrike"/>
                    </a:p>
                  </a:txBody>
                  <a:tcPr marT="45600" marB="45600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b="0" sz="100" u="none" cap="none" strike="noStrike"/>
                    </a:p>
                  </a:txBody>
                  <a:tcPr marT="45600" marB="45600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b="0" sz="100" u="none" cap="none" strike="noStrike"/>
                    </a:p>
                  </a:txBody>
                  <a:tcPr marT="45600" marB="45600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b="0" sz="100" u="none" cap="none" strike="noStrike"/>
                    </a:p>
                  </a:txBody>
                  <a:tcPr marT="45600" marB="45600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1" name="Google Shape;301;p19"/>
          <p:cNvGraphicFramePr/>
          <p:nvPr/>
        </p:nvGraphicFramePr>
        <p:xfrm>
          <a:off x="3900805" y="43411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{CA567C70-52DF-4D8F-8A91-38E4A0B1CA15}</a:tableStyleId>
              </a:tblPr>
              <a:tblGrid>
                <a:gridCol w="209550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b="0" sz="100" u="none" cap="none" strike="noStrike"/>
                    </a:p>
                  </a:txBody>
                  <a:tcPr marT="45600" marB="45600" marR="92000" marL="92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2" name="Google Shape;302;p19"/>
          <p:cNvSpPr txBox="1"/>
          <p:nvPr/>
        </p:nvSpPr>
        <p:spPr>
          <a:xfrm>
            <a:off x="3343593" y="4301490"/>
            <a:ext cx="608012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9"/>
          <p:cNvSpPr txBox="1"/>
          <p:nvPr/>
        </p:nvSpPr>
        <p:spPr>
          <a:xfrm>
            <a:off x="8796655" y="4125278"/>
            <a:ext cx="795338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소스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4" name="Google Shape;304;p19"/>
          <p:cNvCxnSpPr/>
          <p:nvPr/>
        </p:nvCxnSpPr>
        <p:spPr>
          <a:xfrm rot="10800000">
            <a:off x="6959918" y="4438015"/>
            <a:ext cx="156845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5" name="Google Shape;305;p19"/>
          <p:cNvCxnSpPr/>
          <p:nvPr/>
        </p:nvCxnSpPr>
        <p:spPr>
          <a:xfrm rot="10800000">
            <a:off x="4151630" y="4438015"/>
            <a:ext cx="1177925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6" name="Google Shape;306;p19"/>
          <p:cNvSpPr txBox="1"/>
          <p:nvPr/>
        </p:nvSpPr>
        <p:spPr>
          <a:xfrm>
            <a:off x="4351655" y="4168140"/>
            <a:ext cx="795338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고속 읽기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 txBox="1"/>
          <p:nvPr/>
        </p:nvSpPr>
        <p:spPr>
          <a:xfrm>
            <a:off x="7372668" y="4180840"/>
            <a:ext cx="936625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미리 버퍼에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7215505" y="4439603"/>
            <a:ext cx="1217613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데이터를 채워둠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3026093" y="5568474"/>
            <a:ext cx="1279525" cy="1073150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5161280" y="5282724"/>
            <a:ext cx="1943100" cy="1368425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BufferedOutputStream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BufferedWriter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8528368" y="5598636"/>
            <a:ext cx="1301750" cy="1052513"/>
          </a:xfrm>
          <a:prstGeom prst="can">
            <a:avLst>
              <a:gd fmla="val 31313" name="adj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19"/>
          <p:cNvSpPr/>
          <p:nvPr/>
        </p:nvSpPr>
        <p:spPr>
          <a:xfrm>
            <a:off x="5288280" y="6124099"/>
            <a:ext cx="1655763" cy="35718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19"/>
          <p:cNvSpPr/>
          <p:nvPr/>
        </p:nvSpPr>
        <p:spPr>
          <a:xfrm>
            <a:off x="5194618" y="6074886"/>
            <a:ext cx="198437" cy="43180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p19"/>
          <p:cNvSpPr/>
          <p:nvPr/>
        </p:nvSpPr>
        <p:spPr>
          <a:xfrm>
            <a:off x="6880543" y="6074886"/>
            <a:ext cx="200025" cy="43180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5" name="Google Shape;315;p19"/>
          <p:cNvGraphicFramePr/>
          <p:nvPr/>
        </p:nvGraphicFramePr>
        <p:xfrm>
          <a:off x="5405755" y="6208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{CA567C70-52DF-4D8F-8A91-38E4A0B1CA15}</a:tableStyleId>
              </a:tblPr>
              <a:tblGrid>
                <a:gridCol w="208425"/>
                <a:gridCol w="208425"/>
                <a:gridCol w="208425"/>
                <a:gridCol w="208425"/>
                <a:gridCol w="208425"/>
                <a:gridCol w="208425"/>
                <a:gridCol w="208425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b="0" sz="100" u="none" cap="none" strike="noStrike"/>
                    </a:p>
                  </a:txBody>
                  <a:tcPr marT="45600" marB="45600" marR="91500" marL="91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b="0" sz="100" u="none" cap="none" strike="noStrike"/>
                    </a:p>
                  </a:txBody>
                  <a:tcPr marT="45600" marB="45600" marR="91500" marL="91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b="0" sz="100" u="none" cap="none" strike="noStrike"/>
                    </a:p>
                  </a:txBody>
                  <a:tcPr marT="45600" marB="45600" marR="91500" marL="91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b="0" sz="100" u="none" cap="none" strike="noStrike"/>
                    </a:p>
                  </a:txBody>
                  <a:tcPr marT="45600" marB="45600" marR="91500" marL="91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b="0" sz="100" u="none" cap="none" strike="noStrike"/>
                    </a:p>
                  </a:txBody>
                  <a:tcPr marT="45600" marB="45600" marR="91500" marL="91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b="0" sz="100" u="none" cap="none" strike="noStrike"/>
                    </a:p>
                  </a:txBody>
                  <a:tcPr marT="45600" marB="45600" marR="91500" marL="91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b="0" sz="100" u="none" cap="none" strike="noStrike"/>
                    </a:p>
                  </a:txBody>
                  <a:tcPr marT="45600" marB="45600" marR="91500" marL="91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6" name="Google Shape;316;p19"/>
          <p:cNvGraphicFramePr/>
          <p:nvPr/>
        </p:nvGraphicFramePr>
        <p:xfrm>
          <a:off x="3902393" y="61939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{CA567C70-52DF-4D8F-8A91-38E4A0B1CA15}</a:tableStyleId>
              </a:tblPr>
              <a:tblGrid>
                <a:gridCol w="207950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b="0" sz="100" u="none" cap="none" strike="noStrike"/>
                    </a:p>
                  </a:txBody>
                  <a:tcPr marT="45600" marB="45600" marR="91275" marL="912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7" name="Google Shape;317;p19"/>
          <p:cNvSpPr txBox="1"/>
          <p:nvPr/>
        </p:nvSpPr>
        <p:spPr>
          <a:xfrm>
            <a:off x="3343593" y="6154261"/>
            <a:ext cx="608012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8796655" y="5978049"/>
            <a:ext cx="795338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 소스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9"/>
          <p:cNvSpPr txBox="1"/>
          <p:nvPr/>
        </p:nvSpPr>
        <p:spPr>
          <a:xfrm>
            <a:off x="4351655" y="6020911"/>
            <a:ext cx="795338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고속 전송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7199630" y="6033611"/>
            <a:ext cx="1265238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한번에 버퍼 내용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9"/>
          <p:cNvSpPr txBox="1"/>
          <p:nvPr/>
        </p:nvSpPr>
        <p:spPr>
          <a:xfrm>
            <a:off x="7385368" y="6292374"/>
            <a:ext cx="936625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모두를 전송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2" name="Google Shape;322;p19"/>
          <p:cNvCxnSpPr/>
          <p:nvPr/>
        </p:nvCxnSpPr>
        <p:spPr>
          <a:xfrm>
            <a:off x="4188143" y="6290786"/>
            <a:ext cx="1133475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3" name="Google Shape;323;p19"/>
          <p:cNvCxnSpPr/>
          <p:nvPr/>
        </p:nvCxnSpPr>
        <p:spPr>
          <a:xfrm>
            <a:off x="7013893" y="6290786"/>
            <a:ext cx="1509712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입출력(IO)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0" name="Google Shape;100;p2"/>
          <p:cNvGrpSpPr/>
          <p:nvPr/>
        </p:nvGrpSpPr>
        <p:grpSpPr>
          <a:xfrm>
            <a:off x="1052194" y="3381494"/>
            <a:ext cx="10090560" cy="2195804"/>
            <a:chOff x="1052194" y="3244334"/>
            <a:chExt cx="10090560" cy="2195804"/>
          </a:xfrm>
        </p:grpSpPr>
        <p:sp>
          <p:nvSpPr>
            <p:cNvPr id="101" name="Google Shape;101;p2"/>
            <p:cNvSpPr/>
            <p:nvPr/>
          </p:nvSpPr>
          <p:spPr>
            <a:xfrm>
              <a:off x="1052194" y="4235338"/>
              <a:ext cx="10075320" cy="609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입력스트림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                               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출력스트림</a:t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052194" y="3640138"/>
              <a:ext cx="1800000" cy="180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키보드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파일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프로그램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663440" y="3640138"/>
              <a:ext cx="2865120" cy="180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프로그램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	          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342754" y="3640138"/>
              <a:ext cx="1800000" cy="180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모니터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파일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프로그램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5" name="Google Shape;105;p2"/>
            <p:cNvCxnSpPr/>
            <p:nvPr/>
          </p:nvCxnSpPr>
          <p:spPr>
            <a:xfrm>
              <a:off x="2852194" y="4082938"/>
              <a:ext cx="181124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6" name="Google Shape;106;p2"/>
            <p:cNvCxnSpPr/>
            <p:nvPr/>
          </p:nvCxnSpPr>
          <p:spPr>
            <a:xfrm>
              <a:off x="7531508" y="4082938"/>
              <a:ext cx="181124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7" name="Google Shape;107;p2"/>
            <p:cNvCxnSpPr/>
            <p:nvPr/>
          </p:nvCxnSpPr>
          <p:spPr>
            <a:xfrm>
              <a:off x="2852194" y="4997338"/>
              <a:ext cx="181124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8" name="Google Shape;108;p2"/>
            <p:cNvCxnSpPr/>
            <p:nvPr/>
          </p:nvCxnSpPr>
          <p:spPr>
            <a:xfrm>
              <a:off x="7528560" y="4997338"/>
              <a:ext cx="181124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09" name="Google Shape;109;p2"/>
            <p:cNvSpPr txBox="1"/>
            <p:nvPr/>
          </p:nvSpPr>
          <p:spPr>
            <a:xfrm>
              <a:off x="1513613" y="3244334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출발지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9804173" y="3244334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도착지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2"/>
          <p:cNvSpPr/>
          <p:nvPr/>
        </p:nvSpPr>
        <p:spPr>
          <a:xfrm>
            <a:off x="633413" y="1125538"/>
            <a:ext cx="10931525" cy="166075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Input과 Output의 약자,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컴퓨터 내부 또는 외부 장치와 프로그램 간의 데이터를 주고 받는 것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장치와 입출력을 위해서는 하드웨어 장치에 직접 접근이 필요한데 다양한 매체에 존재하는 데이터들을 사용하기 위해 입출력 데이터를 처리할 공통적인 방법으로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스트림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기본 타입 입출력 보조 스트림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633413" y="1125539"/>
            <a:ext cx="10931525" cy="10842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자료형 별 데이터 읽고 쓰기가 가능하도록 기능 제공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단, 입력된 자료형의 순서와 출력될 자료형의 순서 일치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30" name="Google Shape;330;p20"/>
          <p:cNvGrpSpPr/>
          <p:nvPr/>
        </p:nvGrpSpPr>
        <p:grpSpPr>
          <a:xfrm>
            <a:off x="688170" y="2407920"/>
            <a:ext cx="10739180" cy="1021080"/>
            <a:chOff x="688170" y="3429000"/>
            <a:chExt cx="10739180" cy="2152650"/>
          </a:xfrm>
        </p:grpSpPr>
        <p:grpSp>
          <p:nvGrpSpPr>
            <p:cNvPr id="331" name="Google Shape;331;p20"/>
            <p:cNvGrpSpPr/>
            <p:nvPr/>
          </p:nvGrpSpPr>
          <p:grpSpPr>
            <a:xfrm>
              <a:off x="802754" y="3429000"/>
              <a:ext cx="10585132" cy="2152650"/>
              <a:chOff x="802754" y="3429000"/>
              <a:chExt cx="10585132" cy="2152650"/>
            </a:xfrm>
          </p:grpSpPr>
          <p:grpSp>
            <p:nvGrpSpPr>
              <p:cNvPr id="332" name="Google Shape;332;p20"/>
              <p:cNvGrpSpPr/>
              <p:nvPr/>
            </p:nvGrpSpPr>
            <p:grpSpPr>
              <a:xfrm>
                <a:off x="1127760" y="3429000"/>
                <a:ext cx="9921240" cy="2152650"/>
                <a:chOff x="1127760" y="3429000"/>
                <a:chExt cx="9921240" cy="2152650"/>
              </a:xfrm>
            </p:grpSpPr>
            <p:sp>
              <p:nvSpPr>
                <p:cNvPr id="333" name="Google Shape;333;p20"/>
                <p:cNvSpPr/>
                <p:nvPr/>
              </p:nvSpPr>
              <p:spPr>
                <a:xfrm>
                  <a:off x="1127760" y="4185285"/>
                  <a:ext cx="9921240" cy="640080"/>
                </a:xfrm>
                <a:prstGeom prst="rect">
                  <a:avLst/>
                </a:prstGeom>
                <a:solidFill>
                  <a:srgbClr val="BBD6E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 InputStream                                                                                                     OutputStream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34" name="Google Shape;334;p20"/>
                <p:cNvSpPr/>
                <p:nvPr/>
              </p:nvSpPr>
              <p:spPr>
                <a:xfrm>
                  <a:off x="4286250" y="3429000"/>
                  <a:ext cx="3459480" cy="2152650"/>
                </a:xfrm>
                <a:prstGeom prst="rect">
                  <a:avLst/>
                </a:prstGeom>
                <a:solidFill>
                  <a:srgbClr val="C4E0B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en-US" sz="1200" u="none" cap="none" strike="noStrike">
                      <a:solidFill>
                        <a:srgbClr val="00000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프로그램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en-US" sz="1200" u="none" cap="none" strike="noStrike">
                      <a:solidFill>
                        <a:srgbClr val="00000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기본 데이터 타입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en-US" sz="1200" u="none" cap="none" strike="noStrike">
                      <a:solidFill>
                        <a:srgbClr val="00000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(int, double)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35" name="Google Shape;335;p20"/>
                <p:cNvSpPr/>
                <p:nvPr/>
              </p:nvSpPr>
              <p:spPr>
                <a:xfrm rot="5400000">
                  <a:off x="3208024" y="3811905"/>
                  <a:ext cx="1691640" cy="1386840"/>
                </a:xfrm>
                <a:prstGeom prst="trapezoid">
                  <a:avLst>
                    <a:gd fmla="val 25000" name="adj"/>
                  </a:avLst>
                </a:prstGeom>
                <a:solidFill>
                  <a:srgbClr val="E6B9B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36" name="Google Shape;336;p20"/>
                <p:cNvSpPr/>
                <p:nvPr/>
              </p:nvSpPr>
              <p:spPr>
                <a:xfrm rot="5400000">
                  <a:off x="7117084" y="3811905"/>
                  <a:ext cx="1691640" cy="1386840"/>
                </a:xfrm>
                <a:prstGeom prst="trapezoid">
                  <a:avLst>
                    <a:gd fmla="val 25000" name="adj"/>
                  </a:avLst>
                </a:prstGeom>
                <a:solidFill>
                  <a:srgbClr val="E6B9B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37" name="Google Shape;337;p20"/>
              <p:cNvSpPr txBox="1"/>
              <p:nvPr/>
            </p:nvSpPr>
            <p:spPr>
              <a:xfrm>
                <a:off x="3278215" y="3462754"/>
                <a:ext cx="1551259" cy="4996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DataInputStream</a:t>
                </a:r>
                <a:endParaRPr b="0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8" name="Google Shape;338;p20"/>
              <p:cNvSpPr txBox="1"/>
              <p:nvPr/>
            </p:nvSpPr>
            <p:spPr>
              <a:xfrm>
                <a:off x="7110331" y="3462754"/>
                <a:ext cx="1705146" cy="4996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DataOutputStream</a:t>
                </a:r>
                <a:endParaRPr b="0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339" name="Google Shape;339;p20"/>
              <p:cNvCxnSpPr/>
              <p:nvPr/>
            </p:nvCxnSpPr>
            <p:spPr>
              <a:xfrm>
                <a:off x="802754" y="4505373"/>
                <a:ext cx="609600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lg" w="lg" type="triangle"/>
              </a:ln>
            </p:spPr>
          </p:cxnSp>
          <p:cxnSp>
            <p:nvCxnSpPr>
              <p:cNvPr id="340" name="Google Shape;340;p20"/>
              <p:cNvCxnSpPr/>
              <p:nvPr/>
            </p:nvCxnSpPr>
            <p:spPr>
              <a:xfrm>
                <a:off x="4553381" y="4502198"/>
                <a:ext cx="609600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lg" w="lg" type="triangle"/>
              </a:ln>
            </p:spPr>
          </p:cxnSp>
          <p:cxnSp>
            <p:nvCxnSpPr>
              <p:cNvPr id="341" name="Google Shape;341;p20"/>
              <p:cNvCxnSpPr/>
              <p:nvPr/>
            </p:nvCxnSpPr>
            <p:spPr>
              <a:xfrm>
                <a:off x="6953999" y="4499023"/>
                <a:ext cx="609600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lg" w="lg" type="triangle"/>
              </a:ln>
            </p:spPr>
          </p:cxnSp>
          <p:cxnSp>
            <p:nvCxnSpPr>
              <p:cNvPr id="342" name="Google Shape;342;p20"/>
              <p:cNvCxnSpPr/>
              <p:nvPr/>
            </p:nvCxnSpPr>
            <p:spPr>
              <a:xfrm>
                <a:off x="10778286" y="4495848"/>
                <a:ext cx="609600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lg" w="lg" type="triangle"/>
              </a:ln>
            </p:spPr>
          </p:cxnSp>
        </p:grpSp>
        <p:sp>
          <p:nvSpPr>
            <p:cNvPr id="343" name="Google Shape;343;p20"/>
            <p:cNvSpPr txBox="1"/>
            <p:nvPr/>
          </p:nvSpPr>
          <p:spPr>
            <a:xfrm>
              <a:off x="688170" y="3947116"/>
              <a:ext cx="723275" cy="4996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바이트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4" name="Google Shape;344;p20"/>
            <p:cNvSpPr txBox="1"/>
            <p:nvPr/>
          </p:nvSpPr>
          <p:spPr>
            <a:xfrm>
              <a:off x="10704075" y="3947116"/>
              <a:ext cx="723275" cy="4996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바이트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345" name="Google Shape;345;p20"/>
          <p:cNvGraphicFramePr/>
          <p:nvPr/>
        </p:nvGraphicFramePr>
        <p:xfrm>
          <a:off x="1737360" y="35778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{43CF0EC5-AA32-4B53-B1EE-DCEECC305C98}</a:tableStyleId>
              </a:tblPr>
              <a:tblGrid>
                <a:gridCol w="2174375"/>
                <a:gridCol w="2174375"/>
                <a:gridCol w="2174375"/>
                <a:gridCol w="2174375"/>
              </a:tblGrid>
              <a:tr h="152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DataInputStream</a:t>
                      </a:r>
                      <a:endParaRPr b="1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DataOutputStream</a:t>
                      </a:r>
                      <a:endParaRPr b="1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 hMerge="1"/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타입</a:t>
                      </a:r>
                      <a:endParaRPr b="1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메소드</a:t>
                      </a:r>
                      <a:endParaRPr b="1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타입</a:t>
                      </a:r>
                      <a:endParaRPr b="1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메소드</a:t>
                      </a:r>
                      <a:endParaRPr b="1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boolean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readBoolean()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void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writeBoolean(Boolean v)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byte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readByte()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void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writeByte(int v)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char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readChar()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void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writeChar(int v)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double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readDouble()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void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writeDouble(double v)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float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readFloat()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void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writeFloat(float v)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readInt()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void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writeInt(int v)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long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readLong()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void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writeLong(long v)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short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readShort()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void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writeShort(short v)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String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readUTF()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void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writeUTF(String str)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입출력 보조 스트림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633413" y="1125539"/>
            <a:ext cx="10931525" cy="122142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객체를 파일 또는 네트워크로 입출력 할 수 있는 기능 제공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단, 객체는 문자가 아니므로 바이트 기반 스트림으로 데이터를 변경해주는 직렬화 필수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52" name="Google Shape;352;p21"/>
          <p:cNvGrpSpPr/>
          <p:nvPr/>
        </p:nvGrpSpPr>
        <p:grpSpPr>
          <a:xfrm>
            <a:off x="664692" y="3459480"/>
            <a:ext cx="10836503" cy="2152650"/>
            <a:chOff x="664692" y="3429000"/>
            <a:chExt cx="10836503" cy="2152650"/>
          </a:xfrm>
        </p:grpSpPr>
        <p:sp>
          <p:nvSpPr>
            <p:cNvPr id="353" name="Google Shape;353;p21"/>
            <p:cNvSpPr/>
            <p:nvPr/>
          </p:nvSpPr>
          <p:spPr>
            <a:xfrm>
              <a:off x="1127760" y="4185285"/>
              <a:ext cx="9921240" cy="640080"/>
            </a:xfrm>
            <a:prstGeom prst="rect">
              <a:avLst/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InputStream                                                                           OutputStream</a:t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4286250" y="3429000"/>
              <a:ext cx="3459480" cy="2152650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프로그램</a:t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객체</a:t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5" name="Google Shape;355;p21"/>
            <p:cNvSpPr/>
            <p:nvPr/>
          </p:nvSpPr>
          <p:spPr>
            <a:xfrm rot="5400000">
              <a:off x="3223260" y="3811905"/>
              <a:ext cx="1691640" cy="1386840"/>
            </a:xfrm>
            <a:prstGeom prst="trapezoid">
              <a:avLst>
                <a:gd fmla="val 25000" name="adj"/>
              </a:avLst>
            </a:prstGeom>
            <a:solidFill>
              <a:srgbClr val="E6B9B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6" name="Google Shape;356;p21"/>
            <p:cNvSpPr/>
            <p:nvPr/>
          </p:nvSpPr>
          <p:spPr>
            <a:xfrm rot="5400000">
              <a:off x="7117080" y="3811905"/>
              <a:ext cx="1691640" cy="1386840"/>
            </a:xfrm>
            <a:prstGeom prst="trapezoid">
              <a:avLst>
                <a:gd fmla="val 25000" name="adj"/>
              </a:avLst>
            </a:prstGeom>
            <a:solidFill>
              <a:srgbClr val="E6B9B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7" name="Google Shape;357;p21"/>
            <p:cNvSpPr txBox="1"/>
            <p:nvPr/>
          </p:nvSpPr>
          <p:spPr>
            <a:xfrm>
              <a:off x="3515082" y="4320659"/>
              <a:ext cx="11079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역직렬화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8" name="Google Shape;358;p21"/>
            <p:cNvSpPr txBox="1"/>
            <p:nvPr/>
          </p:nvSpPr>
          <p:spPr>
            <a:xfrm>
              <a:off x="7524319" y="4320659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직렬화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59" name="Google Shape;359;p21"/>
            <p:cNvCxnSpPr/>
            <p:nvPr/>
          </p:nvCxnSpPr>
          <p:spPr>
            <a:xfrm>
              <a:off x="802754" y="4505373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360" name="Google Shape;360;p21"/>
            <p:cNvCxnSpPr/>
            <p:nvPr/>
          </p:nvCxnSpPr>
          <p:spPr>
            <a:xfrm>
              <a:off x="4553381" y="4502198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361" name="Google Shape;361;p21"/>
            <p:cNvCxnSpPr/>
            <p:nvPr/>
          </p:nvCxnSpPr>
          <p:spPr>
            <a:xfrm>
              <a:off x="6953999" y="4499023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362" name="Google Shape;362;p21"/>
            <p:cNvCxnSpPr/>
            <p:nvPr/>
          </p:nvCxnSpPr>
          <p:spPr>
            <a:xfrm>
              <a:off x="10778286" y="4495848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sp>
          <p:nvSpPr>
            <p:cNvPr id="363" name="Google Shape;363;p21"/>
            <p:cNvSpPr txBox="1"/>
            <p:nvPr/>
          </p:nvSpPr>
          <p:spPr>
            <a:xfrm>
              <a:off x="2999753" y="3665339"/>
              <a:ext cx="21386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ObjectInputStream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4" name="Google Shape;364;p21"/>
            <p:cNvSpPr txBox="1"/>
            <p:nvPr/>
          </p:nvSpPr>
          <p:spPr>
            <a:xfrm>
              <a:off x="6795789" y="3665339"/>
              <a:ext cx="23342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ObjectOutputStream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5" name="Google Shape;365;p21"/>
            <p:cNvSpPr txBox="1"/>
            <p:nvPr/>
          </p:nvSpPr>
          <p:spPr>
            <a:xfrm>
              <a:off x="664692" y="4135993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바이트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>
              <a:off x="10624032" y="4135993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바이트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직렬화와 역직렬화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22"/>
          <p:cNvSpPr txBox="1"/>
          <p:nvPr/>
        </p:nvSpPr>
        <p:spPr>
          <a:xfrm>
            <a:off x="1125538" y="1052513"/>
            <a:ext cx="35712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직렬화(Serialization)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1128256" y="1604962"/>
            <a:ext cx="9961563" cy="118491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Serializable 인터페이스를 implements하여 구현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직렬화 시 private 필드를 포함한 모든 필드를 바이트로 변환하지만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transient키워드를 사용한 필드는 직렬화에서 제외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p22"/>
          <p:cNvSpPr txBox="1"/>
          <p:nvPr/>
        </p:nvSpPr>
        <p:spPr>
          <a:xfrm>
            <a:off x="1125538" y="2881313"/>
            <a:ext cx="42781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역직렬화(Deserialization)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p22"/>
          <p:cNvSpPr/>
          <p:nvPr/>
        </p:nvSpPr>
        <p:spPr>
          <a:xfrm>
            <a:off x="1128256" y="3433762"/>
            <a:ext cx="9961563" cy="84878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직렬화된 객체를 역직렬화할 때는 직렬화 했을 때와 같은 클래스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단, 클래스 이름이 같더라도 클래스 내용이 변경된 경우 역직렬화 실패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22"/>
          <p:cNvSpPr txBox="1"/>
          <p:nvPr/>
        </p:nvSpPr>
        <p:spPr>
          <a:xfrm>
            <a:off x="1125538" y="4405313"/>
            <a:ext cx="37711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serialVersionUID 필드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1128256" y="4957762"/>
            <a:ext cx="9961563" cy="171735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직렬화한 클래스와 같은 클래스임을 알려주는 식별자 역할로 컴파일 시 JVM이 자동으로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serialViersionUID 정적 필드를 추가해줘 별로도 작성하지 않아도 오류는 나지 않지만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 생성 시 역직렬화에서 예상하지 못한 InvalidClassException을 유발할 수 있어 명시 권장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serialVersionUID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-6423919775137290062L;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문자 변환 보조 스트림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p23"/>
          <p:cNvSpPr/>
          <p:nvPr/>
        </p:nvSpPr>
        <p:spPr>
          <a:xfrm>
            <a:off x="633413" y="1125538"/>
            <a:ext cx="10931525" cy="152046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소스 스트림이 바이트 기반 스트림이지만 데이터가 문자일 경우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Reader와 Writer는 문자 단위로 입출력을 하기 때문에 데이터가 문자인 경우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바이트 기반 스트림보다 편리하게 사용 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" name="Google Shape;385;p23"/>
          <p:cNvSpPr txBox="1"/>
          <p:nvPr/>
        </p:nvSpPr>
        <p:spPr>
          <a:xfrm>
            <a:off x="1125538" y="2835593"/>
            <a:ext cx="34619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InputStreamReader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p23"/>
          <p:cNvSpPr txBox="1"/>
          <p:nvPr/>
        </p:nvSpPr>
        <p:spPr>
          <a:xfrm>
            <a:off x="1125538" y="4633913"/>
            <a:ext cx="36367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OutputStreamWriter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7" name="Google Shape;387;p23"/>
          <p:cNvGrpSpPr/>
          <p:nvPr/>
        </p:nvGrpSpPr>
        <p:grpSpPr>
          <a:xfrm>
            <a:off x="2392091" y="3247682"/>
            <a:ext cx="7712030" cy="1331435"/>
            <a:chOff x="2392090" y="3552482"/>
            <a:chExt cx="7834857" cy="1811916"/>
          </a:xfrm>
        </p:grpSpPr>
        <p:sp>
          <p:nvSpPr>
            <p:cNvPr id="388" name="Google Shape;388;p23"/>
            <p:cNvSpPr/>
            <p:nvPr/>
          </p:nvSpPr>
          <p:spPr>
            <a:xfrm>
              <a:off x="6767467" y="3585678"/>
              <a:ext cx="3459480" cy="1778720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프로그램</a:t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9" name="Google Shape;389;p23"/>
            <p:cNvSpPr/>
            <p:nvPr/>
          </p:nvSpPr>
          <p:spPr>
            <a:xfrm rot="5400000">
              <a:off x="5904717" y="3606202"/>
              <a:ext cx="1691640" cy="1787321"/>
            </a:xfrm>
            <a:prstGeom prst="trapezoid">
              <a:avLst>
                <a:gd fmla="val 25000" name="adj"/>
              </a:avLst>
            </a:prstGeom>
            <a:solidFill>
              <a:srgbClr val="E6B9B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3608977" y="4179822"/>
              <a:ext cx="4035221" cy="640080"/>
            </a:xfrm>
            <a:prstGeom prst="rect">
              <a:avLst/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InputStream              Reader</a:t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91" name="Google Shape;391;p23"/>
            <p:cNvCxnSpPr/>
            <p:nvPr/>
          </p:nvCxnSpPr>
          <p:spPr>
            <a:xfrm>
              <a:off x="3283971" y="4499862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392" name="Google Shape;392;p23"/>
            <p:cNvCxnSpPr/>
            <p:nvPr/>
          </p:nvCxnSpPr>
          <p:spPr>
            <a:xfrm>
              <a:off x="7491798" y="4499862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sp>
          <p:nvSpPr>
            <p:cNvPr id="393" name="Google Shape;393;p23"/>
            <p:cNvSpPr/>
            <p:nvPr/>
          </p:nvSpPr>
          <p:spPr>
            <a:xfrm>
              <a:off x="5856878" y="4179823"/>
              <a:ext cx="509904" cy="640080"/>
            </a:xfrm>
            <a:prstGeom prst="rect">
              <a:avLst/>
            </a:prstGeom>
            <a:solidFill>
              <a:srgbClr val="E6B9B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94" name="Google Shape;394;p23"/>
            <p:cNvCxnSpPr/>
            <p:nvPr/>
          </p:nvCxnSpPr>
          <p:spPr>
            <a:xfrm>
              <a:off x="5856876" y="4179823"/>
              <a:ext cx="50990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5" name="Google Shape;395;p23"/>
            <p:cNvCxnSpPr/>
            <p:nvPr/>
          </p:nvCxnSpPr>
          <p:spPr>
            <a:xfrm>
              <a:off x="5856990" y="4819903"/>
              <a:ext cx="50990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6" name="Google Shape;396;p23"/>
            <p:cNvCxnSpPr/>
            <p:nvPr/>
          </p:nvCxnSpPr>
          <p:spPr>
            <a:xfrm>
              <a:off x="5502343" y="4499862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sp>
          <p:nvSpPr>
            <p:cNvPr id="397" name="Google Shape;397;p23"/>
            <p:cNvSpPr txBox="1"/>
            <p:nvPr/>
          </p:nvSpPr>
          <p:spPr>
            <a:xfrm>
              <a:off x="2392090" y="431519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바이트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8" name="Google Shape;398;p23"/>
            <p:cNvSpPr txBox="1"/>
            <p:nvPr/>
          </p:nvSpPr>
          <p:spPr>
            <a:xfrm>
              <a:off x="8140183" y="4315196"/>
              <a:ext cx="6463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문자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9" name="Google Shape;399;p23"/>
            <p:cNvSpPr txBox="1"/>
            <p:nvPr/>
          </p:nvSpPr>
          <p:spPr>
            <a:xfrm>
              <a:off x="5221353" y="3552482"/>
              <a:ext cx="2176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InputStreamReader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00" name="Google Shape;400;p23"/>
          <p:cNvGrpSpPr/>
          <p:nvPr/>
        </p:nvGrpSpPr>
        <p:grpSpPr>
          <a:xfrm>
            <a:off x="2331429" y="5268411"/>
            <a:ext cx="8184779" cy="1332000"/>
            <a:chOff x="1874271" y="6234763"/>
            <a:chExt cx="8184779" cy="1800161"/>
          </a:xfrm>
        </p:grpSpPr>
        <p:sp>
          <p:nvSpPr>
            <p:cNvPr id="401" name="Google Shape;401;p23"/>
            <p:cNvSpPr/>
            <p:nvPr/>
          </p:nvSpPr>
          <p:spPr>
            <a:xfrm>
              <a:off x="1874271" y="6256524"/>
              <a:ext cx="3459480" cy="1778400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프로그램</a:t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2" name="Google Shape;402;p23"/>
            <p:cNvSpPr/>
            <p:nvPr/>
          </p:nvSpPr>
          <p:spPr>
            <a:xfrm rot="5400000">
              <a:off x="4592633" y="6244733"/>
              <a:ext cx="1691640" cy="1801984"/>
            </a:xfrm>
            <a:prstGeom prst="trapezoid">
              <a:avLst>
                <a:gd fmla="val 25000" name="adj"/>
              </a:avLst>
            </a:prstGeom>
            <a:solidFill>
              <a:srgbClr val="E6B9B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3" name="Google Shape;403;p23"/>
            <p:cNvSpPr txBox="1"/>
            <p:nvPr/>
          </p:nvSpPr>
          <p:spPr>
            <a:xfrm>
              <a:off x="3497808" y="6961058"/>
              <a:ext cx="6463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문자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4537460" y="6825684"/>
              <a:ext cx="4249055" cy="640080"/>
            </a:xfrm>
            <a:prstGeom prst="rect">
              <a:avLst/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Writer                 OutputStream</a:t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05" name="Google Shape;405;p23"/>
            <p:cNvGrpSpPr/>
            <p:nvPr/>
          </p:nvGrpSpPr>
          <p:grpSpPr>
            <a:xfrm>
              <a:off x="5820227" y="6825684"/>
              <a:ext cx="510020" cy="640080"/>
              <a:chOff x="7657219" y="7179945"/>
              <a:chExt cx="510020" cy="640080"/>
            </a:xfrm>
          </p:grpSpPr>
          <p:sp>
            <p:nvSpPr>
              <p:cNvPr id="406" name="Google Shape;406;p23"/>
              <p:cNvSpPr/>
              <p:nvPr/>
            </p:nvSpPr>
            <p:spPr>
              <a:xfrm>
                <a:off x="7657221" y="7179945"/>
                <a:ext cx="509904" cy="640080"/>
              </a:xfrm>
              <a:prstGeom prst="rect">
                <a:avLst/>
              </a:prstGeom>
              <a:solidFill>
                <a:srgbClr val="E6B9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407" name="Google Shape;407;p23"/>
              <p:cNvCxnSpPr/>
              <p:nvPr/>
            </p:nvCxnSpPr>
            <p:spPr>
              <a:xfrm>
                <a:off x="7657219" y="7179945"/>
                <a:ext cx="50990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8" name="Google Shape;408;p23"/>
              <p:cNvCxnSpPr/>
              <p:nvPr/>
            </p:nvCxnSpPr>
            <p:spPr>
              <a:xfrm>
                <a:off x="7657333" y="7820025"/>
                <a:ext cx="50990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409" name="Google Shape;409;p23"/>
            <p:cNvCxnSpPr/>
            <p:nvPr/>
          </p:nvCxnSpPr>
          <p:spPr>
            <a:xfrm>
              <a:off x="6080365" y="7145724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4191500" y="7145724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8579667" y="7145724"/>
              <a:ext cx="6096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sp>
          <p:nvSpPr>
            <p:cNvPr id="412" name="Google Shape;412;p23"/>
            <p:cNvSpPr txBox="1"/>
            <p:nvPr/>
          </p:nvSpPr>
          <p:spPr>
            <a:xfrm>
              <a:off x="9181887" y="6961058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바이트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3" name="Google Shape;413;p23"/>
            <p:cNvSpPr txBox="1"/>
            <p:nvPr/>
          </p:nvSpPr>
          <p:spPr>
            <a:xfrm>
              <a:off x="4349694" y="6234763"/>
              <a:ext cx="22906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OutputStreamWriter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File 클래스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633413" y="1125538"/>
            <a:ext cx="10931525" cy="102330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시스템의 파일을 표현하는 클래스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크기, 파일 속성, 파일 이름 등의 정보와 파일 생성 및 삭제 기능 제공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1125538" y="2256473"/>
            <a:ext cx="25907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File 객체 생성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1128256" y="2808922"/>
            <a:ext cx="9961563" cy="118395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File(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"파일 경로"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File(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"C:/dev/test.txt"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File 클래스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1125538" y="1052513"/>
            <a:ext cx="56284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파일/디렉토리 생성 및 삭제 메소드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6" name="Google Shape;126;p4"/>
          <p:cNvGraphicFramePr/>
          <p:nvPr/>
        </p:nvGraphicFramePr>
        <p:xfrm>
          <a:off x="1879600" y="17255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{43CF0EC5-AA32-4B53-B1EE-DCEECC305C98}</a:tableStyleId>
              </a:tblPr>
              <a:tblGrid>
                <a:gridCol w="1503675"/>
                <a:gridCol w="2286000"/>
                <a:gridCol w="4632950"/>
              </a:tblGrid>
              <a:tr h="33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리턴 타입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메소드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설명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67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boolean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createNewFile()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새로운 파일 생성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67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boolean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mkdir()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새로운 디렉토리 생성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67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boolean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mkdirs()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경로 상에 없는 모든 디렉토리 생성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67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boolean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delete()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파일 또는 디렉토리 삭제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File 클래스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125538" y="1052513"/>
            <a:ext cx="51026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파일/디렉토리 정보 리턴 메소드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3" name="Google Shape;133;p5"/>
          <p:cNvGraphicFramePr/>
          <p:nvPr/>
        </p:nvGraphicFramePr>
        <p:xfrm>
          <a:off x="1631315" y="1710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{43CF0EC5-AA32-4B53-B1EE-DCEECC305C98}</a:tableStyleId>
              </a:tblPr>
              <a:tblGrid>
                <a:gridCol w="1635900"/>
                <a:gridCol w="2260325"/>
                <a:gridCol w="5628125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타입</a:t>
                      </a:r>
                      <a:endParaRPr b="1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메소드</a:t>
                      </a:r>
                      <a:endParaRPr b="1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boolean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canExcute()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실행할 수 있는 파일인지 여부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boolean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canRead()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읽을 수 있는 파일인지 여부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boolean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canWrite()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및 저장할 수 있는 파일인지 여부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String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getName()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 이름 리턴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String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getParent()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부모 디렉토리 리턴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getParentFile()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부모 디렉토리를 File객체로 생성 후 리턴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6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String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getPath()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경로 리턴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6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boolean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exists()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 존재 여부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boolean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isDirectory()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디렉토리인지 여부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boolean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isFile()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파일인지 여부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boolean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isHidden()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숨김 파일인지 여부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long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lastModified()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마지막 수정 날짜 및 시간 리턴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long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length()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 크기 리턴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File 클래스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1125538" y="1052513"/>
            <a:ext cx="51026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파일/디렉토리 정보 리턴 메소드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0" name="Google Shape;140;p6"/>
          <p:cNvGraphicFramePr/>
          <p:nvPr/>
        </p:nvGraphicFramePr>
        <p:xfrm>
          <a:off x="1631315" y="1710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{43CF0EC5-AA32-4B53-B1EE-DCEECC305C98}</a:tableStyleId>
              </a:tblPr>
              <a:tblGrid>
                <a:gridCol w="1635900"/>
                <a:gridCol w="2260325"/>
                <a:gridCol w="5628125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타입</a:t>
                      </a:r>
                      <a:endParaRPr b="1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메소드</a:t>
                      </a:r>
                      <a:endParaRPr b="1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String[]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list()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 포함한 파일목록을 String배열로 리턴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String[]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list(FilenameFilter filter)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디렉토리에 포함된 파일 및 서브 디렉토리 목록 중 FilenameFilter에 맞는 것만 String배열로 리턴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File[]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listFiles()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디렉토리에 포함된 파일 및 서브 디렉토리 목록 전부 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 배열로 리턴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File[]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listFile(FilenameFilter filter)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디렉토리에 포함된 파일 및 서브 디렉토리 목록 중 FilenameFilter에 맞는 것만 File배열로 리턴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스트림(Stream) 클래스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7"/>
          <p:cNvSpPr/>
          <p:nvPr/>
        </p:nvSpPr>
        <p:spPr>
          <a:xfrm>
            <a:off x="633413" y="1125538"/>
            <a:ext cx="10931525" cy="166075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입출력 장치에서 데이터를 읽고 쓰기 위해서 자바에서 제공하는 클래스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스트림은 단방향이며 각각의 장치마다 연결할 수 있는 스트림 존재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하나의 스트림으로 입출력을 동시에 수행할 수 없으므로 동시에 수행하려면 2개의 스트림 필요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1125538" y="2961146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분류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9" name="Google Shape;149;p7"/>
          <p:cNvGraphicFramePr/>
          <p:nvPr/>
        </p:nvGraphicFramePr>
        <p:xfrm>
          <a:off x="633415" y="4099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{43CF0EC5-AA32-4B53-B1EE-DCEECC305C98}</a:tableStyleId>
              </a:tblPr>
              <a:tblGrid>
                <a:gridCol w="2186300"/>
                <a:gridCol w="2186300"/>
                <a:gridCol w="2186300"/>
                <a:gridCol w="2186300"/>
                <a:gridCol w="2186300"/>
              </a:tblGrid>
              <a:tr h="2781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구분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바이트 기반 스트림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문자 기반 스트림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 hMerge="1"/>
              </a:tr>
              <a:tr h="2781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입력 스트림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출력 스트림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입력 스트림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출력 스트림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최상위 클래스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InputStream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OutputStream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Reader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Writer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하위클래스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XXXInputStream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XXXOutputStream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XXXReader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XXXWriter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스트림 클래스 종류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5" name="Google Shape;155;p8"/>
          <p:cNvGraphicFramePr/>
          <p:nvPr/>
        </p:nvGraphicFramePr>
        <p:xfrm>
          <a:off x="6162163" y="14325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{43CF0EC5-AA32-4B53-B1EE-DCEECC305C98}</a:tableStyleId>
              </a:tblPr>
              <a:tblGrid>
                <a:gridCol w="1045025"/>
                <a:gridCol w="2449325"/>
                <a:gridCol w="2413225"/>
              </a:tblGrid>
              <a:tr h="177800">
                <a:tc row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Reader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BufferedReader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LineNumberReader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CharArrayReader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InputStreamReader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FileReader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FilterReader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PushbackReader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PipedReader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StringReader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row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Writer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BufferedWriter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CharArrayWriter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OutputStreamWriter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FileWriter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FilterWriter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PipedWriter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StringWriter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FilterWriter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56" name="Google Shape;156;p8"/>
          <p:cNvSpPr txBox="1"/>
          <p:nvPr/>
        </p:nvSpPr>
        <p:spPr>
          <a:xfrm>
            <a:off x="7264289" y="5523785"/>
            <a:ext cx="487665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색이 있는 것은 기반 스트림, 색이 없는 것은 보조 스트림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7" name="Google Shape;157;p8"/>
          <p:cNvGraphicFramePr/>
          <p:nvPr/>
        </p:nvGraphicFramePr>
        <p:xfrm>
          <a:off x="111322" y="8229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{43CF0EC5-AA32-4B53-B1EE-DCEECC305C98}</a:tableStyleId>
              </a:tblPr>
              <a:tblGrid>
                <a:gridCol w="1377500"/>
                <a:gridCol w="2370525"/>
                <a:gridCol w="2160025"/>
              </a:tblGrid>
              <a:tr h="177800">
                <a:tc rowSpan="10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InputStream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FileInputStream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PipedInputStream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FilterInputStream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LineNumberInputStream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DataInputStream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BufferedInputStream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PushbackInputStream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ByteArrayInputStream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SequenceInputStream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StringBufferedInputStream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ObjectInputStream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row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OutputStream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FileOutputStream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PipedOutputStream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FilterOutputStream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DataOutputStream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BufferedOutputStream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PrintStream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ByteArrayOutputStream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ObjectOutputStream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InputStream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9"/>
          <p:cNvSpPr/>
          <p:nvPr/>
        </p:nvSpPr>
        <p:spPr>
          <a:xfrm>
            <a:off x="633413" y="1125539"/>
            <a:ext cx="10931525" cy="6270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바이트 기반 입력 스트림의 최상위 클래스로 추상클래스임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4" name="Google Shape;164;p9"/>
          <p:cNvGrpSpPr/>
          <p:nvPr/>
        </p:nvGrpSpPr>
        <p:grpSpPr>
          <a:xfrm>
            <a:off x="2746375" y="2103122"/>
            <a:ext cx="6705600" cy="1417318"/>
            <a:chOff x="2346960" y="1828800"/>
            <a:chExt cx="6705600" cy="1417318"/>
          </a:xfrm>
        </p:grpSpPr>
        <p:sp>
          <p:nvSpPr>
            <p:cNvPr id="165" name="Google Shape;165;p9"/>
            <p:cNvSpPr/>
            <p:nvPr/>
          </p:nvSpPr>
          <p:spPr>
            <a:xfrm>
              <a:off x="4732020" y="1828800"/>
              <a:ext cx="1874520" cy="4114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InputStream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66" name="Google Shape;166;p9"/>
            <p:cNvGrpSpPr/>
            <p:nvPr/>
          </p:nvGrpSpPr>
          <p:grpSpPr>
            <a:xfrm>
              <a:off x="2346960" y="2514600"/>
              <a:ext cx="6705600" cy="731518"/>
              <a:chOff x="2346960" y="2514600"/>
              <a:chExt cx="6705600" cy="731518"/>
            </a:xfrm>
          </p:grpSpPr>
          <p:sp>
            <p:nvSpPr>
              <p:cNvPr id="167" name="Google Shape;167;p9"/>
              <p:cNvSpPr/>
              <p:nvPr/>
            </p:nvSpPr>
            <p:spPr>
              <a:xfrm>
                <a:off x="3261360" y="2514600"/>
                <a:ext cx="4815840" cy="48768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3261360" y="2941320"/>
                <a:ext cx="5166360" cy="152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>
                <a:off x="2346960" y="2834638"/>
                <a:ext cx="1874520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FileInputStream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4472940" y="2834638"/>
                <a:ext cx="2377440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BufferedInputStream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7101840" y="2834638"/>
                <a:ext cx="1950720" cy="41148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DataInputStream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cxnSp>
          <p:nvCxnSpPr>
            <p:cNvPr id="172" name="Google Shape;172;p9"/>
            <p:cNvCxnSpPr>
              <a:stCxn id="170" idx="0"/>
              <a:endCxn id="165" idx="2"/>
            </p:cNvCxnSpPr>
            <p:nvPr/>
          </p:nvCxnSpPr>
          <p:spPr>
            <a:xfrm flipH="1" rot="10800000">
              <a:off x="5661660" y="2240338"/>
              <a:ext cx="7500" cy="594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aphicFrame>
        <p:nvGraphicFramePr>
          <p:cNvPr id="173" name="Google Shape;173;p9"/>
          <p:cNvGraphicFramePr/>
          <p:nvPr/>
        </p:nvGraphicFramePr>
        <p:xfrm>
          <a:off x="350520" y="38438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{43CF0EC5-AA32-4B53-B1EE-DCEECC305C98}</a:tableStyleId>
              </a:tblPr>
              <a:tblGrid>
                <a:gridCol w="1259200"/>
                <a:gridCol w="2866200"/>
                <a:gridCol w="7350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리턴 타입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메소드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설명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int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read()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입력 스트림으로부터 1바이트를 읽고 읽은 바이트 리턴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int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read(byte[] b)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입력 스트림으로부터 읽은 바이트들을 매개 값으로 주어진 바이트 배열 b에 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저장하고 실제로 읽은 바이트 수 리턴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int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read(byte[] b, int off, int len)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입력 스트림으로부터 len개의 바이트만큼 읽고 매개 값으로 주어진 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바이트 배열 b[off]부터 len개까지를 저장, 그리고 실제로 읽은 바이트 수인 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len개 리턴, 만약 len개를 모두 읽지 못 하면 실제로 읽은 바이트 수 리턴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void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close()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사용한 시스템 자원 반납 후 입력 스트림을 닫음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2018-04-10T03:44:26Z</dcterms:created>
  <dc:creator>user1</dc:creator>
</cp:coreProperties>
</file>