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jOIMVanH1KMuBneiZpuYzCrF3s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AD9DE0-623B-41A9-94D3-B57E7D148548}">
  <a:tblStyle styleId="{0CAD9DE0-623B-41A9-94D3-B57E7D148548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c1312e707f_5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1c1312e707f_5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g1c1312e707f_5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변수 타입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>
                <a:solidFill>
                  <a:schemeClr val="dk1"/>
                </a:solidFill>
              </a:rPr>
              <a:t>	- 변수에 저장될 ‘타입(type)’ 저장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>
                <a:solidFill>
                  <a:schemeClr val="dk1"/>
                </a:solidFill>
              </a:rPr>
              <a:t>	- 저장하고자 하는 값의 종류에 맞게 변수의 타입을 선택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>
                <a:solidFill>
                  <a:schemeClr val="dk1"/>
                </a:solidFill>
              </a:rPr>
              <a:t>변수명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>
                <a:solidFill>
                  <a:schemeClr val="dk1"/>
                </a:solidFill>
              </a:rPr>
              <a:t>	- 변수에 붙인 이름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>
                <a:solidFill>
                  <a:schemeClr val="dk1"/>
                </a:solidFill>
              </a:rPr>
              <a:t>	- 지정한 이름으로 값을 읽어올 수 있음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>
                <a:solidFill>
                  <a:schemeClr val="dk1"/>
                </a:solidFill>
              </a:rPr>
              <a:t>	- 다른 변수와 구별이 되도록 이름을 다르게 해야함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변수 타입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>
                <a:solidFill>
                  <a:schemeClr val="dk1"/>
                </a:solidFill>
              </a:rPr>
              <a:t>	- 변수에 저장될 ‘타입(type)’ 저장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>
                <a:solidFill>
                  <a:schemeClr val="dk1"/>
                </a:solidFill>
              </a:rPr>
              <a:t>	- 저장하고자 하는 값의 종류에 맞게 변수의 타입을 선택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>
                <a:solidFill>
                  <a:schemeClr val="dk1"/>
                </a:solidFill>
              </a:rPr>
              <a:t>변수명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>
                <a:solidFill>
                  <a:schemeClr val="dk1"/>
                </a:solidFill>
              </a:rPr>
              <a:t>	- 변수에 붙인 이름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>
                <a:solidFill>
                  <a:schemeClr val="dk1"/>
                </a:solidFill>
              </a:rPr>
              <a:t>	- 지정한 이름으로 값을 읽어올 수 있음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>
                <a:solidFill>
                  <a:schemeClr val="dk1"/>
                </a:solidFill>
              </a:rPr>
              <a:t>	- 다른 변수와 구별이 되도록 이름을 다르게 해야함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final :마지막, 마지막의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final :마지막, 마지막의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/>
          <p:nvPr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5" name="Google Shape;15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72738" y="155575"/>
            <a:ext cx="1503362" cy="3873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92" name="Google Shape;92;p1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ko-KR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다형성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ko-KR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(Polymorphism)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0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192" name="Google Shape;192;p10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3" name="Google Shape;193;p10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ko-KR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추상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ko-KR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(Abstract)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추상 클래스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11"/>
          <p:cNvSpPr txBox="1"/>
          <p:nvPr/>
        </p:nvSpPr>
        <p:spPr>
          <a:xfrm>
            <a:off x="1108648" y="933506"/>
            <a:ext cx="44839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추상 클래스(abstract class)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1108648" y="1443092"/>
            <a:ext cx="9963150" cy="198590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몸체 없는 메소드를 포함한 클래스 (미완성 설계도)</a:t>
            </a:r>
            <a:endParaRPr b="1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추상 클래스일 경우 클래스 선언부에 abstract 키워드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abstract class 클래스명 {}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p11"/>
          <p:cNvSpPr txBox="1"/>
          <p:nvPr/>
        </p:nvSpPr>
        <p:spPr>
          <a:xfrm>
            <a:off x="1106810" y="3685887"/>
            <a:ext cx="49391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추상 메소드(abstract method)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11"/>
          <p:cNvSpPr/>
          <p:nvPr/>
        </p:nvSpPr>
        <p:spPr>
          <a:xfrm>
            <a:off x="1106810" y="4195474"/>
            <a:ext cx="9963150" cy="235296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몸체 없는 메소드</a:t>
            </a:r>
            <a:endParaRPr b="1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추상 메소드의 선언부에 abstract 키워드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상속 시 반드시 구현해야 하는, 오버라이딩이 강제화되는 메소드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abstract 반환형 메소드명(자료형 변수명);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추상 클래스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12"/>
          <p:cNvSpPr txBox="1"/>
          <p:nvPr/>
        </p:nvSpPr>
        <p:spPr>
          <a:xfrm>
            <a:off x="1108648" y="933505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특징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12"/>
          <p:cNvSpPr/>
          <p:nvPr/>
        </p:nvSpPr>
        <p:spPr>
          <a:xfrm>
            <a:off x="1108648" y="1476143"/>
            <a:ext cx="9963150" cy="277636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미완성 클래스(abstract 키워드 사용)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자체적으로 </a:t>
            </a: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 생성 불가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→ </a:t>
            </a:r>
            <a:r>
              <a:rPr b="1" i="0" lang="ko-KR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반드시 상속하여 객체 생성</a:t>
            </a:r>
            <a:endParaRPr b="1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abstract 메소드가 포함된 클래스는 반드시 abstract 클래스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abstract 메소드가 없어도 abstract 클래스 선언 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클래스 내에 일반 변수, 메소드 포함 가능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객체 생성은 안되지만 참조형 변수 타입으로는 사용 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1106810" y="4523166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장점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12"/>
          <p:cNvSpPr/>
          <p:nvPr/>
        </p:nvSpPr>
        <p:spPr>
          <a:xfrm>
            <a:off x="1106810" y="5032753"/>
            <a:ext cx="9963150" cy="118075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상속 받은 자식에게 공통된 멤버 제공.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일부 기능의 구현을 </a:t>
            </a: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강제화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(공통적이나 자식 클래스에 따라 재정의 되어야 하는 기능).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13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217" name="Google Shape;217;p1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ko-KR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인터페이스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ko-KR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(Interface)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인터페이스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14"/>
          <p:cNvSpPr/>
          <p:nvPr/>
        </p:nvSpPr>
        <p:spPr>
          <a:xfrm>
            <a:off x="609600" y="1125537"/>
            <a:ext cx="10931525" cy="533034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상수형 필드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 </a:t>
            </a: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추상 메소드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만을 작성할 수 있는 추상 클래스의 변형체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메소드의 통일성을 부여하기 위해 추상 메소드만 따로 모아놓은 것으로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상속 시 인터페이스 내에 정의된 모든 추상메소드 구현해야 함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[접근제한자]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ko-K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인터페이스명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	//상수도 멤버로 포함할 수 있음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ko-K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ko-K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ko-K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자료형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ko-KR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변수명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초기값;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	//추상 메소드만 선언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[public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ko-K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abstract]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ko-K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반환자료형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메소드명([자료형 매개변수]);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	//public abstract가 생략되기 때문에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	//오버라이딩 시 반드시 public 표기해야 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인터페이스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15"/>
          <p:cNvSpPr txBox="1"/>
          <p:nvPr/>
        </p:nvSpPr>
        <p:spPr>
          <a:xfrm>
            <a:off x="1108648" y="933505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특징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15"/>
          <p:cNvSpPr/>
          <p:nvPr/>
        </p:nvSpPr>
        <p:spPr>
          <a:xfrm>
            <a:off x="1108648" y="1476143"/>
            <a:ext cx="9963150" cy="195285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모든 인터페이스의 메소드는 묵시적으로 </a:t>
            </a: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public abstract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변수는 묵시적으로 </a:t>
            </a: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public static final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객체 생성은 안되나 참조형 변수로는 가능</a:t>
            </a: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(다형성)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15"/>
          <p:cNvSpPr txBox="1"/>
          <p:nvPr/>
        </p:nvSpPr>
        <p:spPr>
          <a:xfrm>
            <a:off x="1106810" y="3663851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장점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p15"/>
          <p:cNvSpPr/>
          <p:nvPr/>
        </p:nvSpPr>
        <p:spPr>
          <a:xfrm>
            <a:off x="1106810" y="4173438"/>
            <a:ext cx="9963150" cy="194092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다형성을 이용하여 </a:t>
            </a: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상위 타입 역할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(자식 객체 연결)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인터페이스 구현 객체에 공통된 기능 구현 강제화 (== 구현 객체간의 일관성 제공)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공동 작업을 위한 인터페이스 제공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추상클래스와 인터페이스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9" name="Google Shape;239;p16"/>
          <p:cNvGraphicFramePr/>
          <p:nvPr/>
        </p:nvGraphicFramePr>
        <p:xfrm>
          <a:off x="1068637" y="12925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{0CAD9DE0-623B-41A9-94D3-B57E7D148548}</a:tableStyleId>
              </a:tblPr>
              <a:tblGrid>
                <a:gridCol w="1751675"/>
                <a:gridCol w="4164375"/>
                <a:gridCol w="4164375"/>
              </a:tblGrid>
              <a:tr h="71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/>
                        <a:t>구분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/>
                        <a:t>추상 클래스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/>
                        <a:t>인터페이스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71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상속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단일 상속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다중 상속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71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구현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extends 사용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implements 사용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71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추상 메소드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abstract 메소드 0개 이상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모든 메소드는 abstract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71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abstract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명시적 사용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묵시적으로 abstract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71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객체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객체 생성 불가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객체 생성 불가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71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용도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참조 타입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참조 타입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c1312e707f_5_4"/>
          <p:cNvSpPr txBox="1"/>
          <p:nvPr/>
        </p:nvSpPr>
        <p:spPr>
          <a:xfrm>
            <a:off x="236825" y="109900"/>
            <a:ext cx="56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&lt;정리&gt;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g1c1312e707f_5_4"/>
          <p:cNvSpPr txBox="1"/>
          <p:nvPr/>
        </p:nvSpPr>
        <p:spPr>
          <a:xfrm>
            <a:off x="112950" y="510100"/>
            <a:ext cx="11859900" cy="56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Char char="●"/>
            </a:pPr>
            <a:r>
              <a:rPr b="1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상속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-"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(자식클래스의) 공통된 부분을 추출하여 부모클래스를 만드는 것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-"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공통된 필드, 메서드를 가진 클래스를 만들고, 작성된 코드를 자식들이 물려받아 사용.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-"/>
            </a:pPr>
            <a:r>
              <a:rPr b="1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코드길이 감소, 코드 중복 제거, 재사용성 증가, 자식에 대한 일관된 규칙 제공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Char char="●"/>
            </a:pPr>
            <a:r>
              <a:rPr b="1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[일반 클래스] 상속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-"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부모 클래스도 객체로 만들수 있어야 하는 경우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Char char="●"/>
            </a:pPr>
            <a:r>
              <a:rPr b="1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[추상 클래스] 상속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-"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연관된 클래스의 공통점</a:t>
            </a: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묶되, 부모클래스는 객체로 만들 수 없는 경우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-"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+ 일부 미완성 클래스(abstract 메소드 0개 이상 포함)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-"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Animal 클래스 → 동물 객체는 어떤 동물인가? eat(), breath() 는 어떻게 수행되는가? → 알 수 없음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-"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하지만, 동물의 공통된 기능명은 알고 있음.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lgun Gothic"/>
              <a:buChar char="●"/>
            </a:pPr>
            <a:r>
              <a:rPr b="1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[인터페이스] 상속 : 접점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-"/>
            </a:pP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연관성이 낮거나 없는 클래스</a:t>
            </a: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에게 공통된 기능을 제공할 때 사용.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-"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키보드, 마우스, 스캐너, 카메라, 기울기 센서 (공통점 : 입력장치)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-"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우연히도 입력이라는 기능을 가지고 있음! → 각각의 용도는 다르지만 입력이라는 공통된 기능명이 있음.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-"/>
            </a:pPr>
            <a:r>
              <a:rPr b="1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입력이라는 접점!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-"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+ </a:t>
            </a:r>
            <a:r>
              <a:rPr b="1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필드가 </a:t>
            </a:r>
            <a:r>
              <a:rPr b="1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묵시적(암묵적)</a:t>
            </a:r>
            <a:r>
              <a:rPr b="1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public static final</a:t>
            </a: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→ ex) public static final double PI = 3.141592;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-"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(public static final) double PI = 3.141592; (묵시적)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-"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+ </a:t>
            </a:r>
            <a:r>
              <a:rPr b="1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메서드가 묵시적으로 public abstract(추상메서드)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⇒ </a:t>
            </a: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같은 이름을 제공할 뿐이지, 상세한 기능 제공은 하지 않는다.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Char char="-"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(public abstract) void input() 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Char char="-"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//  input이라는 이름을 자식에게 제공할 뿐, 상세한 기능은 자식이 알아서 오버라이딩 해라! 그런데 추상메서드니까 </a:t>
            </a:r>
            <a:r>
              <a:rPr b="1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오버라이딩 강제화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다형성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633413" y="1125537"/>
            <a:ext cx="10931525" cy="186461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 지향 언어의 특징 중 하나로 ‘다양한 형태를 갖는다’라는 뜻으로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하나의 행동으로 여러 가지 일을 수행하는 개념.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상속을 이용한 기술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</a:t>
            </a:r>
            <a:r>
              <a:rPr b="1" i="0" lang="ko-KR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부모 클래스 타입 참조변수</a:t>
            </a: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하나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상속 관계에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있는 여러 타입의 </a:t>
            </a:r>
            <a:r>
              <a:rPr b="1" i="0" lang="ko-KR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자식 객체를 참조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 수 있는 기술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1" name="Google Shape;101;p2"/>
          <p:cNvGrpSpPr/>
          <p:nvPr/>
        </p:nvGrpSpPr>
        <p:grpSpPr>
          <a:xfrm>
            <a:off x="4005044" y="3234625"/>
            <a:ext cx="7905750" cy="3173412"/>
            <a:chOff x="769938" y="3440113"/>
            <a:chExt cx="7905750" cy="3173412"/>
          </a:xfrm>
        </p:grpSpPr>
        <p:pic>
          <p:nvPicPr>
            <p:cNvPr id="102" name="Google Shape;102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87775" y="3440113"/>
              <a:ext cx="4887913" cy="31734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9938" y="3860800"/>
              <a:ext cx="2722562" cy="225583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Polymorphism explained simply!. OOP | For beginners | Dynamic vs… | by  Shanika Ediriweera | Medium" id="104" name="Google Shape;104;p2"/>
          <p:cNvPicPr preferRelativeResize="0"/>
          <p:nvPr/>
        </p:nvPicPr>
        <p:blipFill rotWithShape="1">
          <a:blip r:embed="rId5">
            <a:alphaModFix/>
          </a:blip>
          <a:srcRect b="0" l="19161" r="25853" t="2790"/>
          <a:stretch/>
        </p:blipFill>
        <p:spPr>
          <a:xfrm>
            <a:off x="368257" y="3234625"/>
            <a:ext cx="3341512" cy="3324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클래스 형변환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1108648" y="1081438"/>
            <a:ext cx="38170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업 캐스팅(Up Casting)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1108648" y="1700213"/>
            <a:ext cx="9961563" cy="249721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상속 관계에 있는 부모, 자식 클래스 간에 </a:t>
            </a: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부모타입의 참조형 변수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자식 타입 객체의 주소를 참조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 수 있음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//Sonata 클래스는 Car 클래스의 후손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 </a:t>
            </a:r>
            <a:r>
              <a:rPr b="0" i="0" lang="ko-KR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ko-K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Sonata();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//Sonata클래스형에서 Car클래스형으로 바뀜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1299991" y="4219461"/>
            <a:ext cx="880080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자식 객체의 주소를 전달받은 부모 타입의 참조변수를 통해서 접근할 수 있는 객체의 정보는 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b="1" i="0" lang="ko-KR" sz="16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부모로 부터 상속받은 멤버만 참조 가능</a:t>
            </a:r>
            <a:endParaRPr b="1" i="0" sz="16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클래스 형변환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108648" y="1081438"/>
            <a:ext cx="45608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다운 캐스팅(Down Casting)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1108648" y="1700212"/>
            <a:ext cx="9961563" cy="289382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자식 객체의 주소를 받은 </a:t>
            </a: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부모 참조형 변수를 가지고 자식의 멤버를 참조해야 할 경우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부모 클래스 타입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참조형 변수를 </a:t>
            </a: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자식 클래스 타입으로 </a:t>
            </a:r>
            <a:r>
              <a:rPr b="1" i="0" lang="ko-KR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형변환 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것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자동으로 처리되지 않기 때문에 </a:t>
            </a: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반드시 자식 타입을 명시하여 형변환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//Sonata 클래스는 Car 클래스의 후손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 </a:t>
            </a:r>
            <a:r>
              <a:rPr b="0" i="0" lang="ko-KR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ko-K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Sonata();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((Sonata)</a:t>
            </a:r>
            <a:r>
              <a:rPr b="0" i="0" lang="ko-KR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).moveSonata();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299991" y="4594039"/>
            <a:ext cx="61221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클래스 간의 형 변환은 </a:t>
            </a:r>
            <a:r>
              <a:rPr b="1" i="0" lang="ko-KR" sz="16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반드시 상속 관계인 클래스 끼리</a:t>
            </a: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 가능</a:t>
            </a:r>
            <a:endParaRPr b="0" i="0" sz="16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객체배열과 다형성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633413" y="1125538"/>
            <a:ext cx="10931525" cy="365578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다형성을 이용하여 상속 관계에 있는 하나의 부모 클래스 타입의 배열 공간에 </a:t>
            </a:r>
            <a:b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종류의 자식 클래스 객체 저장 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Car[] </a:t>
            </a:r>
            <a:r>
              <a:rPr b="0" i="0" lang="ko-KR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carArr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ko-K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Car[5];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carArr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[0] = </a:t>
            </a:r>
            <a:r>
              <a:rPr b="1" i="0" lang="ko-K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Sonata();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carArr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[1] = </a:t>
            </a:r>
            <a:r>
              <a:rPr b="1" i="0" lang="ko-K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Avante();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carArr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[2] = </a:t>
            </a:r>
            <a:r>
              <a:rPr b="1" i="0" lang="ko-K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Grandure();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carArr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[3] = </a:t>
            </a:r>
            <a:r>
              <a:rPr b="1" i="0" lang="ko-K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Spark();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carArr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[4] = </a:t>
            </a:r>
            <a:r>
              <a:rPr b="1" i="0" lang="ko-K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Morning();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매개변수와 다형성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633413" y="1125538"/>
            <a:ext cx="10931525" cy="417357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다형성을 이용하여 메소드 호출 시 부모타입의 변수 하나만 사용해 자식 타입의 객체를 받을 수 있음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ko-K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execute()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driveCar(</a:t>
            </a:r>
            <a:r>
              <a:rPr b="1" i="0" lang="ko-K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Sonata()); </a:t>
            </a:r>
            <a:endParaRPr b="0" i="0" sz="1800" u="none" cap="none" strike="noStrike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driveCar(</a:t>
            </a:r>
            <a:r>
              <a:rPr b="1" i="0" lang="ko-K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Avante());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driveCar(</a:t>
            </a:r>
            <a:r>
              <a:rPr b="1" i="0" lang="ko-K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Grandure());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ko-K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driveCar(Car </a:t>
            </a:r>
            <a:r>
              <a:rPr b="0" i="0" lang="ko-KR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{}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바인딩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7"/>
          <p:cNvSpPr txBox="1"/>
          <p:nvPr/>
        </p:nvSpPr>
        <p:spPr>
          <a:xfrm>
            <a:off x="1108648" y="2432902"/>
            <a:ext cx="22878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정적 바인딩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1108648" y="2942489"/>
            <a:ext cx="9963150" cy="70519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프로그램이 실행되기 전 </a:t>
            </a: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컴파일 단계에서 메소드와 메소드 호출부를 연결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7"/>
          <p:cNvSpPr/>
          <p:nvPr/>
        </p:nvSpPr>
        <p:spPr>
          <a:xfrm>
            <a:off x="609600" y="1125538"/>
            <a:ext cx="10931525" cy="71240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실제 실행할 메소드 코드와 호출하는 코드를 연결 시키는 것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1108648" y="4346899"/>
            <a:ext cx="22878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동적 바인딩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7"/>
          <p:cNvSpPr/>
          <p:nvPr/>
        </p:nvSpPr>
        <p:spPr>
          <a:xfrm>
            <a:off x="1108648" y="4856486"/>
            <a:ext cx="9963150" cy="70519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컴파일 시 정적 바인딩된 메소드를 </a:t>
            </a: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실행할 당시의 객체 타입을 기준으로 바인딩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되는 것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바인딩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8"/>
          <p:cNvSpPr txBox="1"/>
          <p:nvPr/>
        </p:nvSpPr>
        <p:spPr>
          <a:xfrm>
            <a:off x="1106810" y="1019623"/>
            <a:ext cx="37369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동적 바인딩 성립 요건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8"/>
          <p:cNvSpPr/>
          <p:nvPr/>
        </p:nvSpPr>
        <p:spPr>
          <a:xfrm>
            <a:off x="1106810" y="1529210"/>
            <a:ext cx="9963150" cy="113009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상속 관계로 이루어져 </a:t>
            </a: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다형성이 적용된 경우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메소드 오버라이딩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되어 있으면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정적으로 바인딩 된 메소드 코드보다 </a:t>
            </a:r>
            <a:r>
              <a:rPr b="1" i="0" lang="ko-KR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오버라이딩 된 메소드 코드를 우선적으로 수행</a:t>
            </a:r>
            <a:endParaRPr b="1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6" name="Google Shape;156;p8"/>
          <p:cNvGrpSpPr/>
          <p:nvPr/>
        </p:nvGrpSpPr>
        <p:grpSpPr>
          <a:xfrm>
            <a:off x="278545" y="2814217"/>
            <a:ext cx="7658093" cy="3763864"/>
            <a:chOff x="278535" y="1604860"/>
            <a:chExt cx="11543351" cy="4973221"/>
          </a:xfrm>
        </p:grpSpPr>
        <p:cxnSp>
          <p:nvCxnSpPr>
            <p:cNvPr id="157" name="Google Shape;157;p8"/>
            <p:cNvCxnSpPr/>
            <p:nvPr/>
          </p:nvCxnSpPr>
          <p:spPr>
            <a:xfrm>
              <a:off x="3067380" y="1604865"/>
              <a:ext cx="0" cy="4973216"/>
            </a:xfrm>
            <a:prstGeom prst="straightConnector1">
              <a:avLst/>
            </a:prstGeom>
            <a:noFill/>
            <a:ln cap="flat" cmpd="sng" w="317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58" name="Google Shape;158;p8"/>
            <p:cNvGrpSpPr/>
            <p:nvPr/>
          </p:nvGrpSpPr>
          <p:grpSpPr>
            <a:xfrm>
              <a:off x="278535" y="1604860"/>
              <a:ext cx="11543351" cy="4973221"/>
              <a:chOff x="278535" y="1604860"/>
              <a:chExt cx="11543351" cy="4973221"/>
            </a:xfrm>
          </p:grpSpPr>
          <p:sp>
            <p:nvSpPr>
              <p:cNvPr id="159" name="Google Shape;159;p8"/>
              <p:cNvSpPr/>
              <p:nvPr/>
            </p:nvSpPr>
            <p:spPr>
              <a:xfrm>
                <a:off x="278561" y="1604865"/>
                <a:ext cx="11543325" cy="4973216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0" name="Google Shape;160;p8"/>
              <p:cNvSpPr txBox="1"/>
              <p:nvPr/>
            </p:nvSpPr>
            <p:spPr>
              <a:xfrm>
                <a:off x="278535" y="1604860"/>
                <a:ext cx="1967700" cy="48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Stack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1" name="Google Shape;161;p8"/>
              <p:cNvSpPr txBox="1"/>
              <p:nvPr/>
            </p:nvSpPr>
            <p:spPr>
              <a:xfrm>
                <a:off x="3067347" y="1604860"/>
                <a:ext cx="1803900" cy="48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Heap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62" name="Google Shape;162;p8"/>
          <p:cNvSpPr txBox="1"/>
          <p:nvPr/>
        </p:nvSpPr>
        <p:spPr>
          <a:xfrm>
            <a:off x="8265111" y="2805344"/>
            <a:ext cx="3746218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public class Car{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public String drive(){}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public class Bentley enxtends Car{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@Override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public String drive(){ </a:t>
            </a:r>
            <a:endParaRPr b="0" i="0" sz="18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return “날다”;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662015" y="3851054"/>
            <a:ext cx="1138233" cy="550415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570476" y="3481722"/>
            <a:ext cx="7825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c(Car)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8"/>
          <p:cNvSpPr txBox="1"/>
          <p:nvPr/>
        </p:nvSpPr>
        <p:spPr>
          <a:xfrm>
            <a:off x="6088385" y="391673"/>
            <a:ext cx="380585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Car c = new Bentley();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c.drive();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3325330" y="3206514"/>
            <a:ext cx="3332922" cy="2919078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3325013" y="2842730"/>
            <a:ext cx="10903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(Bentley)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3838337" y="4236505"/>
            <a:ext cx="2615729" cy="1605002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8"/>
          <p:cNvSpPr txBox="1"/>
          <p:nvPr/>
        </p:nvSpPr>
        <p:spPr>
          <a:xfrm>
            <a:off x="3838337" y="3867173"/>
            <a:ext cx="673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(Car)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0" name="Google Shape;170;p8"/>
          <p:cNvCxnSpPr/>
          <p:nvPr/>
        </p:nvCxnSpPr>
        <p:spPr>
          <a:xfrm>
            <a:off x="3838337" y="4758431"/>
            <a:ext cx="2615729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1" name="Google Shape;171;p8"/>
          <p:cNvSpPr txBox="1"/>
          <p:nvPr/>
        </p:nvSpPr>
        <p:spPr>
          <a:xfrm>
            <a:off x="4564387" y="4296721"/>
            <a:ext cx="8372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drive()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2" name="Google Shape;172;p8"/>
          <p:cNvCxnSpPr/>
          <p:nvPr/>
        </p:nvCxnSpPr>
        <p:spPr>
          <a:xfrm>
            <a:off x="3307740" y="3851054"/>
            <a:ext cx="3350512" cy="0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p8"/>
          <p:cNvSpPr txBox="1"/>
          <p:nvPr/>
        </p:nvSpPr>
        <p:spPr>
          <a:xfrm>
            <a:off x="4339144" y="3201959"/>
            <a:ext cx="13052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@Override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drive()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4" name="Google Shape;174;p8"/>
          <p:cNvCxnSpPr>
            <a:stCxn id="163" idx="3"/>
          </p:cNvCxnSpPr>
          <p:nvPr/>
        </p:nvCxnSpPr>
        <p:spPr>
          <a:xfrm flipH="1" rot="10800000">
            <a:off x="1800248" y="3201962"/>
            <a:ext cx="1507500" cy="924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5" name="Google Shape;175;p8"/>
          <p:cNvCxnSpPr/>
          <p:nvPr/>
        </p:nvCxnSpPr>
        <p:spPr>
          <a:xfrm>
            <a:off x="3410934" y="3206514"/>
            <a:ext cx="427403" cy="1289081"/>
          </a:xfrm>
          <a:prstGeom prst="straightConnector1">
            <a:avLst/>
          </a:prstGeom>
          <a:noFill/>
          <a:ln cap="flat" cmpd="sng" w="14605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6" name="Google Shape;176;p8"/>
          <p:cNvSpPr txBox="1"/>
          <p:nvPr/>
        </p:nvSpPr>
        <p:spPr>
          <a:xfrm>
            <a:off x="2089282" y="3903256"/>
            <a:ext cx="128272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정적 바인딩</a:t>
            </a:r>
            <a:endParaRPr b="1" i="0" sz="1600" u="none" cap="none" strike="noStrike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7" name="Google Shape;177;p8"/>
          <p:cNvCxnSpPr>
            <a:endCxn id="173" idx="3"/>
          </p:cNvCxnSpPr>
          <p:nvPr/>
        </p:nvCxnSpPr>
        <p:spPr>
          <a:xfrm rot="10800000">
            <a:off x="5644438" y="3525125"/>
            <a:ext cx="332400" cy="956400"/>
          </a:xfrm>
          <a:prstGeom prst="straightConnector1">
            <a:avLst/>
          </a:prstGeom>
          <a:noFill/>
          <a:ln cap="flat" cmpd="sng" w="1270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8" name="Google Shape;178;p8"/>
          <p:cNvSpPr txBox="1"/>
          <p:nvPr/>
        </p:nvSpPr>
        <p:spPr>
          <a:xfrm>
            <a:off x="6088385" y="3876285"/>
            <a:ext cx="128272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동적 바인딩</a:t>
            </a:r>
            <a:endParaRPr b="1" i="0" sz="16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instanceof 연산자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9"/>
          <p:cNvSpPr txBox="1"/>
          <p:nvPr/>
        </p:nvSpPr>
        <p:spPr>
          <a:xfrm>
            <a:off x="1108648" y="2438788"/>
            <a:ext cx="15632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표현식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1108648" y="3055478"/>
            <a:ext cx="9963150" cy="360972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ko-K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(레퍼런스 </a:t>
            </a:r>
            <a:r>
              <a:rPr b="1" i="0" lang="ko-KR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instanceof</a:t>
            </a:r>
            <a:r>
              <a:rPr b="0" i="0" lang="ko-K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클래스타입)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	//true일때 처리할 내용, 해당 클래스 타입으로 down casting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ko-K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ko-KR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1" i="0" lang="ko-K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ko-KR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instanceof</a:t>
            </a:r>
            <a:r>
              <a:rPr b="1" i="0" lang="ko-K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ko-K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Sonata)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((Sonata)</a:t>
            </a:r>
            <a:r>
              <a:rPr b="0" i="0" lang="ko-KR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ko-K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).moveSonata();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i="0" lang="ko-KR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i="0" lang="ko-K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ko-KR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i="0" lang="ko-K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ko-K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ko-KR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ko-K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ko-KR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instanceof</a:t>
            </a:r>
            <a:r>
              <a:rPr b="1" i="0" lang="ko-K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ko-K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Avante){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((Avante)</a:t>
            </a:r>
            <a:r>
              <a:rPr b="0" i="0" lang="ko-KR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ko-K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).moveAvante();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i="0" lang="ko-KR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i="0" lang="ko-K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ko-KR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i="0" lang="ko-K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ko-K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ko-KR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ko-K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ko-KR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instanceof</a:t>
            </a:r>
            <a:r>
              <a:rPr b="1" i="0" lang="ko-K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ko-K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Grandure){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((Grandure)</a:t>
            </a:r>
            <a:r>
              <a:rPr b="0" i="0" lang="ko-KR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ko-K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).moveGrandure();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633413" y="1125538"/>
            <a:ext cx="10931525" cy="125410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참조형 변수가 어떤 클래스 형의 객체 주소를 참조하고 있는지 확인 할 때 사용</a:t>
            </a:r>
            <a:b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 타입이 맞으면 true, 맞지 않으면 false 반환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2018-04-10T03:44:26Z</dcterms:created>
  <dc:creator>user1</dc:creator>
</cp:coreProperties>
</file>