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4" roundtripDataSignature="AMtx7mjfgV4yEudXNhaYnz7Zknqvbsgp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" name="Google Shape;275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사용자 지정 레이아웃">
  <p:cSld name="3_사용자 지정 레이아웃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1"/>
          <p:cNvSpPr/>
          <p:nvPr/>
        </p:nvSpPr>
        <p:spPr>
          <a:xfrm>
            <a:off x="-25400" y="6786563"/>
            <a:ext cx="12241213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2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2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534725" y="174325"/>
            <a:ext cx="1504800" cy="381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9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27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"/>
          <p:cNvGrpSpPr/>
          <p:nvPr/>
        </p:nvGrpSpPr>
        <p:grpSpPr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93" name="Google Shape;93;p1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>
              <a:gsLst>
                <a:gs pos="0">
                  <a:srgbClr val="E3DCC1"/>
                </a:gs>
                <a:gs pos="69000">
                  <a:srgbClr val="B3D1EC"/>
                </a:gs>
                <a:gs pos="83000">
                  <a:srgbClr val="B3D1EC"/>
                </a:gs>
                <a:gs pos="100000">
                  <a:srgbClr val="CCE0F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b="1" i="0" lang="en-US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DML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b="1" i="0" lang="en-US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(Data Manipulation</a:t>
              </a:r>
              <a:br>
                <a:rPr b="1" i="0" lang="en-US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b="1" i="0" lang="en-US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Language)</a:t>
              </a:r>
              <a:endParaRPr b="1" i="0" sz="54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UPDATE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p10"/>
          <p:cNvSpPr txBox="1"/>
          <p:nvPr/>
        </p:nvSpPr>
        <p:spPr>
          <a:xfrm>
            <a:off x="1125538" y="5104998"/>
            <a:ext cx="319728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UPDATE 시에도 서브쿼리 이용 가능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7" name="Google Shape;197;p10"/>
          <p:cNvSpPr txBox="1"/>
          <p:nvPr/>
        </p:nvSpPr>
        <p:spPr>
          <a:xfrm>
            <a:off x="1125538" y="1052513"/>
            <a:ext cx="27180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UPDATE 예시2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p10"/>
          <p:cNvSpPr/>
          <p:nvPr/>
        </p:nvSpPr>
        <p:spPr>
          <a:xfrm>
            <a:off x="1128256" y="1604963"/>
            <a:ext cx="9961563" cy="348519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방명수 사원의 급여와 보너스율을 유재식 사원과 동일하게 변경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TABLE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EMP_SALARY		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UPDATE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EMP_SALARY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AS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EMP_ID,			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SET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SALARY = (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SALARY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EMP_NAME,				       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EMP_SALARY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DEPT_CODE,				       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EMP_NAME=‘유재식’),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SALARY,			      BONUS = (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BONUS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BONUS				       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EMP_SALARY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FROM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EMPLOYEE;				       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EMP_NAME=‘유재식’)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			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EMP_NAME = ‘방명수’;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*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EMP_SALARY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EMP_NAME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(‘유재식’, ‘방명수‘);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9" name="Google Shape;199;p10"/>
          <p:cNvGrpSpPr/>
          <p:nvPr/>
        </p:nvGrpSpPr>
        <p:grpSpPr>
          <a:xfrm>
            <a:off x="1539240" y="5623242"/>
            <a:ext cx="9134828" cy="882575"/>
            <a:chOff x="1219200" y="5516562"/>
            <a:chExt cx="9134828" cy="882575"/>
          </a:xfrm>
        </p:grpSpPr>
        <p:pic>
          <p:nvPicPr>
            <p:cNvPr id="200" name="Google Shape;200;p10"/>
            <p:cNvPicPr preferRelativeResize="0"/>
            <p:nvPr/>
          </p:nvPicPr>
          <p:blipFill rotWithShape="1">
            <a:blip r:embed="rId3">
              <a:alphaModFix/>
            </a:blip>
            <a:srcRect b="0" l="7676" r="0" t="0"/>
            <a:stretch/>
          </p:blipFill>
          <p:spPr>
            <a:xfrm>
              <a:off x="1219200" y="5516562"/>
              <a:ext cx="4124288" cy="8689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1" name="Google Shape;201;p10"/>
            <p:cNvPicPr preferRelativeResize="0"/>
            <p:nvPr/>
          </p:nvPicPr>
          <p:blipFill rotWithShape="1">
            <a:blip r:embed="rId4">
              <a:alphaModFix/>
            </a:blip>
            <a:srcRect b="0" l="6786" r="0" t="0"/>
            <a:stretch/>
          </p:blipFill>
          <p:spPr>
            <a:xfrm>
              <a:off x="6202680" y="5516562"/>
              <a:ext cx="4151348" cy="8825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UPDATE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p11"/>
          <p:cNvSpPr txBox="1"/>
          <p:nvPr/>
        </p:nvSpPr>
        <p:spPr>
          <a:xfrm>
            <a:off x="1125538" y="1052513"/>
            <a:ext cx="27180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UPDATE 예시3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" name="Google Shape;209;p11"/>
          <p:cNvSpPr/>
          <p:nvPr/>
        </p:nvSpPr>
        <p:spPr>
          <a:xfrm>
            <a:off x="1128256" y="1604963"/>
            <a:ext cx="9961563" cy="282882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각각 쿼리문 작성한 것을 다중 행 다중 열 서브쿼리로 변경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UPDATE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EMP_SALARY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(SALARY, BONUS) = (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SALARY, BONUS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	FROM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EMP_SALARY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	WHERE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EMP_NAME = ‘유재식’)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EMP_NAME IN (‘노옹철’, ‘전형돈’, ‘정중하’, ‘하동운＇);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EMP_SALARY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EMP_NAME IN (‘유재식’, ‘노옹철’, ‘전형돈’, ‘정중하’, ‘하동운＇);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0" name="Google Shape;21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3611" y="4727642"/>
            <a:ext cx="5190852" cy="1624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UPDATE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" name="Google Shape;217;p12"/>
          <p:cNvSpPr txBox="1"/>
          <p:nvPr/>
        </p:nvSpPr>
        <p:spPr>
          <a:xfrm>
            <a:off x="1125538" y="1052513"/>
            <a:ext cx="27180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UPDATE 예시4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" name="Google Shape;218;p12"/>
          <p:cNvSpPr/>
          <p:nvPr/>
        </p:nvSpPr>
        <p:spPr>
          <a:xfrm>
            <a:off x="1128256" y="1604963"/>
            <a:ext cx="9961563" cy="2418397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EMP_SALARY테이블에서 아시아 지역에 근무하는 직원의 보너스 포인트를 0.3으로 변경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UPDATE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EMP_SALARY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BONUS = 0.3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EMP_ID IN (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EMP_ID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  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EMPLOYEE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  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JOIN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DEPARTMENT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(DEPT_ID = DEPT_CODE)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  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JOIN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LOCATION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(LOCATION_ID = LOCAL_CODE)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  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LOCAL_NAME LIKE ‘ASIA%’);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9" name="Google Shape;21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010" y="3725228"/>
            <a:ext cx="2085975" cy="190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0" name="Google Shape;220;p12"/>
          <p:cNvGrpSpPr/>
          <p:nvPr/>
        </p:nvGrpSpPr>
        <p:grpSpPr>
          <a:xfrm>
            <a:off x="2583714" y="4158101"/>
            <a:ext cx="7068802" cy="2495348"/>
            <a:chOff x="2583714" y="4158101"/>
            <a:chExt cx="7068802" cy="2495348"/>
          </a:xfrm>
        </p:grpSpPr>
        <p:sp>
          <p:nvSpPr>
            <p:cNvPr id="221" name="Google Shape;221;p12"/>
            <p:cNvSpPr/>
            <p:nvPr/>
          </p:nvSpPr>
          <p:spPr>
            <a:xfrm>
              <a:off x="5850260" y="5226865"/>
              <a:ext cx="480876" cy="357835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22" name="Google Shape;222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583714" y="4158101"/>
              <a:ext cx="2519752" cy="24953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1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077930" y="4158175"/>
              <a:ext cx="2574586" cy="249527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MERGE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0" name="Google Shape;230;p13"/>
          <p:cNvSpPr/>
          <p:nvPr/>
        </p:nvSpPr>
        <p:spPr>
          <a:xfrm>
            <a:off x="633413" y="1125538"/>
            <a:ext cx="10931525" cy="1122987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구조가 같은 두 개의 테이블을 하나의 테이블로 합치는 기능 제공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두 테이블에서 지정하는 조건의 값이 존재하면 UPDATE되고 조건의 값이 없으면 INSERT 함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" name="Google Shape;231;p13"/>
          <p:cNvSpPr txBox="1"/>
          <p:nvPr/>
        </p:nvSpPr>
        <p:spPr>
          <a:xfrm>
            <a:off x="1125538" y="2315373"/>
            <a:ext cx="12554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예시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" name="Google Shape;232;p13"/>
          <p:cNvSpPr/>
          <p:nvPr/>
        </p:nvSpPr>
        <p:spPr>
          <a:xfrm>
            <a:off x="1128256" y="2823103"/>
            <a:ext cx="9961563" cy="363765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TABLE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EMPLOYEE_M01		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TABLE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EMP_M02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AS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*				AS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EMPLOYEE;			   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EMPLOYEE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			   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JOB_CODE = ‘J4’;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INSERT INTO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EMP_M02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VALUES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(999, ‘곽두원’, ‘561016-1234567’, ‘kwack_dw@kh.or.kr’, ‘01011112222’, ‘D9’, ‘J1’, ‘S1’,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9000000, 0.5, NULL, SYSDATE, DEFAULT, DEFAULT);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UPDATE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EMP_M02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SET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SALARY = 0;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MERGE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9" name="Google Shape;239;p14"/>
          <p:cNvSpPr/>
          <p:nvPr/>
        </p:nvSpPr>
        <p:spPr>
          <a:xfrm>
            <a:off x="633413" y="1125538"/>
            <a:ext cx="10931525" cy="553009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MERGE INTO </a:t>
            </a:r>
            <a:r>
              <a:rPr b="0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EMP_M01 </a:t>
            </a:r>
            <a:r>
              <a:rPr b="1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</a:t>
            </a:r>
            <a:r>
              <a:rPr b="0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EMP_M02 ON(EMP_M01.EMP_ID = EMP_M02.EMP_ID)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WHEN</a:t>
            </a:r>
            <a:r>
              <a:rPr b="0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MATCHED THEN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UPDATE 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EMP_M01.EMP_NAME = EMP_M02.EMP_NAME,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EMP_M01.EMP_NO = EMP_M02.EMP_NO,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EMP_M01.EMAIL = EMP_M02.EMAIL,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EMP_M01.PHONE = EMP_M02.PHONE,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EMP_M01.DEPT_CODE = EMP_M02.DEPT_CODE,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EMP_M01.JOB_CODE = EMP_M02.JOB_CODE,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EMP_M01.SAL_LEVEL = EMP_M02.SAL_LEVEL,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EMP_M01.SALARY = EMP_M02.SALARY,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EMP_M01.BONUS = EMP_M02.BONUS,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EMP_M01.MANAGER_ID = EMP_M02.MANAGER_ID,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EMP_M01.HIRE_DATE = EMP_M02.HIRE_DATE,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EMP_M01.ENT_DATE = EMP_M02.ENT_DATE,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EMP_M01.ENT_YN = EMP_M02.ENT_YN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WHEN NOT MATCHED THEN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INSERT VALUES</a:t>
            </a:r>
            <a:r>
              <a:rPr b="0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(EMP_M02.EMP_ID, EMP_M02.EMP_NAME, EMP_M02.EMP_NO, EMP_M02.EMAIL, 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     EMP_M02.PHONE, EMP_M02.DEPT_CODE, EMP_M02.JOB_CODE, EMP_M02.SAL_LEVEL, 	  	         EMP_M02.SALARY, EMP_M02.BONUS, EMP_M02.MANAGER_ID, EMP_M02.HIRE_DATE, 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     EMP_M02.ENT_DATE, EMP_M02.ENT_YN);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5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MERGE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46" name="Google Shape;246;p15"/>
          <p:cNvGrpSpPr/>
          <p:nvPr/>
        </p:nvGrpSpPr>
        <p:grpSpPr>
          <a:xfrm>
            <a:off x="929389" y="1873764"/>
            <a:ext cx="10846069" cy="4766872"/>
            <a:chOff x="836796" y="1204623"/>
            <a:chExt cx="8204017" cy="3605684"/>
          </a:xfrm>
        </p:grpSpPr>
        <p:pic>
          <p:nvPicPr>
            <p:cNvPr id="247" name="Google Shape;247;p15"/>
            <p:cNvPicPr preferRelativeResize="0"/>
            <p:nvPr/>
          </p:nvPicPr>
          <p:blipFill rotWithShape="1">
            <a:blip r:embed="rId3">
              <a:alphaModFix/>
            </a:blip>
            <a:srcRect b="0" l="1900" r="0" t="4487"/>
            <a:stretch/>
          </p:blipFill>
          <p:spPr>
            <a:xfrm>
              <a:off x="836796" y="1204623"/>
              <a:ext cx="8204017" cy="36056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8" name="Google Shape;248;p15"/>
            <p:cNvSpPr/>
            <p:nvPr/>
          </p:nvSpPr>
          <p:spPr>
            <a:xfrm>
              <a:off x="836796" y="4590780"/>
              <a:ext cx="8204017" cy="196850"/>
            </a:xfrm>
            <a:prstGeom prst="rect">
              <a:avLst/>
            </a:prstGeom>
            <a:noFill/>
            <a:ln cap="flat" cmpd="sng" w="12700">
              <a:solidFill>
                <a:srgbClr val="FF0000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5878513" y="1735319"/>
              <a:ext cx="504825" cy="173038"/>
            </a:xfrm>
            <a:prstGeom prst="rect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5878513" y="3934007"/>
              <a:ext cx="504825" cy="422275"/>
            </a:xfrm>
            <a:prstGeom prst="rect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51" name="Google Shape;251;p15"/>
          <p:cNvSpPr/>
          <p:nvPr/>
        </p:nvSpPr>
        <p:spPr>
          <a:xfrm>
            <a:off x="633413" y="1125539"/>
            <a:ext cx="10931525" cy="62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*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EMP_M01;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6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DELETE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8" name="Google Shape;258;p16"/>
          <p:cNvSpPr/>
          <p:nvPr/>
        </p:nvSpPr>
        <p:spPr>
          <a:xfrm>
            <a:off x="633413" y="1125540"/>
            <a:ext cx="10931525" cy="62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테이블의 행을 삭제하는 구문으로 테이블의 행 개수가 줄어듦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9" name="Google Shape;259;p16"/>
          <p:cNvSpPr txBox="1"/>
          <p:nvPr/>
        </p:nvSpPr>
        <p:spPr>
          <a:xfrm>
            <a:off x="1125538" y="1910638"/>
            <a:ext cx="26060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DELETE 예시1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0" name="Google Shape;260;p16"/>
          <p:cNvSpPr/>
          <p:nvPr/>
        </p:nvSpPr>
        <p:spPr>
          <a:xfrm>
            <a:off x="1128256" y="2418369"/>
            <a:ext cx="9961563" cy="300807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DELETE FROM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EMPLOYEE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EMP_NAME = ‘장채현’;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WHERE조건을 설정하지 않으면 모든 행 삭제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DELETE FROM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DEPARTMENT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DEPT_ID = ‘D1’;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FOREIGN KEY 제약조건이 설정되어 있는 경우 참조되고 있는 값에 대해서는 삭제 불가능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61" name="Google Shape;26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5517" y="3130369"/>
            <a:ext cx="1676400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9069" y="5322603"/>
            <a:ext cx="6581229" cy="1136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DELETE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9" name="Google Shape;269;p17"/>
          <p:cNvSpPr/>
          <p:nvPr/>
        </p:nvSpPr>
        <p:spPr>
          <a:xfrm>
            <a:off x="633413" y="1125540"/>
            <a:ext cx="10931525" cy="62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 시 FOREIGN KEY 제약조건으로 컬럼 삭제가 불가능한 경우 제약조건을 비활성화 할 수 있음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0" name="Google Shape;270;p17"/>
          <p:cNvSpPr txBox="1"/>
          <p:nvPr/>
        </p:nvSpPr>
        <p:spPr>
          <a:xfrm>
            <a:off x="1125538" y="1910638"/>
            <a:ext cx="26060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DELETE 예시2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1" name="Google Shape;271;p17"/>
          <p:cNvSpPr/>
          <p:nvPr/>
        </p:nvSpPr>
        <p:spPr>
          <a:xfrm>
            <a:off x="1128256" y="2418368"/>
            <a:ext cx="9961563" cy="3652647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DELETE FROM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DEPARTMENT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DEPT_ID = ‘D1’;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ALTER TABLE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EMPLOYEE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DISABLE CONSTRAINT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EMP_DEPTCODE_FK CASCADE;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DELETE FROM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DEPARTMENT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DEPT_ID = ‘D1’;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ALTER TABLE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EMPLOYEE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ENABLE CONSTRAINT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EMP_DEPTCODE_FK;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비활성화 된 제약 조건을 다시 활성화 시킬 수 있음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8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TRUNCATE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8" name="Google Shape;278;p18"/>
          <p:cNvSpPr/>
          <p:nvPr/>
        </p:nvSpPr>
        <p:spPr>
          <a:xfrm>
            <a:off x="633413" y="1125539"/>
            <a:ext cx="10931525" cy="157957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 전체 행 삭제 시 사용 하는 DDL로 </a:t>
            </a:r>
            <a:b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DELETE보다 수행 속도가 빠르고 ROLLBACK을 통해 복구 불가능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또한 DELETE와 마찬가지로 FOREIGN KEY 제약조건일 때는 적용 불가능하기 때문에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제약 조건을 비활성화 해야 삭제할 수 있음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9" name="Google Shape;279;p18"/>
          <p:cNvSpPr txBox="1"/>
          <p:nvPr/>
        </p:nvSpPr>
        <p:spPr>
          <a:xfrm>
            <a:off x="1125538" y="2705115"/>
            <a:ext cx="114646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예시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0" name="Google Shape;280;p18"/>
          <p:cNvSpPr/>
          <p:nvPr/>
        </p:nvSpPr>
        <p:spPr>
          <a:xfrm>
            <a:off x="1128256" y="3212845"/>
            <a:ext cx="9961563" cy="2588347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TRUNCATE TABLE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EMP_SALARY;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EMP_SALARY;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모든 컬럼이 삭제되긴 하지만 테이블의 구조는 남아있음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ROLLBACK;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ROLLBACK 후에도 컬럼이 복구되지 않음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1" name="Google Shape;28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9162" y="3503950"/>
            <a:ext cx="2989843" cy="243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18"/>
          <p:cNvPicPr preferRelativeResize="0"/>
          <p:nvPr/>
        </p:nvPicPr>
        <p:blipFill rotWithShape="1">
          <a:blip r:embed="rId4">
            <a:alphaModFix/>
          </a:blip>
          <a:srcRect b="48202" l="0" r="0" t="0"/>
          <a:stretch/>
        </p:blipFill>
        <p:spPr>
          <a:xfrm>
            <a:off x="6096000" y="3843525"/>
            <a:ext cx="3333750" cy="473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18"/>
          <p:cNvPicPr preferRelativeResize="0"/>
          <p:nvPr/>
        </p:nvPicPr>
        <p:blipFill rotWithShape="1">
          <a:blip r:embed="rId4">
            <a:alphaModFix/>
          </a:blip>
          <a:srcRect b="48202" l="0" r="0" t="0"/>
          <a:stretch/>
        </p:blipFill>
        <p:spPr>
          <a:xfrm>
            <a:off x="6136987" y="5138722"/>
            <a:ext cx="3333750" cy="473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DML(Data Manipulation Language)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633413" y="1125539"/>
            <a:ext cx="10931525" cy="62706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조작 언어로 테이블에 값을 삽입(INSERT), 수정(UPDATE), 삭제(DELETE)하는 구문을 말함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1125538" y="1910638"/>
            <a:ext cx="12554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예시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1128256" y="2418368"/>
            <a:ext cx="9961563" cy="4117343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INSERT INTO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EMPLOYEE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VALUES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(1, ‘홍길동’, ‘820114-1010101’, ‘hong_kd@kh.or.kr’, ‘01099998888’, ‘D5’, ‘J2’, ‘S4’,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3800000, NULL, ‘200’, SYSDATE,  NULL, DEFAULT);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UPDATE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SET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EMP_ID = 290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EMP_NAME = ‘홍길동’;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DELTE FROM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EMP_NAME = ‘홍길동’;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INSERT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633413" y="1125539"/>
            <a:ext cx="10931525" cy="62706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테이블에 새로운 행을 추가하여 테이블의 행 개수를 증가시키는 구문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1125538" y="1910638"/>
            <a:ext cx="259846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INSERT 예시1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1128256" y="2418368"/>
            <a:ext cx="9961563" cy="314339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INSERT INTO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EMPLOYEE (EMP_ID, EMP_NAME, EMP_NO, EMAIL, PHONE, DEPT_CODE,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JOB_CODE, SAL_LEVEL, SALARY, BONUS, MANAGER_ID, HIRE_DATE,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ENT_DATE, ENT_YN)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VALUES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(900, '장채현', '901123-1080503', 'jang_ch@kh.or.kr', '01055569512', 'D1', 'J8', 'S3',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4300000, 0.2, '200', SYSDATE, NULL, DEFAULT);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또는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INSERT INTO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EMPLOYEE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VALUES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(900, '장채현', '901123-1080503', 'jang_ch@kh.or.kr', '01055569512', 'D1', 'J8', 'S3',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4300000, 0.2, '200', SYSDATE, NULL, DEFAULT);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1125538" y="5577438"/>
            <a:ext cx="97855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INSERT하고자 하는 컬럼이 모든 컬럼인 경우 컬럼명 생략 가능. 단, 컬럼의 순서를 지켜서 VALUES에 값을 기입해야 함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4" name="Google Shape;114;p3"/>
          <p:cNvPicPr preferRelativeResize="0"/>
          <p:nvPr/>
        </p:nvPicPr>
        <p:blipFill rotWithShape="1">
          <a:blip r:embed="rId3">
            <a:alphaModFix/>
          </a:blip>
          <a:srcRect b="0" l="2597" r="0" t="0"/>
          <a:stretch/>
        </p:blipFill>
        <p:spPr>
          <a:xfrm>
            <a:off x="606050" y="6110754"/>
            <a:ext cx="10986250" cy="414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INSERT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1125538" y="5577438"/>
            <a:ext cx="387368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INSERT 시 VALUES 대신 서브쿼리 이용 가능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1125538" y="1052513"/>
            <a:ext cx="259846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INSERT 예시2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1128256" y="1604962"/>
            <a:ext cx="9961563" cy="397247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TABLE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EMP_01(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EMP_ID NUMBER,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EMP_NAME VARCHAR2(30),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DEPT_TITLE VARCHAR2(20)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INSERT INTO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EMP_01(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EMP_ID,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      EMP_NAME,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      DEPT_TITLE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LEFT JOIN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DEPARTMENT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(DEPT_CODE = DEPT_ID)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4"/>
          <p:cNvPicPr preferRelativeResize="0"/>
          <p:nvPr/>
        </p:nvPicPr>
        <p:blipFill rotWithShape="1">
          <a:blip r:embed="rId3">
            <a:alphaModFix/>
          </a:blip>
          <a:srcRect b="0" l="0" r="0" t="4013"/>
          <a:stretch/>
        </p:blipFill>
        <p:spPr>
          <a:xfrm>
            <a:off x="8747152" y="1016591"/>
            <a:ext cx="2972254" cy="5149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>
            <a:off x="633413" y="1125538"/>
            <a:ext cx="10931525" cy="155770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INSERT 시 서브쿼리가 사용하는 테이블이 같은 경우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두 개 이상의 테이블에 INSERT ALL을 이용하여 한 번에 삽입 가능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단, 각 서브쿼리의 조건절이 같아야 함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INSERT ALL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1125538" y="2795059"/>
            <a:ext cx="323806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INSERT ALL 예시1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3" name="Google Shape;133;p5"/>
          <p:cNvGrpSpPr/>
          <p:nvPr/>
        </p:nvGrpSpPr>
        <p:grpSpPr>
          <a:xfrm>
            <a:off x="558629" y="3256724"/>
            <a:ext cx="11063744" cy="1660050"/>
            <a:chOff x="1128256" y="3256724"/>
            <a:chExt cx="11063744" cy="1660050"/>
          </a:xfrm>
        </p:grpSpPr>
        <p:sp>
          <p:nvSpPr>
            <p:cNvPr id="134" name="Google Shape;134;p5"/>
            <p:cNvSpPr/>
            <p:nvPr/>
          </p:nvSpPr>
          <p:spPr>
            <a:xfrm>
              <a:off x="1128256" y="3302789"/>
              <a:ext cx="5392465" cy="1613985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CREATE TABLE 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EMP_DEPT_D1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AS 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SELECT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EMP_ID, EMP_NAME, DEPT_CODE, HIRE_DATE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FROM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EMPLOYEE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WHERE 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 = 0;</a:t>
              </a:r>
              <a:endPara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6799535" y="3256724"/>
              <a:ext cx="5392465" cy="1613985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CREATE TABLE 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EMP_MANAGER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AS 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SELECT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EMP_ID, EMP_NAME, MANAGER_ID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FROM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EMPLOYEE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WHERE 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 = 0;</a:t>
              </a:r>
              <a:endPara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36" name="Google Shape;136;p5"/>
          <p:cNvPicPr preferRelativeResize="0"/>
          <p:nvPr/>
        </p:nvPicPr>
        <p:blipFill rotWithShape="1">
          <a:blip r:embed="rId3">
            <a:alphaModFix/>
          </a:blip>
          <a:srcRect b="46043" l="0" r="0" t="0"/>
          <a:stretch/>
        </p:blipFill>
        <p:spPr>
          <a:xfrm>
            <a:off x="1587986" y="5156840"/>
            <a:ext cx="3333750" cy="441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5"/>
          <p:cNvPicPr preferRelativeResize="0"/>
          <p:nvPr/>
        </p:nvPicPr>
        <p:blipFill rotWithShape="1">
          <a:blip r:embed="rId4">
            <a:alphaModFix/>
          </a:blip>
          <a:srcRect b="30427" l="0" r="0" t="0"/>
          <a:stretch/>
        </p:blipFill>
        <p:spPr>
          <a:xfrm>
            <a:off x="7535490" y="5149211"/>
            <a:ext cx="2781300" cy="457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INSERT ALL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44;p6"/>
          <p:cNvSpPr txBox="1"/>
          <p:nvPr/>
        </p:nvSpPr>
        <p:spPr>
          <a:xfrm>
            <a:off x="1125538" y="1052513"/>
            <a:ext cx="323806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INSERT ALL 예시1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" name="Google Shape;145;p6"/>
          <p:cNvSpPr/>
          <p:nvPr/>
        </p:nvSpPr>
        <p:spPr>
          <a:xfrm>
            <a:off x="1128256" y="1604962"/>
            <a:ext cx="9961563" cy="3086959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EMP_DEPT_D1테이블에 EMPLOYEE테이블의 부서코드가 D1인 직원의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사번, 이름, 소속부서, 입사일을 삽입하고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EMP_MANAGER테이블에 EMPLOYEE테이블의 부서코드가 D1인 직원의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사번, 이름, 관리자 사번을 조회하여 삽입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INSERT ALL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INTO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EMP_DEPT_D1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VALUES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(EMP_ID, EMP_NAME, DEPT_CODE, HIRE_DATE)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INTO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EMP_MANAGER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VALUES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(EMP_ID, EMP_NAME, MANAGER_ID)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EMP_ID, EMP_NAME, DEPT_CODE, HIRE_DATE, MANAGER_ID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DEPT_CODE = ‘D1’;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6" name="Google Shape;14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8143" y="4240634"/>
            <a:ext cx="2916940" cy="2724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" name="Google Shape;147;p6"/>
          <p:cNvGrpSpPr/>
          <p:nvPr/>
        </p:nvGrpSpPr>
        <p:grpSpPr>
          <a:xfrm>
            <a:off x="1110548" y="5111646"/>
            <a:ext cx="9964281" cy="1285625"/>
            <a:chOff x="1125538" y="5201586"/>
            <a:chExt cx="9964281" cy="1285625"/>
          </a:xfrm>
        </p:grpSpPr>
        <p:pic>
          <p:nvPicPr>
            <p:cNvPr id="148" name="Google Shape;148;p6"/>
            <p:cNvPicPr preferRelativeResize="0"/>
            <p:nvPr/>
          </p:nvPicPr>
          <p:blipFill rotWithShape="1">
            <a:blip r:embed="rId4">
              <a:alphaModFix/>
            </a:blip>
            <a:srcRect b="7315" l="6578" r="0" t="18201"/>
            <a:stretch/>
          </p:blipFill>
          <p:spPr>
            <a:xfrm>
              <a:off x="1125538" y="5201586"/>
              <a:ext cx="4701965" cy="1285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6"/>
            <p:cNvPicPr preferRelativeResize="0"/>
            <p:nvPr/>
          </p:nvPicPr>
          <p:blipFill rotWithShape="1">
            <a:blip r:embed="rId5">
              <a:alphaModFix/>
            </a:blip>
            <a:srcRect b="13009" l="6695" r="0" t="16794"/>
            <a:stretch/>
          </p:blipFill>
          <p:spPr>
            <a:xfrm>
              <a:off x="6270673" y="5201587"/>
              <a:ext cx="4819146" cy="12856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INSERT ALL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7"/>
          <p:cNvSpPr txBox="1"/>
          <p:nvPr/>
        </p:nvSpPr>
        <p:spPr>
          <a:xfrm>
            <a:off x="1125538" y="1052513"/>
            <a:ext cx="323806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INSERT ALL 예시2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p7"/>
          <p:cNvSpPr/>
          <p:nvPr/>
        </p:nvSpPr>
        <p:spPr>
          <a:xfrm>
            <a:off x="1128256" y="1604962"/>
            <a:ext cx="9961563" cy="406132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EMPLOYEE테이블의 구조를 복사하여 사번, 이름, 입사일, 급여를 기록할 수 있는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테이블 EMP_OLD와 EMP_NEW 생성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TABLE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EMP_OLD			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TABLE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EMP_NEW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AS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EMP_ID, 			AS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EMP_ID,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EMP_NAME,				   EMP_NAME,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HIRE_DATE,				   HIRE_DATE,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SALARY				   SALARY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			   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1 = 0;			   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1 = 0;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8" name="Google Shape;158;p7"/>
          <p:cNvGrpSpPr/>
          <p:nvPr/>
        </p:nvGrpSpPr>
        <p:grpSpPr>
          <a:xfrm>
            <a:off x="1365378" y="5905076"/>
            <a:ext cx="9482292" cy="605769"/>
            <a:chOff x="1125538" y="5845115"/>
            <a:chExt cx="9482292" cy="605769"/>
          </a:xfrm>
        </p:grpSpPr>
        <p:pic>
          <p:nvPicPr>
            <p:cNvPr id="159" name="Google Shape;159;p7"/>
            <p:cNvPicPr preferRelativeResize="0"/>
            <p:nvPr/>
          </p:nvPicPr>
          <p:blipFill rotWithShape="1">
            <a:blip r:embed="rId3">
              <a:alphaModFix/>
            </a:blip>
            <a:srcRect b="36734" l="0" r="0" t="0"/>
            <a:stretch/>
          </p:blipFill>
          <p:spPr>
            <a:xfrm>
              <a:off x="1125538" y="5845115"/>
              <a:ext cx="4442475" cy="5831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7"/>
            <p:cNvPicPr preferRelativeResize="0"/>
            <p:nvPr/>
          </p:nvPicPr>
          <p:blipFill rotWithShape="1">
            <a:blip r:embed="rId3">
              <a:alphaModFix/>
            </a:blip>
            <a:srcRect b="36734" l="0" r="0" t="0"/>
            <a:stretch/>
          </p:blipFill>
          <p:spPr>
            <a:xfrm>
              <a:off x="6165355" y="5867718"/>
              <a:ext cx="4442475" cy="58316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INSERT ALL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p8"/>
          <p:cNvSpPr txBox="1"/>
          <p:nvPr/>
        </p:nvSpPr>
        <p:spPr>
          <a:xfrm>
            <a:off x="1125538" y="1052513"/>
            <a:ext cx="323806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INSERT ALL 예시2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p8"/>
          <p:cNvSpPr/>
          <p:nvPr/>
        </p:nvSpPr>
        <p:spPr>
          <a:xfrm>
            <a:off x="1128256" y="1604962"/>
            <a:ext cx="9961563" cy="314692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EMPLOYEE테이블의 입사일 기준으로 2000년 1월 1일 이전에 입사한 사원의 사번, 이름,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입사일, 급여를 조회해서 EMP_OLD테이블에 삽입하고 그 후에 입사한 사원의 정보는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EMP_NEW테이블에 삽입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INSERT ALL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HIRE_DATE &lt; ‘2000/01/01’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INTO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EMP_OLD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VALUES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(EMP_ID, EMP_NAME, HIRE_DATE, SALARY)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HIRE_DATE &gt;= ‘2000/01/01’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INTO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EMP_NEW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VALUES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(EMP_ID, EMP_NAME, HIRE_DATE, SALARY)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EMP_ID, EMP_NAME, HIRE_DATE, SALARY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EMPLOYEE;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69" name="Google Shape;169;p8"/>
          <p:cNvGrpSpPr/>
          <p:nvPr/>
        </p:nvGrpSpPr>
        <p:grpSpPr>
          <a:xfrm>
            <a:off x="2650419" y="4906528"/>
            <a:ext cx="6891161" cy="1742078"/>
            <a:chOff x="2832485" y="4981479"/>
            <a:chExt cx="6891161" cy="1742078"/>
          </a:xfrm>
        </p:grpSpPr>
        <p:grpSp>
          <p:nvGrpSpPr>
            <p:cNvPr id="170" name="Google Shape;170;p8"/>
            <p:cNvGrpSpPr/>
            <p:nvPr/>
          </p:nvGrpSpPr>
          <p:grpSpPr>
            <a:xfrm>
              <a:off x="6640945" y="5021704"/>
              <a:ext cx="3082701" cy="1701853"/>
              <a:chOff x="6640945" y="5021704"/>
              <a:chExt cx="3082701" cy="1701853"/>
            </a:xfrm>
          </p:grpSpPr>
          <p:pic>
            <p:nvPicPr>
              <p:cNvPr id="171" name="Google Shape;171;p8"/>
              <p:cNvPicPr preferRelativeResize="0"/>
              <p:nvPr/>
            </p:nvPicPr>
            <p:blipFill rotWithShape="1">
              <a:blip r:embed="rId3">
                <a:alphaModFix/>
              </a:blip>
              <a:srcRect b="0" l="9011" r="0" t="19141"/>
              <a:stretch/>
            </p:blipFill>
            <p:spPr>
              <a:xfrm>
                <a:off x="6655632" y="5021704"/>
                <a:ext cx="3068013" cy="11398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2" name="Google Shape;172;p8"/>
              <p:cNvPicPr preferRelativeResize="0"/>
              <p:nvPr/>
            </p:nvPicPr>
            <p:blipFill rotWithShape="1">
              <a:blip r:embed="rId4">
                <a:alphaModFix/>
              </a:blip>
              <a:srcRect b="0" l="7265" r="0" t="0"/>
              <a:stretch/>
            </p:blipFill>
            <p:spPr>
              <a:xfrm>
                <a:off x="6640945" y="6361607"/>
                <a:ext cx="3082701" cy="3619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73" name="Google Shape;173;p8"/>
            <p:cNvPicPr preferRelativeResize="0"/>
            <p:nvPr/>
          </p:nvPicPr>
          <p:blipFill rotWithShape="1">
            <a:blip r:embed="rId5">
              <a:alphaModFix/>
            </a:blip>
            <a:srcRect b="3706" l="8647" r="0" t="11423"/>
            <a:stretch/>
          </p:blipFill>
          <p:spPr>
            <a:xfrm>
              <a:off x="2832485" y="4981479"/>
              <a:ext cx="3054173" cy="170564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UPDATE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9"/>
          <p:cNvSpPr/>
          <p:nvPr/>
        </p:nvSpPr>
        <p:spPr>
          <a:xfrm>
            <a:off x="633413" y="1125539"/>
            <a:ext cx="10931525" cy="62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테이블에 기록된 컬럼의 값을 수정하는 구문으로 테이블의 전체 행 개수에는 변화가 없음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9"/>
          <p:cNvSpPr txBox="1"/>
          <p:nvPr/>
        </p:nvSpPr>
        <p:spPr>
          <a:xfrm>
            <a:off x="1125538" y="1910638"/>
            <a:ext cx="27180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UPDATE 예시1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p9"/>
          <p:cNvSpPr/>
          <p:nvPr/>
        </p:nvSpPr>
        <p:spPr>
          <a:xfrm>
            <a:off x="1128256" y="2418369"/>
            <a:ext cx="9961563" cy="198874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TABLE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DEPT_COPY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AS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DEPARTMENT;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UPDATE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DEPT_COPY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DEPT_TITLE = ‘전략기획팀’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DEPT_ID = ‘D9’;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3" name="Google Shape;18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3300" y="4036336"/>
            <a:ext cx="2565400" cy="228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9"/>
          <p:cNvGrpSpPr/>
          <p:nvPr/>
        </p:nvGrpSpPr>
        <p:grpSpPr>
          <a:xfrm>
            <a:off x="1334128" y="4618067"/>
            <a:ext cx="9516989" cy="2086440"/>
            <a:chOff x="2788170" y="4618067"/>
            <a:chExt cx="9516989" cy="2086440"/>
          </a:xfrm>
        </p:grpSpPr>
        <p:grpSp>
          <p:nvGrpSpPr>
            <p:cNvPr id="185" name="Google Shape;185;p9"/>
            <p:cNvGrpSpPr/>
            <p:nvPr/>
          </p:nvGrpSpPr>
          <p:grpSpPr>
            <a:xfrm>
              <a:off x="2788170" y="4618067"/>
              <a:ext cx="6613631" cy="1952625"/>
              <a:chOff x="2848130" y="4618067"/>
              <a:chExt cx="6613631" cy="1952625"/>
            </a:xfrm>
          </p:grpSpPr>
          <p:pic>
            <p:nvPicPr>
              <p:cNvPr id="186" name="Google Shape;186;p9"/>
              <p:cNvPicPr preferRelativeResize="0"/>
              <p:nvPr/>
            </p:nvPicPr>
            <p:blipFill rotWithShape="1">
              <a:blip r:embed="rId4">
                <a:alphaModFix/>
              </a:blip>
              <a:srcRect b="0" l="7179" r="0" t="0"/>
              <a:stretch/>
            </p:blipFill>
            <p:spPr>
              <a:xfrm>
                <a:off x="2848130" y="4641880"/>
                <a:ext cx="2687743" cy="1905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7" name="Google Shape;187;p9"/>
              <p:cNvPicPr preferRelativeResize="0"/>
              <p:nvPr/>
            </p:nvPicPr>
            <p:blipFill rotWithShape="1">
              <a:blip r:embed="rId5">
                <a:alphaModFix/>
              </a:blip>
              <a:srcRect b="0" l="8682" r="0" t="0"/>
              <a:stretch/>
            </p:blipFill>
            <p:spPr>
              <a:xfrm>
                <a:off x="6730583" y="4618067"/>
                <a:ext cx="2731177" cy="19526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8" name="Google Shape;188;p9"/>
              <p:cNvSpPr/>
              <p:nvPr/>
            </p:nvSpPr>
            <p:spPr>
              <a:xfrm>
                <a:off x="2848130" y="6315104"/>
                <a:ext cx="6613631" cy="255587"/>
              </a:xfrm>
              <a:prstGeom prst="rect">
                <a:avLst/>
              </a:prstGeom>
              <a:noFill/>
              <a:ln cap="flat" cmpd="sng" w="127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89" name="Google Shape;189;p9"/>
            <p:cNvSpPr txBox="1"/>
            <p:nvPr/>
          </p:nvSpPr>
          <p:spPr>
            <a:xfrm>
              <a:off x="9401800" y="6181287"/>
              <a:ext cx="290335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* WHERE 조건을 설정하지 않으면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모든 행의 컬럼 값이 변경됨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2018-04-10T03:44:26Z</dcterms:created>
  <dc:creator>user1</dc:creator>
</cp:coreProperties>
</file>