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MqoKk8YdktVvC1tFZeod20GYI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 TABLE DEPT_COPY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CONSTRAINT DCOPY_DID_PK PRIMARY KEY(DEPT_ID)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CONSTRAINT DCOPY_DTITLE_UNQ UNIQUE (DEPT_TITLE)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 LNAME CONSTRAINT DCOPY_LNAME_NN NOT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이 구문은 ADD에서 빨간 줄(구문에러)이 뜨긴 하지만 실행은 잘 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아무래도 편집기 차이가 아닐까? 아니면 오라클이 너그러이 잘 해주던가?</a:t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DDL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(Data Definition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Language)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125538" y="1052513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 이름 변경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128256" y="1604964"/>
            <a:ext cx="9961563" cy="51463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CONSTRAINT SYS_C007211 TO UF_UP_NN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CONSTRAINT SYS_C007212 TO UF_UN_PK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CONSTRAINT SYS_C007213 TO UF_UI_UQ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USER_FOREIGNKEY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CONSTRAINT SYS_C007214 TO UF_GC_FK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UC.CONSTRAINT_NAME 이름,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UC.CONSTRAINT_TYPE 유형,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UCC.COLUMN_NAME 컬럼명,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UC.R_CONSTRAINT_NAME 참조,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UC.DELETE_RULE 삭제규칙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USER_CONSTRAINTS UC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USER_CONS_COLUMNS UCC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(UC.CONSTRAINT_NAME = UCC.CONSTRAINT_NAME)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UC.TABLE_NAME = ‘USER_FOREIGNKEY’;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5427" r="0" t="21025"/>
          <a:stretch/>
        </p:blipFill>
        <p:spPr>
          <a:xfrm>
            <a:off x="7494399" y="2194559"/>
            <a:ext cx="4167375" cy="111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5988" r="0" t="20698"/>
          <a:stretch/>
        </p:blipFill>
        <p:spPr>
          <a:xfrm>
            <a:off x="7561939" y="4663200"/>
            <a:ext cx="4032295" cy="1140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 rot="5400000">
            <a:off x="9308211" y="3735783"/>
            <a:ext cx="539750" cy="5032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테이블 이름 변경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128256" y="1604964"/>
            <a:ext cx="9961563" cy="289083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TO DEPT_TEST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DEPT_COPY TO DEPT_TEST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3946208"/>
            <a:ext cx="2192338" cy="31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1"/>
          <p:cNvGrpSpPr/>
          <p:nvPr/>
        </p:nvGrpSpPr>
        <p:grpSpPr>
          <a:xfrm>
            <a:off x="1767840" y="4948554"/>
            <a:ext cx="8685848" cy="1347317"/>
            <a:chOff x="1920240" y="4994274"/>
            <a:chExt cx="8685848" cy="1347317"/>
          </a:xfrm>
        </p:grpSpPr>
        <p:pic>
          <p:nvPicPr>
            <p:cNvPr id="209" name="Google Shape;209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20240" y="4994274"/>
              <a:ext cx="3423285" cy="1347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96551" y="5001148"/>
              <a:ext cx="3409537" cy="1333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1"/>
            <p:cNvSpPr/>
            <p:nvPr/>
          </p:nvSpPr>
          <p:spPr>
            <a:xfrm>
              <a:off x="6000163" y="5415520"/>
              <a:ext cx="539750" cy="5048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DROP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DEPT_TEST CASCADE CONSTRAINT;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1916113"/>
            <a:ext cx="4489450" cy="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DDL(Data Definition Language)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 언어로 객체(OBJECT)를 만들고(CREATE), 수정하고(ALTER), 삭제(DROP)하는 구문을 말함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1910638"/>
            <a:ext cx="15385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ALTER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8256" y="2418368"/>
            <a:ext cx="9961563" cy="147346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정의된 내용을 수정할 때 사용하는 데이터 정의어로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컬럼의 추가/삭제, 제약조건의 추가/삭제, 컬럼의 자료형 변경, DEFAULT 값 변경,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명/컬럼 명/제약 조건 명 변경 등을 할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25538" y="4101698"/>
            <a:ext cx="1495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DROP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128256" y="4609429"/>
            <a:ext cx="9961563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객체를 삭제하는 구문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추가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28256" y="1604962"/>
            <a:ext cx="9961563" cy="50806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(CNAME VARCHAR2(20))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(LNAME VARCHAR2(40) DEFAULT ‘한국’)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3530710" y="2573000"/>
            <a:ext cx="5165489" cy="1412446"/>
            <a:chOff x="2188564" y="2878110"/>
            <a:chExt cx="5530700" cy="1512309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 b="0" l="8195" r="0" t="9866"/>
            <a:stretch/>
          </p:blipFill>
          <p:spPr>
            <a:xfrm>
              <a:off x="2188564" y="2878110"/>
              <a:ext cx="2049390" cy="1512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/>
            <p:nvPr/>
          </p:nvSpPr>
          <p:spPr>
            <a:xfrm>
              <a:off x="4549804" y="3381852"/>
              <a:ext cx="504825" cy="5048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7" name="Google Shape;117;p3"/>
            <p:cNvPicPr preferRelativeResize="0"/>
            <p:nvPr/>
          </p:nvPicPr>
          <p:blipFill rotWithShape="1">
            <a:blip r:embed="rId4">
              <a:alphaModFix/>
            </a:blip>
            <a:srcRect b="0" l="6917" r="0" t="11122"/>
            <a:stretch/>
          </p:blipFill>
          <p:spPr>
            <a:xfrm>
              <a:off x="5366479" y="2942685"/>
              <a:ext cx="2352785" cy="13831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3"/>
          <p:cNvGrpSpPr/>
          <p:nvPr/>
        </p:nvGrpSpPr>
        <p:grpSpPr>
          <a:xfrm>
            <a:off x="3048278" y="5175876"/>
            <a:ext cx="6078641" cy="1314865"/>
            <a:chOff x="2938072" y="-869431"/>
            <a:chExt cx="7189163" cy="1555081"/>
          </a:xfrm>
        </p:grpSpPr>
        <p:sp>
          <p:nvSpPr>
            <p:cNvPr id="119" name="Google Shape;119;p3"/>
            <p:cNvSpPr/>
            <p:nvPr/>
          </p:nvSpPr>
          <p:spPr>
            <a:xfrm>
              <a:off x="6027699" y="-344303"/>
              <a:ext cx="503237" cy="5048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20" name="Google Shape;120;p3"/>
            <p:cNvPicPr preferRelativeResize="0"/>
            <p:nvPr/>
          </p:nvPicPr>
          <p:blipFill rotWithShape="1">
            <a:blip r:embed="rId4">
              <a:alphaModFix/>
            </a:blip>
            <a:srcRect b="0" l="6551" r="0" t="11295"/>
            <a:stretch/>
          </p:blipFill>
          <p:spPr>
            <a:xfrm>
              <a:off x="2938072" y="-848794"/>
              <a:ext cx="2590175" cy="1513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5">
              <a:alphaModFix/>
            </a:blip>
            <a:srcRect b="0" l="6258" r="0" t="11029"/>
            <a:stretch/>
          </p:blipFill>
          <p:spPr>
            <a:xfrm>
              <a:off x="7030387" y="-869431"/>
              <a:ext cx="3096848" cy="15550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수정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128256" y="1604963"/>
            <a:ext cx="9961563" cy="27571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DEPT_ID CHAR(3)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DEPT_TITLE VARCHAR(30)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LOCATION_ID VARCHAR2(2)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CNAME CHAR(20)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LNAME DEFAULT '미국'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3544" r="0" t="0"/>
          <a:stretch/>
        </p:blipFill>
        <p:spPr>
          <a:xfrm>
            <a:off x="5741233" y="3186098"/>
            <a:ext cx="5925877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4233" r="0" t="0"/>
          <a:stretch/>
        </p:blipFill>
        <p:spPr>
          <a:xfrm>
            <a:off x="5748728" y="5130785"/>
            <a:ext cx="5910887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8236652" y="4560873"/>
            <a:ext cx="935038" cy="46196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삭제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128256" y="1604964"/>
            <a:ext cx="9961563" cy="10333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COLUMN DEPT_ID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2801527" y="2993011"/>
            <a:ext cx="6588945" cy="3332838"/>
            <a:chOff x="3215038" y="3232853"/>
            <a:chExt cx="5959918" cy="3014662"/>
          </a:xfrm>
        </p:grpSpPr>
        <p:pic>
          <p:nvPicPr>
            <p:cNvPr id="142" name="Google Shape;142;p5"/>
            <p:cNvPicPr preferRelativeResize="0"/>
            <p:nvPr/>
          </p:nvPicPr>
          <p:blipFill rotWithShape="1">
            <a:blip r:embed="rId3">
              <a:alphaModFix/>
            </a:blip>
            <a:srcRect b="0" l="2990" r="0" t="0"/>
            <a:stretch/>
          </p:blipFill>
          <p:spPr>
            <a:xfrm>
              <a:off x="3215038" y="5295015"/>
              <a:ext cx="5959918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5"/>
            <p:cNvPicPr preferRelativeResize="0"/>
            <p:nvPr/>
          </p:nvPicPr>
          <p:blipFill rotWithShape="1">
            <a:blip r:embed="rId4">
              <a:alphaModFix/>
            </a:blip>
            <a:srcRect b="0" l="3451" r="0" t="0"/>
            <a:stretch/>
          </p:blipFill>
          <p:spPr>
            <a:xfrm>
              <a:off x="3215390" y="3232853"/>
              <a:ext cx="5959215" cy="117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5"/>
            <p:cNvSpPr/>
            <p:nvPr/>
          </p:nvSpPr>
          <p:spPr>
            <a:xfrm>
              <a:off x="5727478" y="4585403"/>
              <a:ext cx="935038" cy="46037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삭제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128256" y="1604964"/>
            <a:ext cx="9961563" cy="40033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TB1(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PK NUMBER PRIMARY KEY,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FK NUMBER REFERENCES TB1,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COL1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CHECK(PK &gt; 0 AND COL1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COLUMN PK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컬럼 삭제 시 참조하고 있는 컬럼이 있다면 컬럼 삭제 불가능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COLUMN PK CASCADE CONSTRAINT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519" y="3536475"/>
            <a:ext cx="46863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2255" y="5060475"/>
            <a:ext cx="3128963" cy="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 추가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128256" y="1604963"/>
            <a:ext cx="9961563" cy="38964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CONSTRAINT DCOPY_DID_PK PRIMARY KEY(DEPT_ID)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CONSTRAINT DCOPY_DTITLE_UNQ UNIQUE(DEPT_TITLE)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LNAME CONSTRAINT DCOPY_LNAME_NN NOT NULL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UC.CONSTRAINT_NAME,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UC.CONSTRAINT_TYPE,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UC.TABLE_NAME,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UCC.COLUMN_NAME,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UC.SEARCH_CONDITION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USER_CONSTRAINTS UC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USER_CONS_COLUMNS UCC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(UC.CONSTRAINT_NAME = UCC.CONSTRAINT_NAME)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UC.TABLE_NAME = ‘DEPT_COPY’;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3737" r="0" t="15652"/>
          <a:stretch/>
        </p:blipFill>
        <p:spPr>
          <a:xfrm>
            <a:off x="5186596" y="3395678"/>
            <a:ext cx="6583363" cy="119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 삭제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1128256" y="1604964"/>
            <a:ext cx="9961563" cy="182403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CONSTRAINT DCOPY_DID_PK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CONSTRAINT DCOPY_DTITLE_UNQ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 LNAME NULL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8"/>
          <p:cNvGrpSpPr/>
          <p:nvPr/>
        </p:nvGrpSpPr>
        <p:grpSpPr>
          <a:xfrm>
            <a:off x="2821207" y="3703320"/>
            <a:ext cx="6549585" cy="2811145"/>
            <a:chOff x="3082413" y="3459480"/>
            <a:chExt cx="6549585" cy="2811145"/>
          </a:xfrm>
        </p:grpSpPr>
        <p:pic>
          <p:nvPicPr>
            <p:cNvPr id="173" name="Google Shape;173;p8"/>
            <p:cNvPicPr preferRelativeResize="0"/>
            <p:nvPr/>
          </p:nvPicPr>
          <p:blipFill rotWithShape="1">
            <a:blip r:embed="rId3">
              <a:alphaModFix/>
            </a:blip>
            <a:srcRect b="0" l="4231" r="0" t="15010"/>
            <a:stretch/>
          </p:blipFill>
          <p:spPr>
            <a:xfrm>
              <a:off x="3082413" y="3459480"/>
              <a:ext cx="6549585" cy="120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 b="0" l="4364" r="0" t="0"/>
            <a:stretch/>
          </p:blipFill>
          <p:spPr>
            <a:xfrm>
              <a:off x="3082413" y="5880100"/>
              <a:ext cx="6549585" cy="39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5889686" y="5041901"/>
              <a:ext cx="935038" cy="46196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ALTER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125538" y="1052513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이름 변경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128256" y="1604964"/>
            <a:ext cx="9961563" cy="11236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COLUMN DEPT_TITLE TO DEPT_NAME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p9"/>
          <p:cNvGrpSpPr/>
          <p:nvPr/>
        </p:nvGrpSpPr>
        <p:grpSpPr>
          <a:xfrm>
            <a:off x="1015472" y="3321685"/>
            <a:ext cx="10187130" cy="2411663"/>
            <a:chOff x="1158558" y="3001645"/>
            <a:chExt cx="10187130" cy="2411663"/>
          </a:xfrm>
        </p:grpSpPr>
        <p:pic>
          <p:nvPicPr>
            <p:cNvPr id="185" name="Google Shape;185;p9"/>
            <p:cNvPicPr preferRelativeResize="0"/>
            <p:nvPr/>
          </p:nvPicPr>
          <p:blipFill rotWithShape="1">
            <a:blip r:embed="rId3">
              <a:alphaModFix/>
            </a:blip>
            <a:srcRect b="0" l="7346" r="0" t="9566"/>
            <a:stretch/>
          </p:blipFill>
          <p:spPr>
            <a:xfrm>
              <a:off x="7300278" y="3011136"/>
              <a:ext cx="4045410" cy="2392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9"/>
            <p:cNvPicPr preferRelativeResize="0"/>
            <p:nvPr/>
          </p:nvPicPr>
          <p:blipFill rotWithShape="1">
            <a:blip r:embed="rId4">
              <a:alphaModFix/>
            </a:blip>
            <a:srcRect b="0" l="5971" r="0" t="8849"/>
            <a:stretch/>
          </p:blipFill>
          <p:spPr>
            <a:xfrm>
              <a:off x="1158558" y="3001645"/>
              <a:ext cx="4060832" cy="2411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9"/>
            <p:cNvSpPr/>
            <p:nvPr/>
          </p:nvSpPr>
          <p:spPr>
            <a:xfrm>
              <a:off x="5989959" y="3955064"/>
              <a:ext cx="539750" cy="5048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