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gkAcgp1EtGqGptnQJje6XDC+ht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34725" y="174325"/>
            <a:ext cx="1504800" cy="381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6.png"/><Relationship Id="rId6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93" name="Google Shape;93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ORACLE OBJECT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VIEW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DML명령어로 VIEW 조작이 불가능한 경우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633413" y="1125539"/>
            <a:ext cx="10931525" cy="358137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DISTINCT를 포함한 경우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OR REPLACE VIEW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V_DT_EMP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DISTINCT JOB_CODE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V_DT_EMP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(‘J9’);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 FROM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V_DT_EMP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JOB_CODE = ‘J1’;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DISTINCT를 사용한 경우 INSERT/UPDATE/DELETE 시 에러 발생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8670" y="1261855"/>
            <a:ext cx="1290494" cy="185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0082" y="3395355"/>
            <a:ext cx="4487670" cy="862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0082" y="4411971"/>
            <a:ext cx="4487670" cy="86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DML명령어로 VIEW 조작이 불가능한 경우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12"/>
          <p:cNvSpPr/>
          <p:nvPr/>
        </p:nvSpPr>
        <p:spPr>
          <a:xfrm>
            <a:off x="633413" y="1125539"/>
            <a:ext cx="10931525" cy="386618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JOIN을 이용해 여러 테이블을 연결한 경우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OR REPLACE VIEW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V_JOINEMP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EMP_ID, EMP_NAME, DEPT_TITLE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JOIN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DEPARTMENT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(DEPT_CODE = DEPT_ID);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V_JOINEMP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(888, ‘조세오’, ‘인사관리부’);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뷰 정의 시 JOIN을 사용한 경우 INSERT/UPDATE 시 에러 발생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단 DELETE는 가능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9" name="Google Shape;1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5799" y="960803"/>
            <a:ext cx="2432049" cy="3891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9495" y="4692957"/>
            <a:ext cx="5126304" cy="1162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/>
          <p:nvPr/>
        </p:nvSpPr>
        <p:spPr>
          <a:xfrm>
            <a:off x="633413" y="1125536"/>
            <a:ext cx="10931525" cy="197742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뷰 정의 시 사용한 쿼리 문장이 TEXT컬럼에 저장되어 있으며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뷰가 실행될 때는 TEXT에 기록된 SELECT에 문장이 다시 실행되면서 결과를 보여주는 구조임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USER_VIEWS;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VIEW 구조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8" name="Google Shape;208;p13"/>
          <p:cNvGrpSpPr/>
          <p:nvPr/>
        </p:nvGrpSpPr>
        <p:grpSpPr>
          <a:xfrm>
            <a:off x="296604" y="3827489"/>
            <a:ext cx="11605141" cy="1913744"/>
            <a:chOff x="292830" y="2133600"/>
            <a:chExt cx="11605141" cy="1913744"/>
          </a:xfrm>
        </p:grpSpPr>
        <p:pic>
          <p:nvPicPr>
            <p:cNvPr id="209" name="Google Shape;209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2830" y="2133600"/>
              <a:ext cx="11605141" cy="19137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13"/>
            <p:cNvSpPr/>
            <p:nvPr/>
          </p:nvSpPr>
          <p:spPr>
            <a:xfrm>
              <a:off x="2374794" y="2133600"/>
              <a:ext cx="3111606" cy="1913744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VIEW 옵션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14"/>
          <p:cNvSpPr/>
          <p:nvPr/>
        </p:nvSpPr>
        <p:spPr>
          <a:xfrm>
            <a:off x="633413" y="1125536"/>
            <a:ext cx="10931525" cy="407605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OR REPLACE 옵션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생성한 뷰가 존재하면 뷰를 갱신함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FORCE/NOFORCE 옵션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FORCE옵션은 기본 테이블이 존재하지 않더라도 뷰 생성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NOFORCE 옵션이 기본 값으로 지정되어 있음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WITH CHECK OPTION 옵션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옵션을 설정한 컬럼의 값을 수정 불가능하게 함(삭제는 가능)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WITH READ ONLY 옵션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뷰에 대해 조회만 가능하고 삽입, 수정, 삭제 등은 불가능하게 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INLINE VIEW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15"/>
          <p:cNvSpPr/>
          <p:nvPr/>
        </p:nvSpPr>
        <p:spPr>
          <a:xfrm>
            <a:off x="633413" y="1125537"/>
            <a:ext cx="10931525" cy="121293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일반적으로 FROM절에 사용된 서브쿼리의 결과 화면에 별칭을 붙인 것을 말함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FROM절에 서브쿼리를 직접 사용해도 되고 따로 뷰를 생성 후 FROM절에 생성한 뷰를 사용해도 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VIEW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633413" y="1125538"/>
            <a:ext cx="10931525" cy="142278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쿼리의 실행 결과를 화면에 저장한 논리적 가상 테이블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 테이블과는 다르게 실질적 데이터를 저장하고 있진 않지만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사용자는 테이블을 사용하는 것과 동일하게 사용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2" name="Google Shape;102;p2"/>
          <p:cNvGrpSpPr/>
          <p:nvPr/>
        </p:nvGrpSpPr>
        <p:grpSpPr>
          <a:xfrm>
            <a:off x="2141537" y="3304861"/>
            <a:ext cx="7915275" cy="2241682"/>
            <a:chOff x="539750" y="3274881"/>
            <a:chExt cx="7915275" cy="2241682"/>
          </a:xfrm>
        </p:grpSpPr>
        <p:sp>
          <p:nvSpPr>
            <p:cNvPr id="103" name="Google Shape;103;p2"/>
            <p:cNvSpPr/>
            <p:nvPr/>
          </p:nvSpPr>
          <p:spPr>
            <a:xfrm flipH="1" rot="-5400000">
              <a:off x="3656807" y="1964531"/>
              <a:ext cx="1200150" cy="5903913"/>
            </a:xfrm>
            <a:prstGeom prst="arc">
              <a:avLst>
                <a:gd fmla="val 16200000" name="adj1"/>
                <a:gd fmla="val 5290828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triangl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1754957" y="3396392"/>
              <a:ext cx="1412875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조회/수정/삭제</a:t>
              </a: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5072320" y="3396392"/>
              <a:ext cx="962025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쿼리 수행</a:t>
              </a:r>
              <a:endParaRPr/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3478084" y="4346159"/>
              <a:ext cx="10585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&lt;VIEW&gt;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6683436" y="4346159"/>
              <a:ext cx="1431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&lt;수행결과&gt;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539750" y="4346159"/>
              <a:ext cx="12009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&lt;사용자&gt;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251714" y="3481873"/>
              <a:ext cx="1511300" cy="6477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SELECT문</a:t>
              </a:r>
              <a:endParaRPr/>
            </a:p>
          </p:txBody>
        </p:sp>
        <p:cxnSp>
          <p:nvCxnSpPr>
            <p:cNvPr id="110" name="Google Shape;110;p2"/>
            <p:cNvCxnSpPr/>
            <p:nvPr/>
          </p:nvCxnSpPr>
          <p:spPr>
            <a:xfrm>
              <a:off x="1843857" y="3805723"/>
              <a:ext cx="1235075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1" name="Google Shape;111;p2"/>
            <p:cNvCxnSpPr/>
            <p:nvPr/>
          </p:nvCxnSpPr>
          <p:spPr>
            <a:xfrm>
              <a:off x="4935795" y="3805723"/>
              <a:ext cx="1235075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pic>
          <p:nvPicPr>
            <p:cNvPr id="112" name="Google Shape;11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43650" y="3385036"/>
              <a:ext cx="2111375" cy="841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9393" y="3274881"/>
              <a:ext cx="1061684" cy="106168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VIEW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1125538" y="1052513"/>
            <a:ext cx="14334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예시1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1128256" y="1604962"/>
            <a:ext cx="9961563" cy="361161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OR REPLACE VIEW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V_EMPLOYEE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EMP_ID, EMP_NAME, DEPT_TITLE, NATIONAL_NAME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FROM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LEFT JOIN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DEPARTMENT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(DEPT_ID = DEPT_CODE)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LEFT JOIN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LOCATION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(LOCATION_ID = LOCAL_CODE)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LEFT JOIN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NATIONAL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(NATIONAL_CODE);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V_EMPLOYEE;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7850" y="1145222"/>
            <a:ext cx="3619500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VIEW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1125538" y="1052513"/>
            <a:ext cx="14334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예시2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1128256" y="1604962"/>
            <a:ext cx="9961563" cy="271220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OR REPLACE VIEW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V_EMP_JOB(사번, 이름, 직급, 성별, 근무년수)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EMP_ID, EMP_NAME, JOB_NAME,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DECODE(SUBSTR(EMP_NO, 8, 1), 1, ‘남’, 2, ‘여’),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EXTRACT(YEAR FROM SYSDATE) - EXTRACT(YEAR FROM HIRE_DATE)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FROM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JOIN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JOB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(JOB_CODE);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8820" y="1189655"/>
            <a:ext cx="2438400" cy="47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1125538" y="4332157"/>
            <a:ext cx="52918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서브쿼리의 SELECT절에 함수가 사용된 경우 반드시 별칭 지정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VIEW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1125538" y="1052513"/>
            <a:ext cx="14334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예시3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1128256" y="1604963"/>
            <a:ext cx="9961563" cy="359662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OR REPLACE VIEW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V_JOB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JOB_CODE, JOB_NAME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FROM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JOB;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V_JOB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(‘J8’, ‘인턴’);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*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V_JOB;				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JOB;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9996" r="0" t="0"/>
          <a:stretch/>
        </p:blipFill>
        <p:spPr>
          <a:xfrm>
            <a:off x="8874177" y="1392948"/>
            <a:ext cx="2553230" cy="2248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/>
          </a:blip>
          <a:srcRect b="0" l="9714" r="0" t="0"/>
          <a:stretch/>
        </p:blipFill>
        <p:spPr>
          <a:xfrm>
            <a:off x="4107305" y="4347897"/>
            <a:ext cx="1831741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4">
            <a:alphaModFix/>
          </a:blip>
          <a:srcRect b="0" l="11288" r="0" t="0"/>
          <a:stretch/>
        </p:blipFill>
        <p:spPr>
          <a:xfrm>
            <a:off x="9250882" y="4347897"/>
            <a:ext cx="1799820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 txBox="1"/>
          <p:nvPr/>
        </p:nvSpPr>
        <p:spPr>
          <a:xfrm>
            <a:off x="1125538" y="6145963"/>
            <a:ext cx="564744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생성된 뷰를 가지고 DML구문(INSERT, UPDATE, DELETE) 사용 가능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생성된 뷰에 요청한 DML구문이 베이스 테이블도 변경함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DML명령어로 VIEW 조작이 불가능한 경우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633413" y="1125538"/>
            <a:ext cx="10931525" cy="293679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뷰 정의에 포함되지 않은 컬럼을 조작하는 경우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뷰에 포함되지 않은 컬럼 중에 베이스가 되는 컬럼이 NOT NULL 제약조건이 지정된 경우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산술 표현식으로 정의된 경우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그룹함수나 GROUP BY절을 포함한 경우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DISTINCT를 포함한 경우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JOIN을 이용해 여러 테이블을 연결한 경우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DML명령어로 VIEW 조작이 불가능한 경우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633413" y="1125538"/>
            <a:ext cx="10931525" cy="556007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뷰 정의에 포함되지 않은 컬럼을 조작하는 경우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OR REPLACE VIEW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V_JOB2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JOB_CODE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FROM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V_JOB2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(‘J8’, ‘인턴’);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뷰 정의에 포함되지 않은 컬럼을 INSERT/UPDATE/DELETE하는 경우 에러 발생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뷰에 포함되지 않은 컬럼 중에 베이스가 되는 테이블 컬럼이 NOT NULL제약조건이 지정된 경우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OR REPLACE VIEW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V_JOB3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JOB_NAME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FROM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V_JOB3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(‘인턴’);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뷰에 포함되지 않은 NOT NULL제약조건이 있는 컬럼이 존재하면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INSERT시 에러 발생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UPDATE/DELETE는 가능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9" name="Google Shape;1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274" y="1298418"/>
            <a:ext cx="979488" cy="1214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0143" y="2789159"/>
            <a:ext cx="25717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4325" y="5780393"/>
            <a:ext cx="4243387" cy="811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91512" y="4481473"/>
            <a:ext cx="989013" cy="1204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DML명령어로 VIEW 조작이 불가능한 경우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633413" y="1125539"/>
            <a:ext cx="10931525" cy="290433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산술 표현식으로 정의된 경우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OR REPLACE VIEW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EMP_SAL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EMP_ID, EMP_NAME, SALARY,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(SALARY + (SALARY*NVL(BONUS, 0)))*12 연봉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FROM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EMP_SAL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(800, ‘정진훈’, 3000000, 36000000);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뷰에 산술 계산식이 포함된 경우 INSERT/UPDATE 시 에러 발생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단 DELETE는 가능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0" name="Google Shape;170;p9"/>
          <p:cNvPicPr preferRelativeResize="0"/>
          <p:nvPr/>
        </p:nvPicPr>
        <p:blipFill rotWithShape="1">
          <a:blip r:embed="rId3">
            <a:alphaModFix/>
          </a:blip>
          <a:srcRect b="0" l="0" r="0" t="3622"/>
          <a:stretch/>
        </p:blipFill>
        <p:spPr>
          <a:xfrm>
            <a:off x="8484432" y="1588957"/>
            <a:ext cx="2907678" cy="439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3688" y="3724275"/>
            <a:ext cx="4781249" cy="1176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DML명령어로 VIEW 조작이 불가능한 경우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633413" y="1125539"/>
            <a:ext cx="10931525" cy="40760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그룹함수 또는 GROUP BY절을 포함한 경우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OR REPLACE VIEW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V_GROUPDEPT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DEPT_CODE, SUM(SALARY) 합계, AVG(SALARY) 평균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GROUP BY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DEPT_CODE;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V_GROUPDEPT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(‘D10’, 6000000, 4000000);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 FROM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V_GROUPDEPT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DEPT_CODE = ‘D1’;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그룹함수 또는 GROUP BY를 사용한 경우 INSERT/UPDATE/DELETE 시 에러 발생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9" name="Google Shape;1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8411" y="1398264"/>
            <a:ext cx="2808430" cy="176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4130" y="5201587"/>
            <a:ext cx="4291926" cy="1100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09519" y="5245063"/>
            <a:ext cx="4707552" cy="975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