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0lrwFrVM9xLw475inH7ztQyGR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4FE8DB-571A-44EF-9D87-D3B7121801DE}">
  <a:tblStyle styleId="{194FE8DB-571A-44EF-9D87-D3B7121801D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Class.forName()  : 사용하고자 하는 JDBC 드라이버를 지정하여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	     해당 드라이버 내부에 있는 클래스들을 메모리에 로드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-&gt; DriverManager, Connection, Statement, PreparedStatement 등을 로드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vnrepository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JDBC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/>
        </p:nvSpPr>
        <p:spPr>
          <a:xfrm>
            <a:off x="1125538" y="1052513"/>
            <a:ext cx="20004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ResultSet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1128256" y="1604963"/>
            <a:ext cx="9961563" cy="117844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SELECT문을 사용한 질의 성공 시 Result Set 반환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SQL질의에 의해 생성된 테이블을 담고 있으며 커서(cursor)로 특정 행에 대한 참조 조작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JDBC 사용 객체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2" name="Google Shape;202;p15"/>
          <p:cNvGraphicFramePr/>
          <p:nvPr/>
        </p:nvGraphicFramePr>
        <p:xfrm>
          <a:off x="4652911" y="41988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{194FE8DB-571A-44EF-9D87-D3B7121801DE}</a:tableStyleId>
              </a:tblPr>
              <a:tblGrid>
                <a:gridCol w="2316175"/>
                <a:gridCol w="2316175"/>
              </a:tblGrid>
              <a:tr h="41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ID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LAST_NAME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10001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JASON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10002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JACKSON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10003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JAMES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…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…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3" name="Google Shape;203;p15"/>
          <p:cNvGrpSpPr/>
          <p:nvPr/>
        </p:nvGrpSpPr>
        <p:grpSpPr>
          <a:xfrm>
            <a:off x="2155773" y="3035638"/>
            <a:ext cx="6121400" cy="3560299"/>
            <a:chOff x="2155773" y="3200528"/>
            <a:chExt cx="6121400" cy="3560299"/>
          </a:xfrm>
        </p:grpSpPr>
        <p:sp>
          <p:nvSpPr>
            <p:cNvPr id="204" name="Google Shape;204;p15"/>
            <p:cNvSpPr txBox="1"/>
            <p:nvPr/>
          </p:nvSpPr>
          <p:spPr>
            <a:xfrm flipH="1">
              <a:off x="6397574" y="6422690"/>
              <a:ext cx="1143000" cy="3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ResultSet</a:t>
              </a:r>
              <a:endPara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392436" y="4208125"/>
              <a:ext cx="936625" cy="304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15"/>
            <p:cNvSpPr txBox="1"/>
            <p:nvPr/>
          </p:nvSpPr>
          <p:spPr>
            <a:xfrm flipH="1">
              <a:off x="2155773" y="4174788"/>
              <a:ext cx="1296988" cy="3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cursor 위치</a:t>
              </a:r>
              <a:endPara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 flipH="1" rot="-5400000">
              <a:off x="4424310" y="4154151"/>
              <a:ext cx="576263" cy="792162"/>
            </a:xfrm>
            <a:custGeom>
              <a:rect b="b" l="l" r="r" t="t"/>
              <a:pathLst>
                <a:path extrusionOk="0" h="120000" w="120000">
                  <a:moveTo>
                    <a:pt x="13657" y="46584"/>
                  </a:moveTo>
                  <a:lnTo>
                    <a:pt x="13657" y="46584"/>
                  </a:lnTo>
                  <a:cubicBezTo>
                    <a:pt x="18981" y="25607"/>
                    <a:pt x="36107" y="10493"/>
                    <a:pt x="56398" y="8863"/>
                  </a:cubicBezTo>
                  <a:cubicBezTo>
                    <a:pt x="76690" y="7233"/>
                    <a:pt x="95740" y="19440"/>
                    <a:pt x="103942" y="39330"/>
                  </a:cubicBezTo>
                  <a:lnTo>
                    <a:pt x="115545" y="37081"/>
                  </a:lnTo>
                  <a:lnTo>
                    <a:pt x="104306" y="51413"/>
                  </a:lnTo>
                  <a:lnTo>
                    <a:pt x="86556" y="42699"/>
                  </a:lnTo>
                  <a:lnTo>
                    <a:pt x="98163" y="40450"/>
                  </a:lnTo>
                  <a:lnTo>
                    <a:pt x="98163" y="40450"/>
                  </a:lnTo>
                  <a:cubicBezTo>
                    <a:pt x="90758" y="22417"/>
                    <a:pt x="73995" y="11540"/>
                    <a:pt x="56302" y="13287"/>
                  </a:cubicBezTo>
                  <a:cubicBezTo>
                    <a:pt x="38609" y="15035"/>
                    <a:pt x="23814" y="29029"/>
                    <a:pt x="19358" y="482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p15"/>
            <p:cNvSpPr txBox="1"/>
            <p:nvPr/>
          </p:nvSpPr>
          <p:spPr>
            <a:xfrm flipH="1">
              <a:off x="2736200" y="5192961"/>
              <a:ext cx="112454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rest.next()</a:t>
              </a:r>
              <a:endPara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15"/>
            <p:cNvSpPr txBox="1"/>
            <p:nvPr/>
          </p:nvSpPr>
          <p:spPr>
            <a:xfrm flipH="1">
              <a:off x="5611761" y="4068425"/>
              <a:ext cx="360362" cy="338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p15"/>
            <p:cNvSpPr txBox="1"/>
            <p:nvPr/>
          </p:nvSpPr>
          <p:spPr>
            <a:xfrm flipH="1">
              <a:off x="7916811" y="4068425"/>
              <a:ext cx="360362" cy="338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p15"/>
            <p:cNvSpPr txBox="1"/>
            <p:nvPr/>
          </p:nvSpPr>
          <p:spPr>
            <a:xfrm flipH="1">
              <a:off x="4171898" y="3200528"/>
              <a:ext cx="4105275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String id = rset.getString(“</a:t>
              </a:r>
              <a:r>
                <a:rPr b="1" i="0" lang="en-US" sz="1600" u="none" cap="none" strike="noStrike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”);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String lastName = rset.getString(</a:t>
              </a:r>
              <a:r>
                <a:rPr b="1" i="0" lang="en-US" sz="1600" u="none" cap="none" strike="noStrike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);</a:t>
              </a:r>
              <a:endPara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12" name="Google Shape;212;p15"/>
            <p:cNvCxnSpPr>
              <a:endCxn id="209" idx="1"/>
            </p:cNvCxnSpPr>
            <p:nvPr/>
          </p:nvCxnSpPr>
          <p:spPr>
            <a:xfrm flipH="1">
              <a:off x="5972123" y="3362394"/>
              <a:ext cx="684300" cy="875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3" name="Google Shape;213;p15"/>
            <p:cNvCxnSpPr>
              <a:endCxn id="210" idx="3"/>
            </p:cNvCxnSpPr>
            <p:nvPr/>
          </p:nvCxnSpPr>
          <p:spPr>
            <a:xfrm>
              <a:off x="7405011" y="3709794"/>
              <a:ext cx="511800" cy="52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4" name="Google Shape;214;p15"/>
            <p:cNvSpPr/>
            <p:nvPr/>
          </p:nvSpPr>
          <p:spPr>
            <a:xfrm flipH="1" rot="-5400000">
              <a:off x="4424310" y="4573251"/>
              <a:ext cx="576263" cy="792162"/>
            </a:xfrm>
            <a:custGeom>
              <a:rect b="b" l="l" r="r" t="t"/>
              <a:pathLst>
                <a:path extrusionOk="0" h="120000" w="120000">
                  <a:moveTo>
                    <a:pt x="13657" y="46584"/>
                  </a:moveTo>
                  <a:lnTo>
                    <a:pt x="13657" y="46584"/>
                  </a:lnTo>
                  <a:cubicBezTo>
                    <a:pt x="18981" y="25607"/>
                    <a:pt x="36107" y="10493"/>
                    <a:pt x="56398" y="8863"/>
                  </a:cubicBezTo>
                  <a:cubicBezTo>
                    <a:pt x="76690" y="7233"/>
                    <a:pt x="95740" y="19440"/>
                    <a:pt x="103942" y="39330"/>
                  </a:cubicBezTo>
                  <a:lnTo>
                    <a:pt x="115545" y="37081"/>
                  </a:lnTo>
                  <a:lnTo>
                    <a:pt x="104306" y="51413"/>
                  </a:lnTo>
                  <a:lnTo>
                    <a:pt x="86556" y="42699"/>
                  </a:lnTo>
                  <a:lnTo>
                    <a:pt x="98163" y="40450"/>
                  </a:lnTo>
                  <a:lnTo>
                    <a:pt x="98163" y="40450"/>
                  </a:lnTo>
                  <a:cubicBezTo>
                    <a:pt x="90758" y="22417"/>
                    <a:pt x="73995" y="11540"/>
                    <a:pt x="56302" y="13287"/>
                  </a:cubicBezTo>
                  <a:cubicBezTo>
                    <a:pt x="38609" y="15035"/>
                    <a:pt x="23814" y="29029"/>
                    <a:pt x="19358" y="482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 flipH="1" rot="-5400000">
              <a:off x="4424310" y="4992351"/>
              <a:ext cx="576263" cy="792162"/>
            </a:xfrm>
            <a:custGeom>
              <a:rect b="b" l="l" r="r" t="t"/>
              <a:pathLst>
                <a:path extrusionOk="0" h="120000" w="120000">
                  <a:moveTo>
                    <a:pt x="13657" y="46584"/>
                  </a:moveTo>
                  <a:lnTo>
                    <a:pt x="13657" y="46584"/>
                  </a:lnTo>
                  <a:cubicBezTo>
                    <a:pt x="18981" y="25607"/>
                    <a:pt x="36107" y="10493"/>
                    <a:pt x="56398" y="8863"/>
                  </a:cubicBezTo>
                  <a:cubicBezTo>
                    <a:pt x="76690" y="7233"/>
                    <a:pt x="95740" y="19440"/>
                    <a:pt x="103942" y="39330"/>
                  </a:cubicBezTo>
                  <a:lnTo>
                    <a:pt x="115545" y="37081"/>
                  </a:lnTo>
                  <a:lnTo>
                    <a:pt x="104306" y="51413"/>
                  </a:lnTo>
                  <a:lnTo>
                    <a:pt x="86556" y="42699"/>
                  </a:lnTo>
                  <a:lnTo>
                    <a:pt x="98163" y="40450"/>
                  </a:lnTo>
                  <a:lnTo>
                    <a:pt x="98163" y="40450"/>
                  </a:lnTo>
                  <a:cubicBezTo>
                    <a:pt x="90758" y="22417"/>
                    <a:pt x="73995" y="11540"/>
                    <a:pt x="56302" y="13287"/>
                  </a:cubicBezTo>
                  <a:cubicBezTo>
                    <a:pt x="38609" y="15035"/>
                    <a:pt x="23814" y="29029"/>
                    <a:pt x="19358" y="482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 flipH="1" rot="-5400000">
              <a:off x="4424310" y="5411451"/>
              <a:ext cx="576263" cy="792162"/>
            </a:xfrm>
            <a:custGeom>
              <a:rect b="b" l="l" r="r" t="t"/>
              <a:pathLst>
                <a:path extrusionOk="0" h="120000" w="120000">
                  <a:moveTo>
                    <a:pt x="13657" y="46584"/>
                  </a:moveTo>
                  <a:lnTo>
                    <a:pt x="13657" y="46584"/>
                  </a:lnTo>
                  <a:cubicBezTo>
                    <a:pt x="18981" y="25607"/>
                    <a:pt x="36107" y="10493"/>
                    <a:pt x="56398" y="8863"/>
                  </a:cubicBezTo>
                  <a:cubicBezTo>
                    <a:pt x="76690" y="7233"/>
                    <a:pt x="95740" y="19440"/>
                    <a:pt x="103942" y="39330"/>
                  </a:cubicBezTo>
                  <a:lnTo>
                    <a:pt x="115545" y="37081"/>
                  </a:lnTo>
                  <a:lnTo>
                    <a:pt x="104306" y="51413"/>
                  </a:lnTo>
                  <a:lnTo>
                    <a:pt x="86556" y="42699"/>
                  </a:lnTo>
                  <a:lnTo>
                    <a:pt x="98163" y="40450"/>
                  </a:lnTo>
                  <a:lnTo>
                    <a:pt x="98163" y="40450"/>
                  </a:lnTo>
                  <a:cubicBezTo>
                    <a:pt x="90758" y="22417"/>
                    <a:pt x="73995" y="11540"/>
                    <a:pt x="56302" y="13287"/>
                  </a:cubicBezTo>
                  <a:cubicBezTo>
                    <a:pt x="38609" y="15035"/>
                    <a:pt x="23814" y="29029"/>
                    <a:pt x="19358" y="482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 flipH="1" rot="-5400000">
              <a:off x="4424310" y="5830551"/>
              <a:ext cx="576263" cy="792162"/>
            </a:xfrm>
            <a:custGeom>
              <a:rect b="b" l="l" r="r" t="t"/>
              <a:pathLst>
                <a:path extrusionOk="0" h="120000" w="120000">
                  <a:moveTo>
                    <a:pt x="13657" y="46584"/>
                  </a:moveTo>
                  <a:lnTo>
                    <a:pt x="13657" y="46584"/>
                  </a:lnTo>
                  <a:cubicBezTo>
                    <a:pt x="18981" y="25607"/>
                    <a:pt x="36107" y="10493"/>
                    <a:pt x="56398" y="8863"/>
                  </a:cubicBezTo>
                  <a:cubicBezTo>
                    <a:pt x="76690" y="7233"/>
                    <a:pt x="95740" y="19440"/>
                    <a:pt x="103942" y="39330"/>
                  </a:cubicBezTo>
                  <a:lnTo>
                    <a:pt x="115545" y="37081"/>
                  </a:lnTo>
                  <a:lnTo>
                    <a:pt x="104306" y="51413"/>
                  </a:lnTo>
                  <a:lnTo>
                    <a:pt x="86556" y="42699"/>
                  </a:lnTo>
                  <a:lnTo>
                    <a:pt x="98163" y="40450"/>
                  </a:lnTo>
                  <a:lnTo>
                    <a:pt x="98163" y="40450"/>
                  </a:lnTo>
                  <a:cubicBezTo>
                    <a:pt x="90758" y="22417"/>
                    <a:pt x="73995" y="11540"/>
                    <a:pt x="56302" y="13287"/>
                  </a:cubicBezTo>
                  <a:cubicBezTo>
                    <a:pt x="38609" y="15035"/>
                    <a:pt x="23814" y="29029"/>
                    <a:pt x="19358" y="482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15"/>
            <p:cNvSpPr txBox="1"/>
            <p:nvPr/>
          </p:nvSpPr>
          <p:spPr>
            <a:xfrm flipH="1">
              <a:off x="3884561" y="4571663"/>
              <a:ext cx="792162" cy="3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true</a:t>
              </a:r>
              <a:endPara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p15"/>
            <p:cNvSpPr txBox="1"/>
            <p:nvPr/>
          </p:nvSpPr>
          <p:spPr>
            <a:xfrm flipH="1">
              <a:off x="3884561" y="5003463"/>
              <a:ext cx="792162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true</a:t>
              </a:r>
              <a:endPara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20;p15"/>
            <p:cNvSpPr txBox="1"/>
            <p:nvPr/>
          </p:nvSpPr>
          <p:spPr>
            <a:xfrm flipH="1">
              <a:off x="3884561" y="5425739"/>
              <a:ext cx="792162" cy="34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true</a:t>
              </a:r>
              <a:endPara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21;p15"/>
            <p:cNvSpPr txBox="1"/>
            <p:nvPr/>
          </p:nvSpPr>
          <p:spPr>
            <a:xfrm flipH="1">
              <a:off x="3884561" y="5849600"/>
              <a:ext cx="792162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true</a:t>
              </a:r>
              <a:endPara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2" name="Google Shape;222;p15"/>
            <p:cNvSpPr txBox="1"/>
            <p:nvPr/>
          </p:nvSpPr>
          <p:spPr>
            <a:xfrm flipH="1">
              <a:off x="3884561" y="6276638"/>
              <a:ext cx="792162" cy="3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false</a:t>
              </a:r>
              <a:endPara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/>
        </p:nvSpPr>
        <p:spPr>
          <a:xfrm>
            <a:off x="1125538" y="1052513"/>
            <a:ext cx="65936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DriverManager에 해당 DBMS Driver 등록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JDBC 코딩 절차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0" name="Google Shape;230;p16"/>
          <p:cNvGrpSpPr/>
          <p:nvPr/>
        </p:nvGrpSpPr>
        <p:grpSpPr>
          <a:xfrm>
            <a:off x="1336822" y="1893074"/>
            <a:ext cx="9402242" cy="4505126"/>
            <a:chOff x="2514938" y="1968500"/>
            <a:chExt cx="9402242" cy="4505126"/>
          </a:xfrm>
        </p:grpSpPr>
        <p:sp>
          <p:nvSpPr>
            <p:cNvPr id="231" name="Google Shape;231;p16"/>
            <p:cNvSpPr/>
            <p:nvPr/>
          </p:nvSpPr>
          <p:spPr>
            <a:xfrm>
              <a:off x="5107325" y="2779712"/>
              <a:ext cx="6809855" cy="1008063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Class.forName(“oracle.jdbc.driver.OracleDriver”);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514938" y="1987550"/>
              <a:ext cx="2376487" cy="433387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Driver 등록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514938" y="2708275"/>
              <a:ext cx="2376487" cy="4318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DBMS 연결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2514938" y="3429000"/>
              <a:ext cx="2376487" cy="4318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Statement 생성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2514938" y="4148137"/>
              <a:ext cx="2376487" cy="4318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SQL 전송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2514938" y="4868862"/>
              <a:ext cx="2376487" cy="4318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결과 받기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2514938" y="5588000"/>
              <a:ext cx="2376487" cy="433387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닫기(객체 반환)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8" name="Google Shape;238;p16"/>
            <p:cNvCxnSpPr/>
            <p:nvPr/>
          </p:nvCxnSpPr>
          <p:spPr>
            <a:xfrm>
              <a:off x="3703181" y="2420937"/>
              <a:ext cx="0" cy="28733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9" name="Google Shape;239;p16"/>
            <p:cNvCxnSpPr/>
            <p:nvPr/>
          </p:nvCxnSpPr>
          <p:spPr>
            <a:xfrm>
              <a:off x="3703181" y="3140075"/>
              <a:ext cx="0" cy="28892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0" name="Google Shape;240;p16"/>
            <p:cNvCxnSpPr/>
            <p:nvPr/>
          </p:nvCxnSpPr>
          <p:spPr>
            <a:xfrm>
              <a:off x="3703181" y="3860800"/>
              <a:ext cx="0" cy="2873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1" name="Google Shape;241;p16"/>
            <p:cNvCxnSpPr/>
            <p:nvPr/>
          </p:nvCxnSpPr>
          <p:spPr>
            <a:xfrm>
              <a:off x="3703181" y="4579937"/>
              <a:ext cx="0" cy="28892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2" name="Google Shape;242;p16"/>
            <p:cNvCxnSpPr/>
            <p:nvPr/>
          </p:nvCxnSpPr>
          <p:spPr>
            <a:xfrm>
              <a:off x="3703181" y="5300662"/>
              <a:ext cx="0" cy="28733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43" name="Google Shape;243;p16"/>
            <p:cNvSpPr/>
            <p:nvPr/>
          </p:nvSpPr>
          <p:spPr>
            <a:xfrm>
              <a:off x="5107325" y="3932237"/>
              <a:ext cx="6809855" cy="208915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cf) 다른 DB설정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MSSQL : Class.forName(“com.Microsoft.jdbc.sqlserver.SQLServerDriver”);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MySQL 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Class.forName(“org.gjt.mm.mysql.Driver”);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 flipH="1">
              <a:off x="5180348" y="1968500"/>
              <a:ext cx="2329723" cy="503237"/>
            </a:xfrm>
            <a:prstGeom prst="flowChartOnlineStorage">
              <a:avLst/>
            </a:prstGeom>
            <a:solidFill>
              <a:srgbClr val="C0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DriverManager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p16"/>
            <p:cNvSpPr txBox="1"/>
            <p:nvPr/>
          </p:nvSpPr>
          <p:spPr>
            <a:xfrm>
              <a:off x="2514938" y="6165849"/>
              <a:ext cx="42019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 반드시 ClassNotFoundException 처리를 해야 함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/>
        </p:nvSpPr>
        <p:spPr>
          <a:xfrm>
            <a:off x="1125538" y="1052513"/>
            <a:ext cx="6995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해당 Driver로부터 Connection instance 획득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JDBC 코딩 절차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3987266" y="2689772"/>
            <a:ext cx="6809855" cy="100806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static Connection getConnection(String url, String user, String password) throws SQLException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1394879" y="1897610"/>
            <a:ext cx="2376487" cy="43338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Driver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1394879" y="2618335"/>
            <a:ext cx="2376487" cy="4318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DBMS 연결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1394879" y="3339060"/>
            <a:ext cx="2376487" cy="431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Statement 생성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1394879" y="4058197"/>
            <a:ext cx="2376487" cy="431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 전송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1394879" y="4778922"/>
            <a:ext cx="2376487" cy="431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받기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1394879" y="5498060"/>
            <a:ext cx="2376487" cy="43338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닫기(객체 반환)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0" name="Google Shape;260;p17"/>
          <p:cNvCxnSpPr/>
          <p:nvPr/>
        </p:nvCxnSpPr>
        <p:spPr>
          <a:xfrm>
            <a:off x="2583122" y="2330997"/>
            <a:ext cx="0" cy="2873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1" name="Google Shape;261;p17"/>
          <p:cNvCxnSpPr/>
          <p:nvPr/>
        </p:nvCxnSpPr>
        <p:spPr>
          <a:xfrm>
            <a:off x="2583122" y="3050135"/>
            <a:ext cx="0" cy="2889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2" name="Google Shape;262;p17"/>
          <p:cNvCxnSpPr/>
          <p:nvPr/>
        </p:nvCxnSpPr>
        <p:spPr>
          <a:xfrm>
            <a:off x="2583122" y="3770860"/>
            <a:ext cx="0" cy="2873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3" name="Google Shape;263;p17"/>
          <p:cNvCxnSpPr/>
          <p:nvPr/>
        </p:nvCxnSpPr>
        <p:spPr>
          <a:xfrm>
            <a:off x="2583122" y="4489997"/>
            <a:ext cx="0" cy="2889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4" name="Google Shape;264;p17"/>
          <p:cNvCxnSpPr/>
          <p:nvPr/>
        </p:nvCxnSpPr>
        <p:spPr>
          <a:xfrm>
            <a:off x="2583122" y="5210722"/>
            <a:ext cx="0" cy="2873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5" name="Google Shape;265;p17"/>
          <p:cNvSpPr/>
          <p:nvPr/>
        </p:nvSpPr>
        <p:spPr>
          <a:xfrm>
            <a:off x="3987266" y="3842297"/>
            <a:ext cx="6809855" cy="208915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Connection conn = DriverManager.getConnection(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“jdbc:oracle:thin:@127.0.0.1:1521:xe”,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“SCOTT”, “TIGER”);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1394879" y="6075909"/>
            <a:ext cx="32962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반드시 SQLException 처리를 해야 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/>
          <p:nvPr/>
        </p:nvSpPr>
        <p:spPr>
          <a:xfrm flipH="1">
            <a:off x="4060289" y="1880669"/>
            <a:ext cx="2329723" cy="503237"/>
          </a:xfrm>
          <a:prstGeom prst="flowChartOnlineStorage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DriverManager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7"/>
          <p:cNvSpPr/>
          <p:nvPr/>
        </p:nvSpPr>
        <p:spPr>
          <a:xfrm flipH="1">
            <a:off x="6058326" y="1880669"/>
            <a:ext cx="1925391" cy="503237"/>
          </a:xfrm>
          <a:prstGeom prst="flowChartOnlineStorage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Connection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/>
        </p:nvSpPr>
        <p:spPr>
          <a:xfrm>
            <a:off x="1125538" y="1052513"/>
            <a:ext cx="81961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Connection instance로부터 Statement instance 획득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JDBC 코딩 절차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3987266" y="2689772"/>
            <a:ext cx="6809855" cy="100806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Statement stmt = conn.createStatement();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1394879" y="1897610"/>
            <a:ext cx="2376487" cy="43338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Driver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1394879" y="2618335"/>
            <a:ext cx="2376487" cy="431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DBMS 연결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1394879" y="3339060"/>
            <a:ext cx="2376487" cy="4318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Statement 생성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1394879" y="4058197"/>
            <a:ext cx="2376487" cy="431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 전송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1394879" y="4778922"/>
            <a:ext cx="2376487" cy="431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받기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1394879" y="5498060"/>
            <a:ext cx="2376487" cy="43338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닫기(객체 반환)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3" name="Google Shape;283;p18"/>
          <p:cNvCxnSpPr/>
          <p:nvPr/>
        </p:nvCxnSpPr>
        <p:spPr>
          <a:xfrm>
            <a:off x="2583122" y="2330997"/>
            <a:ext cx="0" cy="2873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" name="Google Shape;284;p18"/>
          <p:cNvCxnSpPr/>
          <p:nvPr/>
        </p:nvCxnSpPr>
        <p:spPr>
          <a:xfrm>
            <a:off x="2583122" y="3050135"/>
            <a:ext cx="0" cy="2889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5" name="Google Shape;285;p18"/>
          <p:cNvCxnSpPr/>
          <p:nvPr/>
        </p:nvCxnSpPr>
        <p:spPr>
          <a:xfrm>
            <a:off x="2583122" y="3770860"/>
            <a:ext cx="0" cy="2873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6" name="Google Shape;286;p18"/>
          <p:cNvCxnSpPr/>
          <p:nvPr/>
        </p:nvCxnSpPr>
        <p:spPr>
          <a:xfrm>
            <a:off x="2583122" y="4489997"/>
            <a:ext cx="0" cy="2889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7" name="Google Shape;287;p18"/>
          <p:cNvCxnSpPr/>
          <p:nvPr/>
        </p:nvCxnSpPr>
        <p:spPr>
          <a:xfrm>
            <a:off x="2583122" y="5210722"/>
            <a:ext cx="0" cy="2873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8" name="Google Shape;288;p18"/>
          <p:cNvSpPr txBox="1"/>
          <p:nvPr/>
        </p:nvSpPr>
        <p:spPr>
          <a:xfrm>
            <a:off x="1394879" y="6075909"/>
            <a:ext cx="32962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반드시 SQLException 처리를 해야 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 flipH="1">
            <a:off x="4060289" y="1880669"/>
            <a:ext cx="2329723" cy="503237"/>
          </a:xfrm>
          <a:prstGeom prst="flowChartOnlineStorage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DriverManager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18"/>
          <p:cNvSpPr/>
          <p:nvPr/>
        </p:nvSpPr>
        <p:spPr>
          <a:xfrm flipH="1">
            <a:off x="6058326" y="1880669"/>
            <a:ext cx="1925391" cy="503237"/>
          </a:xfrm>
          <a:prstGeom prst="flowChartOnlineStorage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Connection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8"/>
          <p:cNvSpPr/>
          <p:nvPr/>
        </p:nvSpPr>
        <p:spPr>
          <a:xfrm flipH="1">
            <a:off x="7684226" y="1880669"/>
            <a:ext cx="1750355" cy="503237"/>
          </a:xfrm>
          <a:prstGeom prst="flowChartOnlineStorage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Statement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/>
        </p:nvSpPr>
        <p:spPr>
          <a:xfrm>
            <a:off x="1125538" y="1052513"/>
            <a:ext cx="67502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Statement method를 이용하여 SQL문 실행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JDBC 코딩 절차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3987266" y="2869652"/>
            <a:ext cx="6809855" cy="1878116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String query = “SELECT ID, LAST_NAME FROM EMP”;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ResultSet rset = stmt.executeQuery(query);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while(rset.next()){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System.out.println(rset.getString(“ID”) + “\t” +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rset.getString(2));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1394879" y="2077490"/>
            <a:ext cx="2376487" cy="43338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Driver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1394879" y="2798215"/>
            <a:ext cx="2376487" cy="431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DBMS 연결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1394879" y="3518940"/>
            <a:ext cx="2376487" cy="431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Statement 생성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1394879" y="4238077"/>
            <a:ext cx="2376487" cy="4318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 전송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1394879" y="4958802"/>
            <a:ext cx="2376487" cy="4318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받기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1394879" y="5677940"/>
            <a:ext cx="2376487" cy="43338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닫기(객체 반환)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6" name="Google Shape;306;p19"/>
          <p:cNvCxnSpPr/>
          <p:nvPr/>
        </p:nvCxnSpPr>
        <p:spPr>
          <a:xfrm>
            <a:off x="2583122" y="2510877"/>
            <a:ext cx="0" cy="2873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7" name="Google Shape;307;p19"/>
          <p:cNvCxnSpPr/>
          <p:nvPr/>
        </p:nvCxnSpPr>
        <p:spPr>
          <a:xfrm>
            <a:off x="2583122" y="3230015"/>
            <a:ext cx="0" cy="2889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8" name="Google Shape;308;p19"/>
          <p:cNvCxnSpPr/>
          <p:nvPr/>
        </p:nvCxnSpPr>
        <p:spPr>
          <a:xfrm>
            <a:off x="2583122" y="3950740"/>
            <a:ext cx="0" cy="2873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9" name="Google Shape;309;p19"/>
          <p:cNvCxnSpPr/>
          <p:nvPr/>
        </p:nvCxnSpPr>
        <p:spPr>
          <a:xfrm>
            <a:off x="2583122" y="4669877"/>
            <a:ext cx="0" cy="2889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0" name="Google Shape;310;p19"/>
          <p:cNvCxnSpPr/>
          <p:nvPr/>
        </p:nvCxnSpPr>
        <p:spPr>
          <a:xfrm>
            <a:off x="2583122" y="5390602"/>
            <a:ext cx="0" cy="2873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1" name="Google Shape;311;p19"/>
          <p:cNvSpPr/>
          <p:nvPr/>
        </p:nvSpPr>
        <p:spPr>
          <a:xfrm>
            <a:off x="3987266" y="4958802"/>
            <a:ext cx="6809855" cy="115252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String query = “UPDATE EMP SET LAST_NAME = ‘KIM’”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+ “ WHERE ID = ‘10000’”;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result = stmt.executeUpdate(query);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1394879" y="6235350"/>
            <a:ext cx="32962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반드시 SQLException 처리를 해야 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 flipH="1">
            <a:off x="4060289" y="2060549"/>
            <a:ext cx="2329723" cy="503237"/>
          </a:xfrm>
          <a:prstGeom prst="flowChartOnlineStorage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DriverManager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19"/>
          <p:cNvSpPr/>
          <p:nvPr/>
        </p:nvSpPr>
        <p:spPr>
          <a:xfrm flipH="1">
            <a:off x="6058326" y="2060549"/>
            <a:ext cx="1925391" cy="503237"/>
          </a:xfrm>
          <a:prstGeom prst="flowChartOnlineStorage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Connection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19"/>
          <p:cNvSpPr/>
          <p:nvPr/>
        </p:nvSpPr>
        <p:spPr>
          <a:xfrm flipH="1">
            <a:off x="7684226" y="2060549"/>
            <a:ext cx="1750355" cy="503237"/>
          </a:xfrm>
          <a:prstGeom prst="flowChartOnlineStorage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Statement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19"/>
          <p:cNvSpPr/>
          <p:nvPr/>
        </p:nvSpPr>
        <p:spPr>
          <a:xfrm flipH="1">
            <a:off x="9137243" y="2060549"/>
            <a:ext cx="1591233" cy="503237"/>
          </a:xfrm>
          <a:prstGeom prst="flowChartOnlineStorage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ResultSet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1125538" y="1414773"/>
            <a:ext cx="99642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실행결과를 ResultSet(Select) 혹은 int형 변수(DML)로 받아서 처리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/>
        </p:nvSpPr>
        <p:spPr>
          <a:xfrm>
            <a:off x="1125538" y="1052513"/>
            <a:ext cx="82686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DB로 부터 획득한 instance 들을 획득한 역순으로 반환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JDBC 코딩 절차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3987266" y="2689772"/>
            <a:ext cx="6809855" cy="100806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rset.close(); //ResultSet 사용한 경우 반환 처리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stmt.close();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conn.close();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394879" y="1897610"/>
            <a:ext cx="2376487" cy="43338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Driver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1394879" y="2618335"/>
            <a:ext cx="2376487" cy="431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DBMS 연결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394879" y="3339060"/>
            <a:ext cx="2376487" cy="431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Statement 생성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394879" y="4058197"/>
            <a:ext cx="2376487" cy="431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 전송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394879" y="4778922"/>
            <a:ext cx="2376487" cy="431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받기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394879" y="5498060"/>
            <a:ext cx="2376487" cy="43338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닫기(객체 반환)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2" name="Google Shape;332;p20"/>
          <p:cNvCxnSpPr/>
          <p:nvPr/>
        </p:nvCxnSpPr>
        <p:spPr>
          <a:xfrm>
            <a:off x="2583122" y="2330997"/>
            <a:ext cx="0" cy="2873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3" name="Google Shape;333;p20"/>
          <p:cNvCxnSpPr/>
          <p:nvPr/>
        </p:nvCxnSpPr>
        <p:spPr>
          <a:xfrm>
            <a:off x="2583122" y="3050135"/>
            <a:ext cx="0" cy="2889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4" name="Google Shape;334;p20"/>
          <p:cNvCxnSpPr/>
          <p:nvPr/>
        </p:nvCxnSpPr>
        <p:spPr>
          <a:xfrm>
            <a:off x="2583122" y="3770860"/>
            <a:ext cx="0" cy="2873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5" name="Google Shape;335;p20"/>
          <p:cNvCxnSpPr/>
          <p:nvPr/>
        </p:nvCxnSpPr>
        <p:spPr>
          <a:xfrm>
            <a:off x="2583122" y="4489997"/>
            <a:ext cx="0" cy="2889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Google Shape;336;p20"/>
          <p:cNvCxnSpPr/>
          <p:nvPr/>
        </p:nvCxnSpPr>
        <p:spPr>
          <a:xfrm>
            <a:off x="2583122" y="5210722"/>
            <a:ext cx="0" cy="2873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7" name="Google Shape;337;p20"/>
          <p:cNvSpPr txBox="1"/>
          <p:nvPr/>
        </p:nvSpPr>
        <p:spPr>
          <a:xfrm>
            <a:off x="1394879" y="6075909"/>
            <a:ext cx="32962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반드시 SQLException 처리를 해야 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JDBC(Java DataBase Connectivity)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Java에서 DB에 접근할 수 있게 해주는 Java Programming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>
            <a:off x="2179637" y="2035177"/>
            <a:ext cx="7839075" cy="4406534"/>
            <a:chOff x="2179637" y="2035177"/>
            <a:chExt cx="7839075" cy="4406534"/>
          </a:xfrm>
        </p:grpSpPr>
        <p:sp>
          <p:nvSpPr>
            <p:cNvPr id="103" name="Google Shape;103;p2"/>
            <p:cNvSpPr/>
            <p:nvPr/>
          </p:nvSpPr>
          <p:spPr>
            <a:xfrm>
              <a:off x="2179637" y="3984459"/>
              <a:ext cx="1719262" cy="647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어플리케이션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330699" y="3984459"/>
              <a:ext cx="1655763" cy="647700"/>
            </a:xfrm>
            <a:prstGeom prst="ellipse">
              <a:avLst/>
            </a:prstGeom>
            <a:solidFill>
              <a:srgbClr val="F7CAA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JDBC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Interface</a:t>
              </a:r>
              <a:endPara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508749" y="2589642"/>
              <a:ext cx="1719263" cy="647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Oracle JDBC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Driver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08749" y="3975133"/>
              <a:ext cx="1719263" cy="647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MySQL JDBC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Driver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508749" y="5360624"/>
              <a:ext cx="1719263" cy="649287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Sybase JDBC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Driver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867774" y="2409461"/>
              <a:ext cx="1150938" cy="1008063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Oracle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DBMS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867774" y="3776299"/>
              <a:ext cx="1150938" cy="1008062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MySQL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DBMS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867774" y="5144724"/>
              <a:ext cx="1150938" cy="1008062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Sybase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DBMS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1" name="Google Shape;111;p2"/>
            <p:cNvCxnSpPr/>
            <p:nvPr/>
          </p:nvCxnSpPr>
          <p:spPr>
            <a:xfrm>
              <a:off x="3898899" y="4308309"/>
              <a:ext cx="43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2" name="Google Shape;112;p2"/>
            <p:cNvCxnSpPr>
              <a:stCxn id="105" idx="3"/>
              <a:endCxn id="108" idx="2"/>
            </p:cNvCxnSpPr>
            <p:nvPr/>
          </p:nvCxnSpPr>
          <p:spPr>
            <a:xfrm>
              <a:off x="8228012" y="2913492"/>
              <a:ext cx="6399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3" name="Google Shape;113;p2"/>
            <p:cNvCxnSpPr/>
            <p:nvPr/>
          </p:nvCxnSpPr>
          <p:spPr>
            <a:xfrm>
              <a:off x="8228012" y="4280330"/>
              <a:ext cx="63976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4" name="Google Shape;114;p2"/>
            <p:cNvCxnSpPr/>
            <p:nvPr/>
          </p:nvCxnSpPr>
          <p:spPr>
            <a:xfrm>
              <a:off x="8228012" y="5687649"/>
              <a:ext cx="63976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5" name="Google Shape;115;p2"/>
            <p:cNvCxnSpPr>
              <a:stCxn id="106" idx="1"/>
              <a:endCxn id="104" idx="6"/>
            </p:cNvCxnSpPr>
            <p:nvPr/>
          </p:nvCxnSpPr>
          <p:spPr>
            <a:xfrm flipH="1">
              <a:off x="5986449" y="4298983"/>
              <a:ext cx="522300" cy="9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6" name="Google Shape;116;p2"/>
            <p:cNvCxnSpPr/>
            <p:nvPr/>
          </p:nvCxnSpPr>
          <p:spPr>
            <a:xfrm>
              <a:off x="6230937" y="2913492"/>
              <a:ext cx="26987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2"/>
            <p:cNvCxnSpPr/>
            <p:nvPr/>
          </p:nvCxnSpPr>
          <p:spPr>
            <a:xfrm>
              <a:off x="6224587" y="5674949"/>
              <a:ext cx="26987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2"/>
            <p:cNvCxnSpPr/>
            <p:nvPr/>
          </p:nvCxnSpPr>
          <p:spPr>
            <a:xfrm>
              <a:off x="6224587" y="2912699"/>
              <a:ext cx="0" cy="2762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9" name="Google Shape;119;p2"/>
            <p:cNvSpPr/>
            <p:nvPr/>
          </p:nvSpPr>
          <p:spPr>
            <a:xfrm>
              <a:off x="6310868" y="2035177"/>
              <a:ext cx="2084102" cy="4406534"/>
            </a:xfrm>
            <a:prstGeom prst="roundRect">
              <a:avLst>
                <a:gd fmla="val 6183" name="adj"/>
              </a:avLst>
            </a:prstGeom>
            <a:noFill/>
            <a:ln cap="flat" cmpd="sng" w="28575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6387067" y="2122400"/>
              <a:ext cx="8967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Library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/>
        </p:nvSpPr>
        <p:spPr>
          <a:xfrm>
            <a:off x="1125538" y="1052513"/>
            <a:ext cx="27523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java.sql 패키지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JDBC(Java DataBase Connectivity)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8" name="Google Shape;128;p3"/>
          <p:cNvGrpSpPr/>
          <p:nvPr/>
        </p:nvGrpSpPr>
        <p:grpSpPr>
          <a:xfrm>
            <a:off x="2501716" y="1825416"/>
            <a:ext cx="6537687" cy="4468698"/>
            <a:chOff x="1403350" y="2081167"/>
            <a:chExt cx="6184900" cy="4227558"/>
          </a:xfrm>
        </p:grpSpPr>
        <p:pic>
          <p:nvPicPr>
            <p:cNvPr id="129" name="Google Shape;129;p3"/>
            <p:cNvPicPr preferRelativeResize="0"/>
            <p:nvPr/>
          </p:nvPicPr>
          <p:blipFill rotWithShape="1">
            <a:blip r:embed="rId3">
              <a:alphaModFix/>
            </a:blip>
            <a:srcRect b="62456" l="0" r="48346" t="3629"/>
            <a:stretch/>
          </p:blipFill>
          <p:spPr>
            <a:xfrm>
              <a:off x="1403350" y="2081167"/>
              <a:ext cx="6184900" cy="42275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3"/>
            <p:cNvSpPr/>
            <p:nvPr/>
          </p:nvSpPr>
          <p:spPr>
            <a:xfrm>
              <a:off x="1403350" y="3429001"/>
              <a:ext cx="2160588" cy="199465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OJDBC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1125538" y="1052513"/>
            <a:ext cx="1968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OJDBC란?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1128256" y="1604963"/>
            <a:ext cx="9961563" cy="110775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오라클에서 제공하는 오라클 DB와 자바가 연결하기 위한 라이브러리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 JDBC Driver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1125538" y="3056735"/>
            <a:ext cx="29705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OJDBC 다운로드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1128256" y="3609185"/>
            <a:ext cx="9961500" cy="6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메이븐 레파지토리에서 다운로드( </a:t>
            </a:r>
            <a:r>
              <a:rPr b="1" i="0" lang="en-US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https://mvnrepository.com/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1125538" y="4776310"/>
            <a:ext cx="939760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ojdbc11.jar(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JDK11 ~ 17포함)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ojdbc8.jar(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JDK8 ~ 15포함)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(알맞은 버전을 검색해서 다운로드)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Library 등록 방법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8" name="Google Shape;148;p10"/>
          <p:cNvGrpSpPr/>
          <p:nvPr/>
        </p:nvGrpSpPr>
        <p:grpSpPr>
          <a:xfrm>
            <a:off x="2557124" y="1723728"/>
            <a:ext cx="7077752" cy="4872389"/>
            <a:chOff x="1116013" y="1628775"/>
            <a:chExt cx="6985001" cy="4808538"/>
          </a:xfrm>
        </p:grpSpPr>
        <p:pic>
          <p:nvPicPr>
            <p:cNvPr id="149" name="Google Shape;149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6013" y="1628775"/>
              <a:ext cx="6985000" cy="4808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0"/>
            <p:cNvSpPr/>
            <p:nvPr/>
          </p:nvSpPr>
          <p:spPr>
            <a:xfrm>
              <a:off x="6372226" y="2852738"/>
              <a:ext cx="1728788" cy="355157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1200469" y="2372730"/>
              <a:ext cx="1203203" cy="290958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4054902" y="2215267"/>
              <a:ext cx="988819" cy="216978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3" name="Google Shape;153;p10"/>
          <p:cNvSpPr txBox="1"/>
          <p:nvPr/>
        </p:nvSpPr>
        <p:spPr>
          <a:xfrm>
            <a:off x="1125538" y="1052513"/>
            <a:ext cx="68455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Java Project 우클릭 -&gt; Properties에서 등록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Library 등록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1125538" y="1052513"/>
            <a:ext cx="42116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OJDBC Library 등록 확인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70369" l="0" r="79745" t="0"/>
          <a:stretch/>
        </p:blipFill>
        <p:spPr>
          <a:xfrm>
            <a:off x="3689770" y="1648778"/>
            <a:ext cx="4812460" cy="4916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1"/>
          <p:cNvSpPr/>
          <p:nvPr/>
        </p:nvSpPr>
        <p:spPr>
          <a:xfrm>
            <a:off x="4069153" y="4637323"/>
            <a:ext cx="4433077" cy="624226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3904695" y="5805754"/>
            <a:ext cx="43826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package Explorer에 Referenced Libraries가 생기고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ojdbc6.jar가 생성됨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/>
        </p:nvSpPr>
        <p:spPr>
          <a:xfrm>
            <a:off x="1125538" y="1052513"/>
            <a:ext cx="2832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DriverManager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1128256" y="1604963"/>
            <a:ext cx="9961563" cy="160293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원본에 JDBC드라이버를 통하여 커넥션을 만드는 역할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Class.forName() 메소드를 통해 생성되며 반드시 예외처리를 해야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 객체 생성이 불가능하고 getConnection() 메소드를 사용하여 객체 생성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1125538" y="3454624"/>
            <a:ext cx="23054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Connection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2"/>
          <p:cNvSpPr/>
          <p:nvPr/>
        </p:nvSpPr>
        <p:spPr>
          <a:xfrm>
            <a:off x="1128256" y="3962354"/>
            <a:ext cx="9961563" cy="160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데이터 원본과 연결된 커넥션을 나타내며 Statement객체를 생성할 때도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Connection객체를 사용하여 createStatement() 메소드를 호출하여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SQL문장을 실행시키기 전에 우선 Connection객체가 있어야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JDBC 사용 객체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1125538" y="1052513"/>
            <a:ext cx="21384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1128256" y="1604963"/>
            <a:ext cx="9961563" cy="208261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Connection객체에 의해 프로그램에 리턴되는 객체에 의해 구현되는 일종의 메소드 집합 정의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Connection클래스의 createStatement() 메소드를 호출하여 얻어지며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생성된 Statement객체로 질의문장을 String객체에 담아 인자로 전달하여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executeQuery() 메소드를 호출하여 SQL질의 수행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1125538" y="3941850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1128256" y="4449579"/>
            <a:ext cx="9961563" cy="225102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try{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String query = “SELECT ID, LAST_NAME FROM EMP”;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stmt = conn.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createStatement()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rset = stmt.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executeQuery(query)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 catch(SQLException e){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e.printStackTrace();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JDBC 사용 객체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JDBC 사용 객체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1125538" y="1052513"/>
            <a:ext cx="34559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PreparedStatement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1128256" y="1604963"/>
            <a:ext cx="9961563" cy="182403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Connection객체의 preparedStatement() 메소드를 사용하여 객체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SQL문장이 미리 컴파일 되고 실행 시간동안 인수 값을 위한 공간을 확보한다는 점에서 Statement와 다름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인수에 대해 위치 홀더(?)를 사용하여 SQL문장을 정의할 수 있게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1125538" y="3612070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1128256" y="4119799"/>
            <a:ext cx="9961563" cy="252084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try{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String query = “INSERT INTO MEMBER VALUES(?, ?)”;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pstmt = conn.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preparedStatement(query)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pstmt.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setString(1, id)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pstmt.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setString(2, password)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 catch(SQLException e){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e.printStackTrace();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