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rd_\Downloads\NYCLandAre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miles)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Queens</c:v>
                </c:pt>
                <c:pt idx="1">
                  <c:v>Brooklyn</c:v>
                </c:pt>
                <c:pt idx="2">
                  <c:v>Staten Island</c:v>
                </c:pt>
                <c:pt idx="3">
                  <c:v>The Bronx</c:v>
                </c:pt>
                <c:pt idx="4">
                  <c:v>Manhattan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108.53</c:v>
                </c:pt>
                <c:pt idx="1">
                  <c:v>70.819999999999993</c:v>
                </c:pt>
                <c:pt idx="2">
                  <c:v>58.37</c:v>
                </c:pt>
                <c:pt idx="3">
                  <c:v>42.1</c:v>
                </c:pt>
                <c:pt idx="4">
                  <c:v>22.83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0-4B2A-BC01-55D554FF12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472335"/>
        <c:axId val="1226446127"/>
      </c:barChart>
      <c:catAx>
        <c:axId val="122647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446127"/>
        <c:crosses val="autoZero"/>
        <c:auto val="1"/>
        <c:lblAlgn val="ctr"/>
        <c:lblOffset val="100"/>
        <c:noMultiLvlLbl val="0"/>
      </c:catAx>
      <c:valAx>
        <c:axId val="122644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47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miles)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Borough</c:v>
                </c:pt>
                <c:pt idx="1">
                  <c:v>Queens</c:v>
                </c:pt>
                <c:pt idx="2">
                  <c:v>Brooklyn</c:v>
                </c:pt>
                <c:pt idx="3">
                  <c:v>Staten Island</c:v>
                </c:pt>
                <c:pt idx="4">
                  <c:v>The Bronx</c:v>
                </c:pt>
                <c:pt idx="5">
                  <c:v>Manhattan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108.53</c:v>
                </c:pt>
                <c:pt idx="2">
                  <c:v>70.819999999999993</c:v>
                </c:pt>
                <c:pt idx="3">
                  <c:v>58.37</c:v>
                </c:pt>
                <c:pt idx="4">
                  <c:v>42.1</c:v>
                </c:pt>
                <c:pt idx="5">
                  <c:v>22.83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96-4B38-9593-D9DA2FBDB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8206191"/>
        <c:axId val="388217839"/>
      </c:barChart>
      <c:catAx>
        <c:axId val="388206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17839"/>
        <c:crosses val="autoZero"/>
        <c:auto val="1"/>
        <c:lblAlgn val="ctr"/>
        <c:lblOffset val="100"/>
        <c:noMultiLvlLbl val="0"/>
      </c:catAx>
      <c:valAx>
        <c:axId val="38821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06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Land area (sq miles)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Queens</c:v>
                </c:pt>
                <c:pt idx="1">
                  <c:v>Brooklyn</c:v>
                </c:pt>
                <c:pt idx="2">
                  <c:v>Staten Island</c:v>
                </c:pt>
                <c:pt idx="3">
                  <c:v>The Bronx</c:v>
                </c:pt>
                <c:pt idx="4">
                  <c:v>Manhattan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108.53</c:v>
                </c:pt>
                <c:pt idx="1">
                  <c:v>70.819999999999993</c:v>
                </c:pt>
                <c:pt idx="2">
                  <c:v>58.37</c:v>
                </c:pt>
                <c:pt idx="3">
                  <c:v>42.1</c:v>
                </c:pt>
                <c:pt idx="4">
                  <c:v>22.83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6D-429F-BD8C-5C1203B30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472335"/>
        <c:axId val="1226446127"/>
      </c:barChart>
      <c:catAx>
        <c:axId val="122647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446127"/>
        <c:crosses val="autoZero"/>
        <c:auto val="1"/>
        <c:lblAlgn val="ctr"/>
        <c:lblOffset val="100"/>
        <c:noMultiLvlLbl val="0"/>
      </c:catAx>
      <c:valAx>
        <c:axId val="1226446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647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C3F5-AD40-4DF0-8E24-871266C3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39504-0181-434B-BC66-B35F97FA9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AF450-C59F-4B65-B8A3-B626535F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183D-1BCB-498D-A7D9-5CA63E79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53B1-AB50-4701-894E-37D82135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3672-ADC4-4940-9AC9-E7AC1FFC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B9885-B182-4EF5-B560-10F2D174F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E4AB-E1D9-4874-B136-AB6B0277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1F6D2-0BEB-4D29-AF87-EE79AFF0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ECE2-4398-49C0-B661-DF98945D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B7B0A-C514-4E28-A08B-F79664459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DA452-129B-4292-B8B2-1FC0FC3D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E65EB-0FDA-4739-A18B-EA158CFB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0BB-2BAF-4414-947B-0F817DB5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6D488-38D3-4B1E-B39C-1E3C319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8BD6-0162-4F5B-BD47-4A40C51F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5961-CEB5-4189-AADE-BB6AC824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82FB-5250-4A67-A2C4-6922FAD2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3438-7505-41FC-9A82-3D97D1FF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DE33-0B63-4851-93B1-884E8958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0E48-47B8-4C6A-8A88-7AEEB5C8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A10D-75D8-4E2C-A789-E3B5C9769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71926-1DCB-4E7D-A347-7FB0A1A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C815-C99D-43BA-AEC8-4F8C9F64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1BA04-AD0D-44D2-9900-11F92034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9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0C80-A10A-4E2E-BFD9-1A442DFA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CCBC-1569-4B2D-BD5C-E772B40DF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9AC91-F65C-4C90-BF8E-F98A4AD82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BDB07-5D4E-4B58-8015-1850E0C0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809EF-E609-4CDD-80AF-10558DD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861D6-0597-4AE3-A426-CF2DE03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1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3D79-39B6-4766-9D19-B5F2D46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984D-C3ED-40DE-B997-F3580CB1E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02C4F-F198-4AC0-8FEC-7B991010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187F8-0A9F-4B3C-8ADD-1DAB2B9FC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01D93-26B7-4FBE-9B4B-DF57A4D80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714EC-65C3-41E1-A4BF-68936486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CEA6F-1A31-4563-A260-1752916F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5DA3A-BE57-46A1-9E3F-9418D491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7CAA-01C8-43A1-BA6E-271DF7C6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785EA-7D4F-49EC-BBD8-799E3141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34D36-F63A-470D-88E1-6F3E393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C1001-B84E-4B58-9BF3-4A867296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FE8A4B-647F-4C63-B09F-9C31C092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39BB7-85C4-43B0-AA49-59E10FAC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C11B8-5FB5-439C-AAFE-C6B184A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4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B855-06F5-481A-97E9-A157D7B6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78617-DCC1-45A5-A2AB-A6319F95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6E5DD-FC19-4E37-BECE-0C87AB3F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83BB3-40BE-4D8A-88FC-FB738A66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09522-9E3E-4A34-87AC-BE17E12F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DF79-1312-4FEA-AE18-A100AED3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A8FD-0DB7-4B33-80BD-400052E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7F7F9-3CFE-4877-9D48-AF2A4504E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EF9D6-B47B-4781-AB9E-0EFE0F2C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9E8F-BB1D-4982-A869-219FE3C5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7482A-9AF7-48DD-824F-5191705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0B37D-EE9D-4DBA-AB75-87FB591E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6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0B454-BD49-471E-B5AE-07BABE19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EAC1-E78C-40A2-81E8-480E3BF6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5A41-670E-43CF-80A7-C8FF1B5B6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4CC5-EFFF-4320-B917-B8655553F490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529D3-60F6-42CC-AD36-2E1051FBB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C355-6063-420D-BC82-45A3E45E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CB48-835E-427D-8783-BB1B9ACC8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7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ooklyn" TargetMode="External"/><Relationship Id="rId7" Type="http://schemas.openxmlformats.org/officeDocument/2006/relationships/chart" Target="../charts/chart1.xml"/><Relationship Id="rId2" Type="http://schemas.openxmlformats.org/officeDocument/2006/relationships/hyperlink" Target="https://en.wikipedia.org/wiki/Quee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nhattan" TargetMode="External"/><Relationship Id="rId5" Type="http://schemas.openxmlformats.org/officeDocument/2006/relationships/hyperlink" Target="https://en.wikipedia.org/wiki/The_Bronx" TargetMode="External"/><Relationship Id="rId4" Type="http://schemas.openxmlformats.org/officeDocument/2006/relationships/hyperlink" Target="https://en.wikipedia.org/wiki/Staten_Isla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ooklyn" TargetMode="External"/><Relationship Id="rId7" Type="http://schemas.openxmlformats.org/officeDocument/2006/relationships/chart" Target="../charts/chart3.xml"/><Relationship Id="rId2" Type="http://schemas.openxmlformats.org/officeDocument/2006/relationships/hyperlink" Target="https://en.wikipedia.org/wiki/Quee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Manhattan" TargetMode="External"/><Relationship Id="rId5" Type="http://schemas.openxmlformats.org/officeDocument/2006/relationships/hyperlink" Target="https://en.wikipedia.org/wiki/The_Bronx" TargetMode="External"/><Relationship Id="rId4" Type="http://schemas.openxmlformats.org/officeDocument/2006/relationships/hyperlink" Target="https://en.wikipedia.org/wiki/Staten_Islan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AFFCD-CCA1-4C60-B17F-2BEE711DB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8973"/>
              </p:ext>
            </p:extLst>
          </p:nvPr>
        </p:nvGraphicFramePr>
        <p:xfrm>
          <a:off x="1262063" y="1285875"/>
          <a:ext cx="4799012" cy="4105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0110">
                  <a:extLst>
                    <a:ext uri="{9D8B030D-6E8A-4147-A177-3AD203B41FA5}">
                      <a16:colId xmlns:a16="http://schemas.microsoft.com/office/drawing/2014/main" val="2913512277"/>
                    </a:ext>
                  </a:extLst>
                </a:gridCol>
                <a:gridCol w="3088902">
                  <a:extLst>
                    <a:ext uri="{9D8B030D-6E8A-4147-A177-3AD203B41FA5}">
                      <a16:colId xmlns:a16="http://schemas.microsoft.com/office/drawing/2014/main" val="2240954988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Borough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Land area (sq miles)</a:t>
                      </a:r>
                      <a:endParaRPr lang="en-US" sz="13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extLst>
                  <a:ext uri="{0D108BD9-81ED-4DB2-BD59-A6C34878D82A}">
                    <a16:rowId xmlns:a16="http://schemas.microsoft.com/office/drawing/2014/main" val="256578071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hlinkClick r:id="rId2" tooltip="Queens"/>
                        </a:rPr>
                        <a:t>Queens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108.53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extLst>
                  <a:ext uri="{0D108BD9-81ED-4DB2-BD59-A6C34878D82A}">
                    <a16:rowId xmlns:a16="http://schemas.microsoft.com/office/drawing/2014/main" val="1015210999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hlinkClick r:id="rId3" tooltip="Brooklyn"/>
                        </a:rPr>
                        <a:t>Brooklyn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70.82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extLst>
                  <a:ext uri="{0D108BD9-81ED-4DB2-BD59-A6C34878D82A}">
                    <a16:rowId xmlns:a16="http://schemas.microsoft.com/office/drawing/2014/main" val="77509057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hlinkClick r:id="rId4" tooltip="Staten Island"/>
                        </a:rPr>
                        <a:t>Staten Island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58.37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extLst>
                  <a:ext uri="{0D108BD9-81ED-4DB2-BD59-A6C34878D82A}">
                    <a16:rowId xmlns:a16="http://schemas.microsoft.com/office/drawing/2014/main" val="3505591257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hlinkClick r:id="rId5" tooltip="The Bronx"/>
                        </a:rPr>
                        <a:t>The Bronx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42.1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extLst>
                  <a:ext uri="{0D108BD9-81ED-4DB2-BD59-A6C34878D82A}">
                    <a16:rowId xmlns:a16="http://schemas.microsoft.com/office/drawing/2014/main" val="1844590497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  <a:hlinkClick r:id="rId6" tooltip="Manhattan"/>
                        </a:rPr>
                        <a:t>Manhattan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22.83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898" marR="10898" marT="10898" marB="0" anchor="b"/>
                </a:tc>
                <a:extLst>
                  <a:ext uri="{0D108BD9-81ED-4DB2-BD59-A6C34878D82A}">
                    <a16:rowId xmlns:a16="http://schemas.microsoft.com/office/drawing/2014/main" val="31157893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A8A809-F778-4E61-A0B3-75B49284D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471651"/>
              </p:ext>
            </p:extLst>
          </p:nvPr>
        </p:nvGraphicFramePr>
        <p:xfrm>
          <a:off x="6127750" y="1285875"/>
          <a:ext cx="4799013" cy="4105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42881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3C36AF-71F0-429E-9E16-BA076AD72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9037"/>
            <a:ext cx="5291666" cy="31799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822C6B-341C-42A3-90D2-BD455238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07010"/>
            <a:ext cx="5291667" cy="28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4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9BA1AA-4987-4DFA-8FDE-2D4381D23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1586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725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EBE5AC-6898-425C-8771-B009BFDC0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83041"/>
              </p:ext>
            </p:extLst>
          </p:nvPr>
        </p:nvGraphicFramePr>
        <p:xfrm>
          <a:off x="0" y="0"/>
          <a:ext cx="3796748" cy="3429000"/>
        </p:xfrm>
        <a:graphic>
          <a:graphicData uri="http://schemas.openxmlformats.org/drawingml/2006/table">
            <a:tbl>
              <a:tblPr/>
              <a:tblGrid>
                <a:gridCol w="1347958">
                  <a:extLst>
                    <a:ext uri="{9D8B030D-6E8A-4147-A177-3AD203B41FA5}">
                      <a16:colId xmlns:a16="http://schemas.microsoft.com/office/drawing/2014/main" val="1227317581"/>
                    </a:ext>
                  </a:extLst>
                </a:gridCol>
                <a:gridCol w="2448790">
                  <a:extLst>
                    <a:ext uri="{9D8B030D-6E8A-4147-A177-3AD203B41FA5}">
                      <a16:colId xmlns:a16="http://schemas.microsoft.com/office/drawing/2014/main" val="2604772186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Borough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Land area (sq miles)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6098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 tooltip="Queens"/>
                        </a:rPr>
                        <a:t>Queens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982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 tooltip="Brooklyn"/>
                        </a:rPr>
                        <a:t>Brooklyn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21627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4" tooltip="Staten Island"/>
                        </a:rPr>
                        <a:t>Staten Island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444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5" tooltip="The Bronx"/>
                        </a:rPr>
                        <a:t>The Bronx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4373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6" tooltip="Manhattan"/>
                        </a:rPr>
                        <a:t>Manhattan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09890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9A8A809-F778-4E61-A0B3-75B49284D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295266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2467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2BD63C9-C399-4C2E-8727-FBD4D0BFA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56716"/>
              </p:ext>
            </p:extLst>
          </p:nvPr>
        </p:nvGraphicFramePr>
        <p:xfrm>
          <a:off x="1015861" y="664542"/>
          <a:ext cx="4249497" cy="2764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771634" imgH="1152618" progId="Excel.Sheet.12">
                  <p:embed/>
                </p:oleObj>
              </mc:Choice>
              <mc:Fallback>
                <p:oleObj name="Worksheet" r:id="rId2" imgW="1771634" imgH="11526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5861" y="664542"/>
                        <a:ext cx="4249497" cy="2764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38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Blair</dc:creator>
  <cp:lastModifiedBy>Eric Blair</cp:lastModifiedBy>
  <cp:revision>3</cp:revision>
  <dcterms:created xsi:type="dcterms:W3CDTF">2021-01-19T19:55:55Z</dcterms:created>
  <dcterms:modified xsi:type="dcterms:W3CDTF">2021-01-19T20:18:57Z</dcterms:modified>
</cp:coreProperties>
</file>