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2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3811" y="3210181"/>
            <a:ext cx="15025690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경기도 내 유기 동물 정보 분석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990476" y="7972346"/>
            <a:ext cx="16289065" cy="2493433"/>
            <a:chOff x="1990476" y="7972346"/>
            <a:chExt cx="16289065" cy="24934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23810" y="2733988"/>
            <a:ext cx="3944374" cy="476190"/>
            <a:chOff x="1923810" y="2733988"/>
            <a:chExt cx="3944374" cy="4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3810" y="2733988"/>
              <a:ext cx="3944374" cy="47619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38500" y="2806552"/>
            <a:ext cx="5074541" cy="5285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NanumSquare ExtraBold" pitchFamily="34" charset="0"/>
                <a:cs typeface="NanumSquare ExtraBold" pitchFamily="34" charset="0"/>
              </a:rPr>
              <a:t>데이터 전처리 및 분석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4265355" y="7113963"/>
            <a:ext cx="3826532" cy="628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solidFill>
                  <a:srgbClr val="201A74"/>
                </a:solidFill>
                <a:latin typeface="NanumSquare ExtraBold" pitchFamily="34" charset="0"/>
                <a:cs typeface="NanumSquare ExtraBold" pitchFamily="34" charset="0"/>
              </a:rPr>
              <a:t>서정욱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61723" y="1567105"/>
            <a:ext cx="14714286" cy="569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1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가설3 ) 개의 품종은 믹스견이 가장 많을 것이다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6143" y="628053"/>
            <a:ext cx="7244783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데이터 분석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1723" y="540002"/>
            <a:ext cx="110721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02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69334" y="2587314"/>
            <a:ext cx="8150566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유기</a:t>
            </a:r>
            <a:r>
              <a:rPr lang="ko-KR" altLang="en-US" sz="2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견 </a:t>
            </a:r>
            <a:r>
              <a:rPr lang="en-US" altLang="ko-KR" sz="2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90</a:t>
            </a:r>
            <a:r>
              <a:rPr lang="en-US" sz="2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종류 중 </a:t>
            </a:r>
            <a:r>
              <a:rPr lang="ko-KR" altLang="en-US" sz="2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개체 수</a:t>
            </a:r>
            <a:r>
              <a:rPr lang="en-US" sz="2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 상위 10개의 품종에서</a:t>
            </a:r>
          </a:p>
          <a:p>
            <a:r>
              <a:rPr lang="en-US" sz="2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믹스견이 82%로 월등히 높은 비율을 </a:t>
            </a:r>
            <a:r>
              <a:rPr lang="en-US" sz="2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보였다</a:t>
            </a:r>
            <a:r>
              <a:rPr lang="en-US" sz="2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. </a:t>
            </a:r>
          </a:p>
          <a:p>
            <a:endParaRPr lang="en-US" altLang="ko-KR" sz="2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  <a:cs typeface="NanumSquare" pitchFamily="34" charset="0"/>
            </a:endParaRPr>
          </a:p>
          <a:p>
            <a:r>
              <a:rPr lang="ko-KR" altLang="en-US" sz="2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믹스견보다는 특정 품종에 대한 인기와 선호도가 있고</a:t>
            </a:r>
            <a:r>
              <a:rPr lang="en-US" altLang="ko-KR" sz="2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, </a:t>
            </a:r>
            <a:r>
              <a:rPr lang="ko-KR" altLang="en-US" sz="2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이는 유기되는 품종에 영향을 미친다고 볼 수 있다</a:t>
            </a:r>
            <a:r>
              <a:rPr lang="en-US" altLang="ko-KR" sz="2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.</a:t>
            </a:r>
            <a:endParaRPr lang="en-US" sz="2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  <a:cs typeface="NanumSquare" pitchFamily="34" charset="0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859575" y="2587314"/>
            <a:ext cx="8150566" cy="6750179"/>
            <a:chOff x="859575" y="2587314"/>
            <a:chExt cx="8150566" cy="675017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575" y="2587314"/>
              <a:ext cx="8150566" cy="67501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61723" y="1567105"/>
            <a:ext cx="14714286" cy="569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1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가설4 ) 나이가 1살 이하인 동물들의 수가 많을 것이다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6143" y="628053"/>
            <a:ext cx="7244783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데이터 분석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1723" y="540002"/>
            <a:ext cx="110721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02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7621" y="8200895"/>
            <a:ext cx="17136979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유기동물의 나이는 2살이 1,620마리로 가장 높았으며, 0살 1,472마리, 1살 1,062마리 </a:t>
            </a:r>
            <a:r>
              <a:rPr lang="en-US" sz="2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순으로</a:t>
            </a:r>
            <a:r>
              <a:rPr lang="en-US" sz="2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 </a:t>
            </a:r>
            <a:r>
              <a:rPr lang="ko-KR" altLang="en-US" sz="2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높</a:t>
            </a:r>
            <a:r>
              <a:rPr lang="en-US" sz="2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았다</a:t>
            </a:r>
            <a:r>
              <a:rPr lang="en-US" sz="2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.</a:t>
            </a:r>
          </a:p>
          <a:p>
            <a:endParaRPr lang="en-US" sz="28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  <a:cs typeface="NanumSquare" pitchFamily="34" charset="0"/>
            </a:endParaRPr>
          </a:p>
          <a:p>
            <a:r>
              <a:rPr lang="ko-KR" altLang="en-US" sz="2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반려동물이 한창 성장하는 시기인 첫 </a:t>
            </a:r>
            <a:r>
              <a:rPr lang="en-US" altLang="ko-KR" sz="2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1</a:t>
            </a:r>
            <a:r>
              <a:rPr lang="ko-KR" altLang="en-US" sz="2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년 사이에 유기되는 경우가 가장 많을 것이라 예상했으나</a:t>
            </a:r>
            <a:r>
              <a:rPr lang="en-US" altLang="ko-KR" sz="2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가설은 맞지 않았다</a:t>
            </a:r>
            <a:r>
              <a:rPr lang="en-US" altLang="ko-KR" sz="2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.</a:t>
            </a:r>
            <a:endParaRPr lang="en-US" sz="28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  <a:cs typeface="NanumSquare" pitchFamily="34" charset="0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578780" y="2329094"/>
            <a:ext cx="13682435" cy="5444114"/>
            <a:chOff x="578780" y="2329094"/>
            <a:chExt cx="13682435" cy="54441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780" y="2329094"/>
              <a:ext cx="13682435" cy="54441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026413" y="2329094"/>
            <a:ext cx="1558997" cy="5508458"/>
            <a:chOff x="15026413" y="2329094"/>
            <a:chExt cx="1558997" cy="550845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26413" y="2329094"/>
              <a:ext cx="1558997" cy="5508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61723" y="1567105"/>
            <a:ext cx="18028844" cy="569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1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가설5 ) 보호 종료 사유로는 안락사의 비율이 월등히 높을 것이다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6143" y="628053"/>
            <a:ext cx="7244783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데이터 분석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1723" y="540002"/>
            <a:ext cx="110721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02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61378" y="2394669"/>
            <a:ext cx="10021538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보호 종료 사유로는 안락사가 28%로 가장 높았고, 입양이 25%, 자연사 20%, 반환 19%, 기증 7%, 방사 1% 순이었다.</a:t>
            </a:r>
          </a:p>
          <a:p>
            <a:endParaRPr lang="en-US" sz="2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  <a:cs typeface="NanumSquare" pitchFamily="34" charset="0"/>
            </a:endParaRPr>
          </a:p>
          <a:p>
            <a:endParaRPr lang="en-US" sz="2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  <a:cs typeface="NanumSquare" pitchFamily="34" charset="0"/>
            </a:endParaRPr>
          </a:p>
          <a:p>
            <a:r>
              <a:rPr lang="en-US" sz="2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안락사 비율이 상당히 높을 것으로 예상했으나, 실제로는 입양 비율과 큰 차이가 없었다.</a:t>
            </a:r>
          </a:p>
          <a:p>
            <a:endParaRPr lang="en-US" sz="2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  <a:cs typeface="NanumSquare" pitchFamily="34" charset="0"/>
            </a:endParaRPr>
          </a:p>
          <a:p>
            <a:endParaRPr lang="en-US" sz="27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745356" y="2356569"/>
            <a:ext cx="6171429" cy="6031961"/>
            <a:chOff x="745356" y="2356569"/>
            <a:chExt cx="6171429" cy="60319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356" y="2356569"/>
              <a:ext cx="6171429" cy="60319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61723" y="1567105"/>
            <a:ext cx="18028844" cy="569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1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가설6 ) </a:t>
            </a:r>
            <a:r>
              <a:rPr lang="ko-KR" altLang="en-US" sz="31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수컷과 중성화가 된 동물들의 </a:t>
            </a:r>
            <a:r>
              <a:rPr lang="ko-KR" altLang="en-US" sz="3100" dirty="0" err="1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입양률이</a:t>
            </a:r>
            <a:r>
              <a:rPr lang="ko-KR" altLang="en-US" sz="31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 높을 것이다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6143" y="628053"/>
            <a:ext cx="7244783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데이터 분석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1723" y="540002"/>
            <a:ext cx="110721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02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76166" y="2455709"/>
            <a:ext cx="9230834" cy="5078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7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유기동물의 성별과 중성화 여부에 따른 </a:t>
            </a:r>
            <a:r>
              <a:rPr lang="ko-KR" altLang="en-US" sz="2700" b="0" i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입양률</a:t>
            </a:r>
            <a:r>
              <a:rPr lang="ko-KR" altLang="en-US" sz="27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데이터를 살펴보면</a:t>
            </a:r>
            <a:r>
              <a:rPr lang="en-US" altLang="ko-KR" sz="27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27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수컷의 </a:t>
            </a:r>
            <a:r>
              <a:rPr lang="ko-KR" altLang="en-US" sz="2700" b="0" i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입양률은</a:t>
            </a:r>
            <a:r>
              <a:rPr lang="ko-KR" altLang="en-US" sz="27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약 </a:t>
            </a:r>
            <a:r>
              <a:rPr lang="en-US" altLang="ko-KR" sz="27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12.2%, </a:t>
            </a:r>
            <a:r>
              <a:rPr lang="ko-KR" altLang="en-US" sz="27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암컷의 </a:t>
            </a:r>
            <a:r>
              <a:rPr lang="ko-KR" altLang="en-US" sz="2700" b="0" i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입양률은</a:t>
            </a:r>
            <a:r>
              <a:rPr lang="ko-KR" altLang="en-US" sz="27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약 </a:t>
            </a:r>
            <a:r>
              <a:rPr lang="en-US" altLang="ko-KR" sz="27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11.9%</a:t>
            </a:r>
            <a:r>
              <a:rPr lang="ko-KR" altLang="en-US" sz="27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로 거의 비슷한 양상을 보</a:t>
            </a:r>
            <a:r>
              <a:rPr lang="ko-KR" altLang="en-US" sz="2700" dirty="0">
                <a:latin typeface="D2Coding" panose="020B0609020101020101" pitchFamily="49" charset="-127"/>
                <a:ea typeface="D2Coding" panose="020B0609020101020101" pitchFamily="49" charset="-127"/>
              </a:rPr>
              <a:t>였</a:t>
            </a:r>
            <a:r>
              <a:rPr lang="ko-KR" altLang="en-US" sz="27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다</a:t>
            </a:r>
            <a:r>
              <a:rPr lang="en-US" altLang="ko-KR" sz="27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l"/>
            <a:endParaRPr lang="en-US" altLang="ko-KR" sz="2700" b="0" i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ko-KR" altLang="en-US" sz="27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그러나 중성화 여부에 따른 </a:t>
            </a:r>
            <a:r>
              <a:rPr lang="ko-KR" altLang="en-US" sz="2700" b="0" i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입양률은</a:t>
            </a:r>
            <a:r>
              <a:rPr lang="ko-KR" altLang="en-US" sz="27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상이한 결과를 보였다</a:t>
            </a:r>
            <a:r>
              <a:rPr lang="en-US" altLang="ko-KR" sz="27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2700" b="0" i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중성화된</a:t>
            </a:r>
            <a:r>
              <a:rPr lang="ko-KR" altLang="en-US" sz="27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동물의 </a:t>
            </a:r>
            <a:r>
              <a:rPr lang="ko-KR" altLang="en-US" sz="2700" b="0" i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입양률은</a:t>
            </a:r>
            <a:r>
              <a:rPr lang="ko-KR" altLang="en-US" sz="27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약 </a:t>
            </a:r>
            <a:r>
              <a:rPr lang="en-US" altLang="ko-KR" sz="27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1.9%</a:t>
            </a:r>
            <a:r>
              <a:rPr lang="ko-KR" altLang="en-US" sz="27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로 낮았으며</a:t>
            </a:r>
            <a:r>
              <a:rPr lang="en-US" altLang="ko-KR" sz="27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2700" b="0" i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비중성화된</a:t>
            </a:r>
            <a:r>
              <a:rPr lang="ko-KR" altLang="en-US" sz="27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동물의 </a:t>
            </a:r>
            <a:r>
              <a:rPr lang="ko-KR" altLang="en-US" sz="2700" b="0" i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입양률은</a:t>
            </a:r>
            <a:r>
              <a:rPr lang="ko-KR" altLang="en-US" sz="27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약 </a:t>
            </a:r>
            <a:r>
              <a:rPr lang="en-US" altLang="ko-KR" sz="27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16.9%</a:t>
            </a:r>
            <a:r>
              <a:rPr lang="ko-KR" altLang="en-US" sz="27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로 월등히 높게 나타났다</a:t>
            </a:r>
            <a:r>
              <a:rPr lang="en-US" altLang="ko-KR" sz="27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l"/>
            <a:endParaRPr lang="en-US" altLang="ko-KR" sz="27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ko-KR" altLang="en-US" sz="2700" dirty="0">
                <a:latin typeface="D2Coding" panose="020B0609020101020101" pitchFamily="49" charset="-127"/>
                <a:ea typeface="D2Coding" panose="020B0609020101020101" pitchFamily="49" charset="-127"/>
              </a:rPr>
              <a:t>동물의 성별은 </a:t>
            </a:r>
            <a:r>
              <a:rPr lang="ko-KR" altLang="en-US" sz="2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입양률에</a:t>
            </a:r>
            <a:r>
              <a:rPr lang="ko-KR" altLang="en-US" sz="2700" dirty="0">
                <a:latin typeface="D2Coding" panose="020B0609020101020101" pitchFamily="49" charset="-127"/>
                <a:ea typeface="D2Coding" panose="020B0609020101020101" pitchFamily="49" charset="-127"/>
              </a:rPr>
              <a:t> 영향을 거의 미치지 않았고</a:t>
            </a:r>
            <a:r>
              <a:rPr lang="en-US" altLang="ko-KR" sz="27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2700" dirty="0">
                <a:latin typeface="D2Coding" panose="020B0609020101020101" pitchFamily="49" charset="-127"/>
                <a:ea typeface="D2Coding" panose="020B0609020101020101" pitchFamily="49" charset="-127"/>
              </a:rPr>
              <a:t>중성화가 된 동물들의 </a:t>
            </a:r>
            <a:r>
              <a:rPr lang="ko-KR" altLang="en-US" sz="2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입양률이</a:t>
            </a:r>
            <a:r>
              <a:rPr lang="ko-KR" altLang="en-US" sz="2700" dirty="0">
                <a:latin typeface="D2Coding" panose="020B0609020101020101" pitchFamily="49" charset="-127"/>
                <a:ea typeface="D2Coding" panose="020B0609020101020101" pitchFamily="49" charset="-127"/>
              </a:rPr>
              <a:t> 높을 것이라는 가설은 맞지 않았다</a:t>
            </a:r>
            <a:r>
              <a:rPr lang="en-US" altLang="ko-KR" sz="27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en-US" altLang="ko-KR" sz="2700" b="0" i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D99858-4FCB-64F7-8BAE-39B7C3F6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46" y="2432849"/>
            <a:ext cx="7133154" cy="54790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653440-30E0-38B7-B278-2224CDB90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46" y="8199089"/>
            <a:ext cx="7133154" cy="121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19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416143" y="628053"/>
            <a:ext cx="7244783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한계점 및 보완사항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1723" y="540002"/>
            <a:ext cx="110721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03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1723" y="1737466"/>
            <a:ext cx="16865516" cy="56630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kern="0" spc="-100" dirty="0"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단위기간 내 증감추이를 분석하는데 상대적으로 집계기간이 짧아 데이터 양이 충분하지 않다</a:t>
            </a:r>
            <a:endParaRPr lang="en-US" altLang="ko-KR" sz="3200" kern="0" spc="-100" dirty="0">
              <a:latin typeface="D2Coding" panose="020B0609020101020101" pitchFamily="49" charset="-127"/>
              <a:ea typeface="D2Coding" panose="020B0609020101020101" pitchFamily="49" charset="-127"/>
              <a:cs typeface="NanumSquare" pitchFamily="34" charset="0"/>
            </a:endParaRPr>
          </a:p>
          <a:p>
            <a:r>
              <a:rPr lang="ko-KR" altLang="en-US" sz="3200" kern="0" spc="-100" dirty="0"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→ </a:t>
            </a:r>
            <a:r>
              <a:rPr lang="ko-KR" altLang="en-US" sz="2800" kern="0" spc="-100" dirty="0"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최근 </a:t>
            </a:r>
            <a:r>
              <a:rPr lang="en-US" altLang="ko-KR" sz="2800" kern="0" spc="-100" dirty="0"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3</a:t>
            </a:r>
            <a:r>
              <a:rPr lang="ko-KR" altLang="en-US" sz="2800" kern="0" spc="-100" dirty="0"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년 정도 까지의 데이터를 수집하여 코로나 기간이나 휴가철 등 특정 기간에 관련하여 증감추이를 분석한다면 보다 정확한 결과를 얻을 수 있을 것이다</a:t>
            </a:r>
            <a:r>
              <a:rPr lang="en-US" altLang="ko-KR" sz="2800" kern="0" spc="-100" dirty="0"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.</a:t>
            </a:r>
            <a:endParaRPr lang="en-US" sz="2800" kern="0" spc="-100" dirty="0">
              <a:latin typeface="D2Coding" panose="020B0609020101020101" pitchFamily="49" charset="-127"/>
              <a:ea typeface="D2Coding" panose="020B0609020101020101" pitchFamily="49" charset="-127"/>
              <a:cs typeface="NanumSquare" pitchFamily="34" charset="0"/>
            </a:endParaRPr>
          </a:p>
          <a:p>
            <a:endParaRPr lang="en-US" altLang="ko-KR" sz="3200" kern="0" spc="-100" dirty="0">
              <a:latin typeface="D2Coding" panose="020B0609020101020101" pitchFamily="49" charset="-127"/>
              <a:ea typeface="D2Coding" panose="020B0609020101020101" pitchFamily="49" charset="-127"/>
              <a:cs typeface="NanumSquare" pitchFamily="34" charset="0"/>
            </a:endParaRPr>
          </a:p>
          <a:p>
            <a:r>
              <a:rPr lang="ko-KR" altLang="en-US" sz="3200" kern="0" spc="-100" dirty="0"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중성화여부와 성별을 알 수 없는 동물들이 존재하기 때문에 해당 정보가 </a:t>
            </a:r>
            <a:r>
              <a:rPr lang="ko-KR" altLang="en-US" sz="3200" kern="0" spc="-100" dirty="0" err="1"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입양률에</a:t>
            </a:r>
            <a:r>
              <a:rPr lang="ko-KR" altLang="en-US" sz="3200" kern="0" spc="-100" dirty="0"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 미치는 영향을 정확히 분석하기 어렵다</a:t>
            </a:r>
            <a:endParaRPr lang="en-US" altLang="ko-KR" sz="3200" kern="0" spc="-100" dirty="0">
              <a:latin typeface="D2Coding" panose="020B0609020101020101" pitchFamily="49" charset="-127"/>
              <a:ea typeface="D2Coding" panose="020B0609020101020101" pitchFamily="49" charset="-127"/>
              <a:cs typeface="NanumSquare" pitchFamily="34" charset="0"/>
            </a:endParaRPr>
          </a:p>
          <a:p>
            <a:r>
              <a:rPr lang="ko-KR" altLang="en-US" sz="3200" kern="0" spc="-100" dirty="0"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→ </a:t>
            </a:r>
            <a:r>
              <a:rPr lang="ko-KR" altLang="en-US" sz="2800" kern="0" spc="-100" dirty="0"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정보의 누락은 편향된 결과가 나올 수 있기에 신중해야 하며 입양된 동물들의 중성화여부와 성별정보를 함께 분석하여 보호중인 동물들의 </a:t>
            </a:r>
            <a:r>
              <a:rPr lang="ko-KR" altLang="en-US" sz="2800" kern="0" spc="-100" dirty="0" err="1"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입양률을</a:t>
            </a:r>
            <a:r>
              <a:rPr lang="ko-KR" altLang="en-US" sz="2800" kern="0" spc="-100" dirty="0"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 추정할 수 있을 것이다</a:t>
            </a:r>
            <a:r>
              <a:rPr lang="en-US" altLang="ko-KR" sz="2800" kern="0" spc="-100" dirty="0"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.</a:t>
            </a:r>
          </a:p>
          <a:p>
            <a:endParaRPr lang="en-US" sz="3200" kern="0" spc="-100" dirty="0">
              <a:latin typeface="D2Coding" panose="020B0609020101020101" pitchFamily="49" charset="-127"/>
              <a:ea typeface="D2Coding" panose="020B0609020101020101" pitchFamily="49" charset="-127"/>
              <a:cs typeface="NanumSquare" pitchFamily="34" charset="0"/>
            </a:endParaRPr>
          </a:p>
          <a:p>
            <a:endParaRPr lang="en-US" sz="3200" kern="0" spc="-100" dirty="0">
              <a:latin typeface="D2Coding" panose="020B0609020101020101" pitchFamily="49" charset="-127"/>
              <a:ea typeface="D2Coding" panose="020B0609020101020101" pitchFamily="49" charset="-127"/>
              <a:cs typeface="NanumSquare" pitchFamily="34" charset="0"/>
            </a:endParaRPr>
          </a:p>
          <a:p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90476" y="7972346"/>
            <a:ext cx="16289065" cy="2493433"/>
            <a:chOff x="1990476" y="7972346"/>
            <a:chExt cx="16289065" cy="24934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46981" y="844350"/>
            <a:ext cx="3826532" cy="746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201A74"/>
                </a:solidFill>
                <a:latin typeface="NanumSquare ExtraBold" pitchFamily="34" charset="0"/>
                <a:cs typeface="NanumSquare ExtraBold" pitchFamily="34" charset="0"/>
              </a:rPr>
              <a:t>주제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518410" y="2269905"/>
            <a:ext cx="3826532" cy="746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201A74"/>
                </a:solidFill>
                <a:latin typeface="NanumSquare ExtraBold" pitchFamily="34" charset="0"/>
                <a:cs typeface="NanumSquare ExtraBold" pitchFamily="34" charset="0"/>
              </a:rPr>
              <a:t>사용 프로그램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546981" y="3717305"/>
            <a:ext cx="3826532" cy="746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201A74"/>
                </a:solidFill>
                <a:latin typeface="NanumSquare ExtraBold" pitchFamily="34" charset="0"/>
                <a:cs typeface="NanumSquare ExtraBold" pitchFamily="34" charset="0"/>
              </a:rPr>
              <a:t>제작 시기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546981" y="5211086"/>
            <a:ext cx="3826532" cy="746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201A74"/>
                </a:solidFill>
                <a:latin typeface="NanumSquare ExtraBold" pitchFamily="34" charset="0"/>
                <a:cs typeface="NanumSquare ExtraBold" pitchFamily="34" charset="0"/>
              </a:rPr>
              <a:t>기획의도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4224124" y="844350"/>
            <a:ext cx="7087420" cy="7777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경기도 내 유기 동물 정보 분석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4243705" y="2269905"/>
            <a:ext cx="7087420" cy="7777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Python, Jupyter Notebook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4243705" y="3717305"/>
            <a:ext cx="6319829" cy="7777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2023.05.17 ~ 2023.05.26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4243705" y="5142857"/>
            <a:ext cx="13510895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경기도 내 유기동물 보호소에서 보호중인 유기동물 종류 및 증감 추이를 파악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0562" y="0"/>
            <a:ext cx="16284590" cy="2724340"/>
            <a:chOff x="1000562" y="0"/>
            <a:chExt cx="16284590" cy="27243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562" y="0"/>
              <a:ext cx="16284590" cy="272434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35524" y="2803447"/>
            <a:ext cx="11164707" cy="17628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600" dirty="0">
                <a:solidFill>
                  <a:srgbClr val="201A74"/>
                </a:solidFill>
                <a:latin typeface="NanumSquare Light" pitchFamily="34" charset="0"/>
                <a:cs typeface="NanumSquare Light" pitchFamily="34" charset="0"/>
              </a:rPr>
              <a:t>분석 배경 및 필요성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335524" y="4656714"/>
            <a:ext cx="15809476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NanumSquareRoundOTF Bold" pitchFamily="34" charset="0"/>
                <a:cs typeface="NanumSquareRoundOTF Bold" pitchFamily="34" charset="0"/>
              </a:rPr>
              <a:t>많은 동물들이 주인이 없는 상태로 버려지거나 유실되어 보호소에 다수의 유기동물들이 발생하고 있다. </a:t>
            </a:r>
            <a:r>
              <a:rPr lang="en-US" sz="3000" dirty="0" err="1">
                <a:solidFill>
                  <a:srgbClr val="000000"/>
                </a:solidFill>
                <a:latin typeface="NanumSquareRoundOTF Bold" pitchFamily="34" charset="0"/>
                <a:cs typeface="NanumSquareRoundOTF Bold" pitchFamily="34" charset="0"/>
              </a:rPr>
              <a:t>이는</a:t>
            </a:r>
            <a:r>
              <a:rPr lang="en-US" sz="3000" dirty="0">
                <a:solidFill>
                  <a:srgbClr val="000000"/>
                </a:solidFill>
                <a:latin typeface="NanumSquareRoundOTF Bold" pitchFamily="34" charset="0"/>
                <a:cs typeface="NanumSquareRoundOTF Bold" pitchFamily="34" charset="0"/>
              </a:rPr>
              <a:t> 동물들의 생명에 직결되는 심각한 문제로 </a:t>
            </a:r>
            <a:r>
              <a:rPr lang="en-US" sz="3000" dirty="0" err="1">
                <a:solidFill>
                  <a:srgbClr val="000000"/>
                </a:solidFill>
                <a:latin typeface="NanumSquareRoundOTF Bold" pitchFamily="34" charset="0"/>
                <a:cs typeface="NanumSquareRoundOTF Bold" pitchFamily="34" charset="0"/>
              </a:rPr>
              <a:t>이어진다</a:t>
            </a:r>
            <a:r>
              <a:rPr lang="en-US" sz="3000" dirty="0">
                <a:solidFill>
                  <a:srgbClr val="000000"/>
                </a:solidFill>
                <a:latin typeface="NanumSquareRoundOTF Bold" pitchFamily="34" charset="0"/>
                <a:cs typeface="NanumSquareRoundOTF Bold" pitchFamily="34" charset="0"/>
              </a:rPr>
              <a:t>.</a:t>
            </a:r>
          </a:p>
          <a:p>
            <a:endParaRPr lang="en-US" sz="3000" dirty="0">
              <a:solidFill>
                <a:srgbClr val="000000"/>
              </a:solidFill>
              <a:latin typeface="NanumSquareRoundOTF Bold" pitchFamily="34" charset="0"/>
              <a:cs typeface="NanumSquareRoundOTF Bold" pitchFamily="34" charset="0"/>
            </a:endParaRPr>
          </a:p>
          <a:p>
            <a:r>
              <a:rPr lang="en-US" sz="3000" dirty="0">
                <a:solidFill>
                  <a:srgbClr val="000000"/>
                </a:solidFill>
                <a:latin typeface="NanumSquareRoundOTF Bold" pitchFamily="34" charset="0"/>
                <a:cs typeface="NanumSquareRoundOTF Bold" pitchFamily="34" charset="0"/>
              </a:rPr>
              <a:t>유기동물 보호소의 데이터 분석을 통하여 유기동물 문제에 대한 이해를 높이고 문제의 심각성을 인지하는데 그 목적이 있다.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16143" y="628053"/>
            <a:ext cx="7244783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분석 계획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1722" y="540002"/>
            <a:ext cx="110721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01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7846" y="4288591"/>
            <a:ext cx="11716321" cy="10928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접수일자 dtype datetime으로 변경 후 포맷 변경</a:t>
            </a:r>
          </a:p>
          <a:p>
            <a:endParaRPr lang="en-US" sz="23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  <a:cs typeface="NanumSquare" pitchFamily="34" charset="0"/>
            </a:endParaRPr>
          </a:p>
          <a:p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63926" y="2727630"/>
            <a:ext cx="7996462" cy="1339213"/>
            <a:chOff x="863926" y="2727630"/>
            <a:chExt cx="7996462" cy="133921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926" y="2727630"/>
              <a:ext cx="7996462" cy="133921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67847" y="7848705"/>
            <a:ext cx="13313655" cy="10928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잘못 표시된 데이터를 기준에 맞는 데이터에 맞게 수정하고, dtype 수정</a:t>
            </a:r>
          </a:p>
          <a:p>
            <a:endParaRPr lang="en-US" sz="23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  <a:cs typeface="NanumSquare" pitchFamily="34" charset="0"/>
            </a:endParaRPr>
          </a:p>
          <a:p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867846" y="5780054"/>
            <a:ext cx="13739109" cy="1784737"/>
            <a:chOff x="867846" y="5780054"/>
            <a:chExt cx="13739109" cy="178473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846" y="5780054"/>
              <a:ext cx="13739109" cy="17847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16143" y="628053"/>
            <a:ext cx="7244783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분석 계획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1722" y="540002"/>
            <a:ext cx="110721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01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2132" y="5142857"/>
            <a:ext cx="14715068" cy="28469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나이 표시기준 수정</a:t>
            </a:r>
          </a:p>
          <a:p>
            <a:r>
              <a:rPr lang="en-US" sz="2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: 기존 데이터는 나이 컬럼의 값이 N(년생)으로 표시되어있었고 이를 알아보기 쉽게 M살로 수정</a:t>
            </a:r>
          </a:p>
          <a:p>
            <a:endParaRPr lang="en-US" sz="23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  <a:cs typeface="NanumSquare" pitchFamily="34" charset="0"/>
            </a:endParaRPr>
          </a:p>
          <a:p>
            <a:endParaRPr lang="en-US" sz="23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  <a:cs typeface="NanumSquare" pitchFamily="34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60일미만 데이터 수정</a:t>
            </a:r>
          </a:p>
          <a:p>
            <a:r>
              <a:rPr lang="en-US" sz="2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:  2022년(60일 미만)은 2022년생으로 통일하였고 2023년(60일 미만)의 데이터는 0살로 변경하여 구분함</a:t>
            </a:r>
          </a:p>
          <a:p>
            <a:endParaRPr lang="en-US" sz="23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  <a:cs typeface="NanumSquare" pitchFamily="34" charset="0"/>
            </a:endParaRPr>
          </a:p>
          <a:p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30795" y="2756846"/>
            <a:ext cx="10484449" cy="1967064"/>
            <a:chOff x="930795" y="2756846"/>
            <a:chExt cx="10484449" cy="196706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0795" y="2756846"/>
              <a:ext cx="10484449" cy="19670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16143" y="628053"/>
            <a:ext cx="7244783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분석 계획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1722" y="540002"/>
            <a:ext cx="110721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01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1657" y="5194029"/>
            <a:ext cx="16839143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품종 데이터는 "[동물 종류] 품종" 형태의 데이터였는데 동물 종류와 품종을 따로 구분하기 위하여  품종상세 컬럼을 추가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49842" y="2746677"/>
            <a:ext cx="11070184" cy="1896704"/>
            <a:chOff x="949842" y="2746677"/>
            <a:chExt cx="11070184" cy="189670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9842" y="2746677"/>
              <a:ext cx="11070184" cy="18967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0795" y="5942140"/>
            <a:ext cx="15654616" cy="877662"/>
            <a:chOff x="930795" y="5942140"/>
            <a:chExt cx="15654616" cy="8776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0795" y="5942140"/>
              <a:ext cx="15654616" cy="87766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91657" y="7295895"/>
            <a:ext cx="16839143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기존 품종 컬럼의 [동물종류] 값을 없애고 품종값만 남긴 후 컬럼명을 변경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16143" y="628053"/>
            <a:ext cx="7244783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분석 계획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1722" y="540002"/>
            <a:ext cx="110721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01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5542" y="4511404"/>
            <a:ext cx="16839143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300" dirty="0" err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품종상세</a:t>
            </a:r>
            <a:r>
              <a:rPr lang="ko-KR" altLang="en-US" sz="2300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컬럼의 왼쪽 공백 제거</a:t>
            </a:r>
            <a:r>
              <a:rPr lang="en-US" altLang="ko-KR" sz="2300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2300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빈 문자열의 값을 알수없음으로 변경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10" y="3206893"/>
            <a:ext cx="14566768" cy="7460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542" y="1939871"/>
            <a:ext cx="6890393" cy="587151"/>
          </a:xfrm>
          <a:prstGeom prst="rect">
            <a:avLst/>
          </a:prstGeom>
        </p:spPr>
      </p:pic>
      <p:sp>
        <p:nvSpPr>
          <p:cNvPr id="15" name="Object 19"/>
          <p:cNvSpPr txBox="1"/>
          <p:nvPr/>
        </p:nvSpPr>
        <p:spPr>
          <a:xfrm>
            <a:off x="974451" y="5180467"/>
            <a:ext cx="1683914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6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61723" y="1567105"/>
            <a:ext cx="14714286" cy="569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1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가설1 ) </a:t>
            </a:r>
            <a:r>
              <a:rPr lang="ko-KR" altLang="en-US" sz="31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 월별 </a:t>
            </a:r>
            <a:r>
              <a:rPr lang="en-US" sz="3100" dirty="0" err="1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유기</a:t>
            </a:r>
            <a:r>
              <a:rPr lang="en-US" sz="31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 </a:t>
            </a:r>
            <a:r>
              <a:rPr lang="en-US" sz="3100" dirty="0" err="1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동물의</a:t>
            </a:r>
            <a:r>
              <a:rPr lang="en-US" sz="31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 수는 달마다 지속적으로 증가했을 것이다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6143" y="628053"/>
            <a:ext cx="7244783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데이터 분석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1723" y="540002"/>
            <a:ext cx="110721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02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1723" y="7859743"/>
            <a:ext cx="16015762" cy="22159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월</a:t>
            </a:r>
            <a:r>
              <a:rPr lang="en-US" sz="2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별 유기동물의 개체수를 분석한 결과 경기도 내 유기동물의 수는 2022년 12월부터 상승 하였으나, </a:t>
            </a:r>
          </a:p>
          <a:p>
            <a:r>
              <a:rPr lang="en-US" sz="2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2023년 1월 1464마리에서 2023년 2월 1427 마리로 하락하였다. </a:t>
            </a:r>
          </a:p>
          <a:p>
            <a:r>
              <a:rPr lang="en-US" sz="23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이후</a:t>
            </a:r>
            <a:r>
              <a:rPr lang="en-US" sz="2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 2023년 3월 1617마리, 2023년 4월 1669마리로 </a:t>
            </a:r>
            <a:r>
              <a:rPr lang="en-US" sz="23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지속</a:t>
            </a:r>
            <a:r>
              <a:rPr lang="ko-KR" altLang="en-US" sz="2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적으로</a:t>
            </a:r>
            <a:r>
              <a:rPr lang="en-US" sz="2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상승</a:t>
            </a:r>
            <a:r>
              <a:rPr lang="en-US" sz="2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하였다</a:t>
            </a:r>
            <a:r>
              <a:rPr lang="en-US" sz="2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.</a:t>
            </a:r>
          </a:p>
          <a:p>
            <a:endParaRPr lang="en-US" sz="23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  <a:cs typeface="NanumSquare" pitchFamily="34" charset="0"/>
            </a:endParaRPr>
          </a:p>
          <a:p>
            <a:r>
              <a:rPr lang="ko-KR" altLang="en-US" sz="2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반려동물의 수는 꾸준히 증가하는데 비해 반려동물 육성에 대한 충분한 지식습득과 책임감이 따르지 못한 결과라고 볼 수 있다</a:t>
            </a:r>
            <a:r>
              <a:rPr lang="en-US" altLang="ko-KR" sz="2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2356B2-32E8-109F-C3CF-1C5FDD394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38" y="2455709"/>
            <a:ext cx="12857781" cy="50754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61723" y="1567105"/>
            <a:ext cx="14714286" cy="569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1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가설2 ) 유기동물의 종류는 개가 가장 많을 것이다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6143" y="628053"/>
            <a:ext cx="7244783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데이터 분석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1723" y="540002"/>
            <a:ext cx="110721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3B7DDD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 ExtraBold" pitchFamily="34" charset="0"/>
              </a:rPr>
              <a:t>02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69571" y="2413638"/>
            <a:ext cx="8550583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접수된 유기동물들의 종류를 분석한 결과</a:t>
            </a:r>
          </a:p>
          <a:p>
            <a:r>
              <a:rPr lang="en-US" sz="2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개가 83.3%, 고양이가 15.2%, 기타축종이 1.5%로</a:t>
            </a:r>
          </a:p>
          <a:p>
            <a:r>
              <a:rPr lang="en-US" sz="2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개의 비율이 가장 </a:t>
            </a:r>
            <a:r>
              <a:rPr lang="en-US" sz="2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높았다</a:t>
            </a:r>
            <a:r>
              <a:rPr lang="en-US" sz="2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.</a:t>
            </a:r>
          </a:p>
          <a:p>
            <a:endParaRPr lang="en-US" sz="2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  <a:cs typeface="NanumSquare" pitchFamily="34" charset="0"/>
            </a:endParaRPr>
          </a:p>
          <a:p>
            <a:r>
              <a:rPr lang="ko-KR" altLang="en-US" sz="2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기타축종의</a:t>
            </a:r>
            <a:r>
              <a:rPr lang="ko-KR" altLang="en-US" sz="2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 경우 농가에서 키우는 가축동물들이 탈출해 접수된 경우가 집계된 것이라 예상된다</a:t>
            </a:r>
            <a:r>
              <a:rPr lang="en-US" altLang="ko-KR" sz="2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NanumSquare" pitchFamily="34" charset="0"/>
              </a:rPr>
              <a:t>. </a:t>
            </a:r>
            <a:endParaRPr lang="en-US" sz="2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  <a:cs typeface="NanumSquare" pitchFamily="34" charset="0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867846" y="2387788"/>
            <a:ext cx="7410263" cy="6493337"/>
            <a:chOff x="867846" y="2387788"/>
            <a:chExt cx="7410263" cy="649333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2387788"/>
              <a:ext cx="7410263" cy="64933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543</Words>
  <Application>Microsoft Office PowerPoint</Application>
  <PresentationFormat>사용자 지정</PresentationFormat>
  <Paragraphs>86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D2Coding</vt:lpstr>
      <vt:lpstr>NanumSquare</vt:lpstr>
      <vt:lpstr>NanumSquare ExtraBold</vt:lpstr>
      <vt:lpstr>NanumSquare Light</vt:lpstr>
      <vt:lpstr>NanumSquareRoundOTF Bold</vt:lpstr>
      <vt:lpstr>Noto Sans CJK KR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hi-sinchon</cp:lastModifiedBy>
  <cp:revision>36</cp:revision>
  <dcterms:created xsi:type="dcterms:W3CDTF">2023-05-22T21:32:14Z</dcterms:created>
  <dcterms:modified xsi:type="dcterms:W3CDTF">2023-05-26T08:16:11Z</dcterms:modified>
</cp:coreProperties>
</file>