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2"/>
    <p:sldId id="282" r:id="rId3"/>
    <p:sldId id="298" r:id="rId4"/>
    <p:sldId id="287" r:id="rId5"/>
    <p:sldId id="299" r:id="rId6"/>
    <p:sldId id="289" r:id="rId7"/>
    <p:sldId id="294" r:id="rId8"/>
    <p:sldId id="265" r:id="rId9"/>
    <p:sldId id="279" r:id="rId10"/>
    <p:sldId id="297" r:id="rId11"/>
    <p:sldId id="293" r:id="rId12"/>
    <p:sldId id="295" r:id="rId13"/>
    <p:sldId id="301" r:id="rId14"/>
    <p:sldId id="302" r:id="rId15"/>
    <p:sldId id="304" r:id="rId16"/>
    <p:sldId id="303" r:id="rId17"/>
    <p:sldId id="296" r:id="rId18"/>
    <p:sldId id="256" r:id="rId19"/>
  </p:sldIdLst>
  <p:sldSz cx="12192000" cy="6858000"/>
  <p:notesSz cx="6858000" cy="9144000"/>
  <p:embeddedFontLst>
    <p:embeddedFont>
      <p:font typeface="Cambria Math" panose="02040503050406030204" pitchFamily="18" charset="0"/>
      <p:regular r:id="rId20"/>
    </p:embeddedFont>
    <p:embeddedFont>
      <p:font typeface="KoPubWorld돋움체 Bold" panose="020B0600000101010101" charset="0"/>
      <p:bold r:id="rId21"/>
    </p:embeddedFont>
    <p:embeddedFont>
      <p:font typeface="KoPub돋움체 Light" panose="02020603020101020101" pitchFamily="18" charset="-127"/>
      <p:regular r:id="rId22"/>
    </p:embeddedFont>
    <p:embeddedFont>
      <p:font typeface="Microsoft GothicNeo" panose="020B0500000101010101" pitchFamily="50" charset="-127"/>
      <p:regular r:id="rId23"/>
      <p:bold r:id="rId24"/>
    </p:embeddedFont>
    <p:embeddedFont>
      <p:font typeface="Microsoft GothicNeo Light" panose="020B0300000101010101" pitchFamily="50" charset="-127"/>
      <p:regular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 현조" initials="박현" lastIdx="2" clrIdx="0">
    <p:extLst>
      <p:ext uri="{19B8F6BF-5375-455C-9EA6-DF929625EA0E}">
        <p15:presenceInfo xmlns:p15="http://schemas.microsoft.com/office/powerpoint/2012/main" userId="d8fae95bc8af32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C7E7"/>
    <a:srgbClr val="FFFF00"/>
    <a:srgbClr val="677787"/>
    <a:srgbClr val="F8E2AC"/>
    <a:srgbClr val="FFC000"/>
    <a:srgbClr val="ED7D31"/>
    <a:srgbClr val="910707"/>
    <a:srgbClr val="CDA2BE"/>
    <a:srgbClr val="70AD47"/>
    <a:srgbClr val="FCF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18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3133B-AD84-446B-916B-3DA477FE5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49AD1B-7906-4AD3-89ED-26DB82E63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FEAE89-CC2C-478B-A740-00445345C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47A4CB-1270-4535-AFA6-B1B963199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CB2C28-6EE3-478A-85D2-F4D0E8873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995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A5E68-18B1-4356-B5F2-F9752CAE3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AB460C-92BD-462F-9674-8501E6EC2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CAA2AA-1AB4-4EDF-8B80-0F1F652A0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20573A-FC4D-4D7E-B17E-9800CA208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C0F44-4F41-49A3-BBE7-72F2B31BD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321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B29F183-9155-436A-91E9-CA8FD008A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065BAB-1821-4E2C-9984-8BB8DC887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3C5346-628F-4386-8818-EF887D65B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1B01C3-C19F-4921-A618-A4693A584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6330D-1203-47F2-B2BC-DFC236F3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104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B5CBF-E128-4513-A30E-48BF8F5C0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1E18A5-E168-4A8D-9FA9-A78C0BAC6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40119D-8416-4900-9AEF-926BB1DF7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476D97-7979-4CDB-8FD1-A0674CEA8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D1611B-6361-4658-91FF-F7AC780BC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02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0DCA1-4764-4186-9200-FD6CFE220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A1469A-A083-494C-B8B4-647F2FA0A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4A520C-EB1C-44C1-AC53-BDEDDDA62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0A0E7F-6AB1-472C-BADB-DB41B35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D793C6-48A6-4C87-88FE-F9E0D262A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275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07F06-6AEA-42DE-AD4F-5D385896B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E869E9-4A4F-4A2C-907C-39319F51F0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71B5CC-305B-47FE-92B7-1746A5F1B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221858-D8CC-4118-AE67-296BF18B6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5B9235-93CD-4304-B6F6-7B00D912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A32C02-B47D-4CF8-8395-FED8407DC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5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AE6283-97E5-45A8-9E71-D34C0D004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048421-70EE-4231-B88A-B329C3BCB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2C93C7-11B6-4797-9AA6-64AB5DBD0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5BC2D0-8B82-45A3-BA58-9832E3E8E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F8563D-DC65-47CB-B830-AEC0DEFDCB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9F7544-5BDD-4E4A-99E0-725321559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0C6538-2F6C-44AB-8FFB-27E717FD9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081176-008C-4372-A13D-A4FBCA834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081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B38DF-93C1-4AD8-A683-0DBFBC549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802390-67DF-42AA-A3D7-4D711CA1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BE6ACB-FF99-41E0-BE62-AC5A5D1B3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E92C9E-2F2C-429E-B78E-3FF04BF5B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049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8BC100-B8D2-4C5F-84B0-1A0D5D331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CBCE15-CA53-40C6-9363-44E5A0CAF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C85003-BDF4-46D3-80B1-2A3067CA3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058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AD132-4872-4C7D-BDB5-8354E5D75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88C193-08B1-49AF-B6A6-99609069A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D89C3B-FC55-4925-AB11-FDB22BB1F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9D6714-D1D0-4CEE-9A57-C8935BD6B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D6359E-5A44-47AD-9813-C7A9AFD7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B3A96B-10C7-424C-A166-6C4398051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35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60AAD-AC3A-4686-8033-119DBA6E5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C3D88E-1D14-4422-AFC5-1BA576F15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5E5327-CE3F-4A28-AE4A-C89CD5518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052DFE-F8CA-4B4D-99EE-8D7CE5EB1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5D03D7-48E0-4E0B-BE41-D10BDE729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CB0405-2141-451A-A1CD-62414A5AB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9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E144DB-6241-41D6-B73C-CA4B41B92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8A3857-BF36-437A-B200-077C67BE9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417E73-B261-4EF5-9C03-F1A7CCFA62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2A957-3395-46D6-9B9D-47B5502A23CA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A6C168-D136-4283-A8D7-4C680D37A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B5D5B2-04B1-400F-8BF3-FBB1EDB590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88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77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F3F8B0-E0C6-4C18-B2DB-30C9531556E3}"/>
              </a:ext>
            </a:extLst>
          </p:cNvPr>
          <p:cNvSpPr/>
          <p:nvPr/>
        </p:nvSpPr>
        <p:spPr>
          <a:xfrm>
            <a:off x="1773621" y="1476375"/>
            <a:ext cx="8647386" cy="3905250"/>
          </a:xfrm>
          <a:prstGeom prst="rect">
            <a:avLst/>
          </a:prstGeom>
          <a:noFill/>
          <a:ln w="1301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373C0B-F427-4675-BA89-CFB9B987AA21}"/>
              </a:ext>
            </a:extLst>
          </p:cNvPr>
          <p:cNvSpPr txBox="1"/>
          <p:nvPr/>
        </p:nvSpPr>
        <p:spPr>
          <a:xfrm>
            <a:off x="1891688" y="2770317"/>
            <a:ext cx="84086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Model-Agnostic Meta-Learning for Fast Adaptation of Deep Networks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5E5309-4A29-4CBE-B694-B651066D4DBE}"/>
              </a:ext>
            </a:extLst>
          </p:cNvPr>
          <p:cNvSpPr txBox="1"/>
          <p:nvPr/>
        </p:nvSpPr>
        <p:spPr>
          <a:xfrm>
            <a:off x="5103581" y="4338645"/>
            <a:ext cx="1984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M22058 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박성욱</a:t>
            </a:r>
          </a:p>
        </p:txBody>
      </p:sp>
    </p:spTree>
    <p:extLst>
      <p:ext uri="{BB962C8B-B14F-4D97-AF65-F5344CB8AC3E}">
        <p14:creationId xmlns:p14="http://schemas.microsoft.com/office/powerpoint/2010/main" val="2975394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7489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  <a:endParaRPr lang="ko-KR" altLang="en-US" sz="4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1095975" y="314295"/>
            <a:ext cx="2095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def MAML Loss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17AFC1C-595E-4ABA-AC4E-6B02A70DF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26" y="1566391"/>
            <a:ext cx="5188021" cy="4495800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F799AE11-C455-44FC-97DD-85D17BD2FC38}"/>
              </a:ext>
            </a:extLst>
          </p:cNvPr>
          <p:cNvGrpSpPr/>
          <p:nvPr/>
        </p:nvGrpSpPr>
        <p:grpSpPr>
          <a:xfrm>
            <a:off x="6169981" y="3551326"/>
            <a:ext cx="5959197" cy="2574007"/>
            <a:chOff x="2966282" y="1961628"/>
            <a:chExt cx="8514826" cy="2778530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6F65E81D-709D-40BA-9C1F-3DDDE8056215}"/>
                </a:ext>
              </a:extLst>
            </p:cNvPr>
            <p:cNvGrpSpPr/>
            <p:nvPr/>
          </p:nvGrpSpPr>
          <p:grpSpPr>
            <a:xfrm>
              <a:off x="2966282" y="2308893"/>
              <a:ext cx="8514826" cy="2431265"/>
              <a:chOff x="1199625" y="2172748"/>
              <a:chExt cx="8514826" cy="2431265"/>
            </a:xfrm>
          </p:grpSpPr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6B8EA41B-F3FD-41FD-8650-F4627A65C1F6}"/>
                  </a:ext>
                </a:extLst>
              </p:cNvPr>
              <p:cNvSpPr/>
              <p:nvPr/>
            </p:nvSpPr>
            <p:spPr>
              <a:xfrm>
                <a:off x="1199625" y="2172748"/>
                <a:ext cx="8514826" cy="2431265"/>
              </a:xfrm>
              <a:prstGeom prst="roundRect">
                <a:avLst/>
              </a:pr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7" name="그림 36">
                <a:extLst>
                  <a:ext uri="{FF2B5EF4-FFF2-40B4-BE49-F238E27FC236}">
                    <a16:creationId xmlns:a16="http://schemas.microsoft.com/office/drawing/2014/main" id="{52338766-9670-4DC7-B7C7-857122C9EF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3425" y="2409342"/>
                <a:ext cx="8237870" cy="2039316"/>
              </a:xfrm>
              <a:prstGeom prst="rect">
                <a:avLst/>
              </a:prstGeom>
            </p:spPr>
          </p:pic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85693AF2-D145-482F-98D0-9A5B132DF6F1}"/>
                </a:ext>
              </a:extLst>
            </p:cNvPr>
            <p:cNvGrpSpPr/>
            <p:nvPr/>
          </p:nvGrpSpPr>
          <p:grpSpPr>
            <a:xfrm>
              <a:off x="5605756" y="1961628"/>
              <a:ext cx="3747857" cy="559073"/>
              <a:chOff x="3870664" y="1152505"/>
              <a:chExt cx="3747857" cy="559073"/>
            </a:xfrm>
          </p:grpSpPr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D9A34C00-51F3-442B-9B1C-3C9E3EF2CD70}"/>
                  </a:ext>
                </a:extLst>
              </p:cNvPr>
              <p:cNvCxnSpPr/>
              <p:nvPr/>
            </p:nvCxnSpPr>
            <p:spPr>
              <a:xfrm flipV="1">
                <a:off x="3870664" y="1384917"/>
                <a:ext cx="0" cy="3266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673B0918-1C09-48BE-B730-733C15CA455A}"/>
                  </a:ext>
                </a:extLst>
              </p:cNvPr>
              <p:cNvCxnSpPr/>
              <p:nvPr/>
            </p:nvCxnSpPr>
            <p:spPr>
              <a:xfrm flipV="1">
                <a:off x="7618521" y="1384917"/>
                <a:ext cx="0" cy="3266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52C2BD80-E2E0-4423-B3BA-59ABF7AD55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70664" y="1384917"/>
                <a:ext cx="80840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FD354C5-7E27-4CF3-AE62-968016984BC4}"/>
                  </a:ext>
                </a:extLst>
              </p:cNvPr>
              <p:cNvSpPr txBox="1"/>
              <p:nvPr/>
            </p:nvSpPr>
            <p:spPr>
              <a:xfrm>
                <a:off x="4717172" y="1152505"/>
                <a:ext cx="2092935" cy="398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accent1"/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Support set</a:t>
                </a:r>
                <a:endParaRPr lang="ko-KR" altLang="en-US" dirty="0">
                  <a:solidFill>
                    <a:schemeClr val="accent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endParaRPr>
              </a:p>
            </p:txBody>
          </p: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DB0E14BB-8569-41BF-AA09-D2AAB61B28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9543" y="1382493"/>
                <a:ext cx="848978" cy="24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8D7C7BA0-2C0C-4B14-B7E6-6D46FB9A6D56}"/>
                </a:ext>
              </a:extLst>
            </p:cNvPr>
            <p:cNvGrpSpPr/>
            <p:nvPr/>
          </p:nvGrpSpPr>
          <p:grpSpPr>
            <a:xfrm>
              <a:off x="9470344" y="1961628"/>
              <a:ext cx="1730017" cy="545759"/>
              <a:chOff x="498987" y="3311448"/>
              <a:chExt cx="3747857" cy="564581"/>
            </a:xfrm>
          </p:grpSpPr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AF17F802-84F5-46EA-A30D-F95B6BC28F6F}"/>
                  </a:ext>
                </a:extLst>
              </p:cNvPr>
              <p:cNvCxnSpPr/>
              <p:nvPr/>
            </p:nvCxnSpPr>
            <p:spPr>
              <a:xfrm flipV="1">
                <a:off x="498987" y="3549368"/>
                <a:ext cx="0" cy="3266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A8FDAC48-65E4-421B-8196-9B9AAEFCBA5A}"/>
                  </a:ext>
                </a:extLst>
              </p:cNvPr>
              <p:cNvCxnSpPr/>
              <p:nvPr/>
            </p:nvCxnSpPr>
            <p:spPr>
              <a:xfrm flipV="1">
                <a:off x="4246844" y="3549368"/>
                <a:ext cx="0" cy="3266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DE753463-371D-4F2C-9440-B4335DEA31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987" y="3549368"/>
                <a:ext cx="27842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89004FD-13FE-4F0E-B4FA-553D7B3E3EA2}"/>
                  </a:ext>
                </a:extLst>
              </p:cNvPr>
              <p:cNvSpPr txBox="1"/>
              <p:nvPr/>
            </p:nvSpPr>
            <p:spPr>
              <a:xfrm>
                <a:off x="525394" y="3311448"/>
                <a:ext cx="3721438" cy="412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FF0000"/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Query set</a:t>
                </a:r>
                <a:endParaRPr lang="ko-KR" altLang="en-US" dirty="0">
                  <a:solidFill>
                    <a:srgbClr val="FF0000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F0793925-4956-4000-8B94-07AC1173BD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5268" y="3549368"/>
                <a:ext cx="26157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4C36A631-126C-4478-B2EB-0B734BBF8334}"/>
              </a:ext>
            </a:extLst>
          </p:cNvPr>
          <p:cNvSpPr txBox="1"/>
          <p:nvPr/>
        </p:nvSpPr>
        <p:spPr>
          <a:xfrm>
            <a:off x="4106265" y="4625302"/>
            <a:ext cx="146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Support set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3C3DD28-16C6-4A89-BB61-0EC9DE658FCD}"/>
              </a:ext>
            </a:extLst>
          </p:cNvPr>
          <p:cNvSpPr txBox="1"/>
          <p:nvPr/>
        </p:nvSpPr>
        <p:spPr>
          <a:xfrm>
            <a:off x="4763993" y="5291609"/>
            <a:ext cx="1202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Query set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106015F7-76B7-4DCD-8C87-06745C1A82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2327" y="1154385"/>
            <a:ext cx="3787900" cy="222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326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7489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</a:t>
            </a:r>
            <a:endParaRPr lang="ko-KR" altLang="en-US" sz="4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CA259E-EEA7-4F46-8319-1663FD2DBA6A}"/>
              </a:ext>
            </a:extLst>
          </p:cNvPr>
          <p:cNvSpPr txBox="1"/>
          <p:nvPr/>
        </p:nvSpPr>
        <p:spPr>
          <a:xfrm>
            <a:off x="154133" y="1125594"/>
            <a:ext cx="6315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Task : x </a:t>
            </a:r>
            <a:r>
              <a: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가 주어졌을 때 </a:t>
            </a:r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y </a:t>
            </a:r>
            <a:r>
              <a: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를 예측하는 것 </a:t>
            </a:r>
            <a:endParaRPr lang="en-US" altLang="ko-KR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Test : meta</a:t>
            </a:r>
            <a:r>
              <a: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train</a:t>
            </a:r>
            <a:r>
              <a: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에 포함되지 않은 그래프</a:t>
            </a:r>
            <a:endParaRPr lang="en-US" altLang="ko-KR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4C4B981-C24C-4594-811E-85D0E915B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078" y="2252211"/>
            <a:ext cx="5567844" cy="5641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1A6150-AEFE-477C-A735-6F66A7F1349D}"/>
              </a:ext>
            </a:extLst>
          </p:cNvPr>
          <p:cNvSpPr txBox="1"/>
          <p:nvPr/>
        </p:nvSpPr>
        <p:spPr>
          <a:xfrm>
            <a:off x="491555" y="5415327"/>
            <a:ext cx="56410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5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pre-update</a:t>
            </a:r>
            <a:r>
              <a:rPr lang="ko-KR" altLang="ko-KR" sz="15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모양은 정확한 </a:t>
            </a:r>
            <a:r>
              <a:rPr lang="ko-KR" altLang="ko-KR" sz="15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sin</a:t>
            </a:r>
            <a:r>
              <a:rPr lang="ko-KR" altLang="ko-KR" sz="15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모양은 아니지만, 특정 모양으로 굉장히 빠르게 </a:t>
            </a:r>
            <a:r>
              <a:rPr lang="ko-KR" altLang="en-US" sz="15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변화</a:t>
            </a:r>
            <a:r>
              <a:rPr lang="en-US" altLang="ko-KR" sz="15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en-US" altLang="ko-KR" sz="15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Wingdings" panose="05000000000000000000" pitchFamily="2" charset="2"/>
              </a:rPr>
              <a:t> m</a:t>
            </a:r>
            <a:r>
              <a:rPr lang="ko-KR" altLang="ko-KR" sz="15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eta적으로</a:t>
            </a:r>
            <a:r>
              <a:rPr lang="ko-KR" altLang="ko-KR" sz="15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ko-KR" altLang="ko-KR" sz="15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sin</a:t>
            </a:r>
            <a:r>
              <a:rPr lang="ko-KR" altLang="ko-KR" sz="15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모양을 학습한 것. </a:t>
            </a: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5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또한</a:t>
            </a:r>
            <a:r>
              <a:rPr lang="en-US" altLang="ko-KR" sz="15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, MAML </a:t>
            </a:r>
            <a:r>
              <a:rPr lang="ko-KR" altLang="en-US" sz="15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모델의 경우 데이터 포인트가 없는 곳도 예측 가능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40EC5EF-12D9-428A-8E38-0C53F3D7321A}"/>
              </a:ext>
            </a:extLst>
          </p:cNvPr>
          <p:cNvGrpSpPr/>
          <p:nvPr/>
        </p:nvGrpSpPr>
        <p:grpSpPr>
          <a:xfrm>
            <a:off x="756030" y="2857621"/>
            <a:ext cx="10531969" cy="2266950"/>
            <a:chOff x="621806" y="2798898"/>
            <a:chExt cx="10531969" cy="226695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EBE5D5F-B0D6-40ED-B243-D7FF0C8D9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1806" y="2813186"/>
              <a:ext cx="5086350" cy="2238375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FC2213E-EDDE-4AB7-B51E-97843727A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2798898"/>
              <a:ext cx="5057775" cy="2266950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0D0FD2A-E61A-450E-A3C7-D3411F0BD351}"/>
              </a:ext>
            </a:extLst>
          </p:cNvPr>
          <p:cNvSpPr txBox="1"/>
          <p:nvPr/>
        </p:nvSpPr>
        <p:spPr>
          <a:xfrm>
            <a:off x="6096000" y="1046947"/>
            <a:ext cx="62190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Pre train : </a:t>
            </a:r>
            <a:r>
              <a: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하나의 </a:t>
            </a:r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sine</a:t>
            </a:r>
            <a:r>
              <a: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그래프에 대해 </a:t>
            </a:r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pretrain</a:t>
            </a:r>
            <a:r>
              <a: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된 모델</a:t>
            </a:r>
            <a:endParaRPr lang="en-US" altLang="ko-KR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Meta train : </a:t>
            </a:r>
            <a:r>
              <a: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진폭과 위상이 각 </a:t>
            </a:r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task</a:t>
            </a:r>
            <a:r>
              <a: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마다 다른 </a:t>
            </a:r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sin</a:t>
            </a:r>
            <a:r>
              <a: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의 출력을 입력</a:t>
            </a:r>
            <a:endParaRPr lang="en-US" altLang="ko-KR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Data</a:t>
            </a:r>
            <a:r>
              <a: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point : - x : (-0.5~0.5) </a:t>
            </a:r>
            <a:r>
              <a: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에서 샘플링</a:t>
            </a:r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(K</a:t>
            </a:r>
            <a:r>
              <a: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개 만큼 사용</a:t>
            </a:r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) </a:t>
            </a:r>
          </a:p>
          <a:p>
            <a:endParaRPr lang="en-US" altLang="ko-KR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6B2FAC-DD29-4B18-9AA7-387F4C54C4E0}"/>
              </a:ext>
            </a:extLst>
          </p:cNvPr>
          <p:cNvSpPr txBox="1"/>
          <p:nvPr/>
        </p:nvSpPr>
        <p:spPr>
          <a:xfrm>
            <a:off x="6096000" y="5485647"/>
            <a:ext cx="52598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5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GT 모양에 맞게끔 </a:t>
            </a:r>
            <a:r>
              <a:rPr lang="ko-KR" altLang="ko-KR" sz="15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fine-tuning</a:t>
            </a:r>
            <a:r>
              <a:rPr lang="ko-KR" altLang="ko-KR" sz="15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되는 것이 쉽지 </a:t>
            </a:r>
            <a:r>
              <a:rPr lang="ko-KR" altLang="ko-KR" sz="15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않아보</a:t>
            </a:r>
            <a:r>
              <a:rPr lang="ko-KR" altLang="en-US" sz="15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이며</a:t>
            </a:r>
            <a:r>
              <a:rPr lang="en-US" altLang="ko-KR" sz="15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, </a:t>
            </a: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5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변화도 느림</a:t>
            </a:r>
            <a:endParaRPr lang="en-US" altLang="ko-KR" sz="15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F64A242-FF1B-470C-8D62-E3F0F35BD7D4}"/>
              </a:ext>
            </a:extLst>
          </p:cNvPr>
          <p:cNvCxnSpPr/>
          <p:nvPr/>
        </p:nvCxnSpPr>
        <p:spPr>
          <a:xfrm>
            <a:off x="6096000" y="2886674"/>
            <a:ext cx="0" cy="3383803"/>
          </a:xfrm>
          <a:prstGeom prst="line">
            <a:avLst/>
          </a:prstGeom>
          <a:ln w="28575">
            <a:solidFill>
              <a:srgbClr val="6777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E9E0C2B-F76E-4F73-B591-2B5D48A027C5}"/>
              </a:ext>
            </a:extLst>
          </p:cNvPr>
          <p:cNvSpPr txBox="1"/>
          <p:nvPr/>
        </p:nvSpPr>
        <p:spPr>
          <a:xfrm>
            <a:off x="1066800" y="428566"/>
            <a:ext cx="3138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Experiment : Regression</a:t>
            </a:r>
          </a:p>
        </p:txBody>
      </p:sp>
    </p:spTree>
    <p:extLst>
      <p:ext uri="{BB962C8B-B14F-4D97-AF65-F5344CB8AC3E}">
        <p14:creationId xmlns:p14="http://schemas.microsoft.com/office/powerpoint/2010/main" val="1959390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7489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06</a:t>
            </a:r>
            <a:endParaRPr lang="ko-KR" altLang="en-US" sz="4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9A3351-977F-49EF-A4B4-628E416289EF}"/>
              </a:ext>
            </a:extLst>
          </p:cNvPr>
          <p:cNvSpPr txBox="1"/>
          <p:nvPr/>
        </p:nvSpPr>
        <p:spPr>
          <a:xfrm>
            <a:off x="1077672" y="428566"/>
            <a:ext cx="3347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Maml-1D_implementation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12693D7-C44A-45BC-9DAF-33DD6F6A6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68" y="1781719"/>
            <a:ext cx="5723126" cy="4001589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0EBAF878-E06B-466E-98B0-A1B53FD9224A}"/>
              </a:ext>
            </a:extLst>
          </p:cNvPr>
          <p:cNvGrpSpPr/>
          <p:nvPr/>
        </p:nvGrpSpPr>
        <p:grpSpPr>
          <a:xfrm>
            <a:off x="6587938" y="2752725"/>
            <a:ext cx="5486400" cy="1352550"/>
            <a:chOff x="6321238" y="2030730"/>
            <a:chExt cx="5486400" cy="135255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373CC72B-4426-49FB-8DD5-B88C1C4F5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21238" y="2030730"/>
              <a:ext cx="5486400" cy="1352550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3ABA3B4-035A-4C82-83D7-E74E6DC93732}"/>
                </a:ext>
              </a:extLst>
            </p:cNvPr>
            <p:cNvSpPr/>
            <p:nvPr/>
          </p:nvSpPr>
          <p:spPr>
            <a:xfrm>
              <a:off x="9784878" y="2030730"/>
              <a:ext cx="2022760" cy="181247"/>
            </a:xfrm>
            <a:prstGeom prst="rect">
              <a:avLst/>
            </a:prstGeom>
            <a:solidFill>
              <a:srgbClr val="FFFF00">
                <a:alpha val="3215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E8DC064-A8CB-40CF-97DC-A2CFA565A9FA}"/>
                </a:ext>
              </a:extLst>
            </p:cNvPr>
            <p:cNvSpPr/>
            <p:nvPr/>
          </p:nvSpPr>
          <p:spPr>
            <a:xfrm>
              <a:off x="6321238" y="2322467"/>
              <a:ext cx="5356956" cy="181247"/>
            </a:xfrm>
            <a:prstGeom prst="rect">
              <a:avLst/>
            </a:prstGeom>
            <a:solidFill>
              <a:srgbClr val="FFFF00">
                <a:alpha val="3215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3A650B8-C227-46EE-8A5D-85ED33F39ADD}"/>
                </a:ext>
              </a:extLst>
            </p:cNvPr>
            <p:cNvSpPr/>
            <p:nvPr/>
          </p:nvSpPr>
          <p:spPr>
            <a:xfrm>
              <a:off x="6321238" y="2882537"/>
              <a:ext cx="5356956" cy="181247"/>
            </a:xfrm>
            <a:prstGeom prst="rect">
              <a:avLst/>
            </a:prstGeom>
            <a:solidFill>
              <a:srgbClr val="FFFF00">
                <a:alpha val="3215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A09A216-FD83-4261-8679-AEBAFA084B96}"/>
                </a:ext>
              </a:extLst>
            </p:cNvPr>
            <p:cNvSpPr/>
            <p:nvPr/>
          </p:nvSpPr>
          <p:spPr>
            <a:xfrm>
              <a:off x="6385960" y="3164477"/>
              <a:ext cx="2191983" cy="181247"/>
            </a:xfrm>
            <a:prstGeom prst="rect">
              <a:avLst/>
            </a:prstGeom>
            <a:solidFill>
              <a:srgbClr val="FFFF00">
                <a:alpha val="3215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9317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7489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</a:t>
            </a:r>
            <a:endParaRPr lang="ko-KR" altLang="en-US" sz="4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9A3351-977F-49EF-A4B4-628E416289EF}"/>
              </a:ext>
            </a:extLst>
          </p:cNvPr>
          <p:cNvSpPr txBox="1"/>
          <p:nvPr/>
        </p:nvSpPr>
        <p:spPr>
          <a:xfrm>
            <a:off x="1077672" y="428566"/>
            <a:ext cx="3347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Maml-1D_implementation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257A6E-CAFD-4A7E-A5E1-E406D9C6E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748" y="2121352"/>
            <a:ext cx="4339026" cy="296880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E2F85E5-7087-45BF-AF31-337CC4868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217" y="3634603"/>
            <a:ext cx="4581525" cy="228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1B239F7-8E89-47FA-B487-CA61C69077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327" y="2805656"/>
            <a:ext cx="5495925" cy="80010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09A216-FD83-4261-8679-AEBAFA084B96}"/>
              </a:ext>
            </a:extLst>
          </p:cNvPr>
          <p:cNvSpPr/>
          <p:nvPr/>
        </p:nvSpPr>
        <p:spPr>
          <a:xfrm>
            <a:off x="6568840" y="3115082"/>
            <a:ext cx="4744412" cy="202884"/>
          </a:xfrm>
          <a:prstGeom prst="rect">
            <a:avLst/>
          </a:prstGeom>
          <a:solidFill>
            <a:srgbClr val="FFFF00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38453B2-3186-4751-B4BB-7B8A2AC4E27F}"/>
              </a:ext>
            </a:extLst>
          </p:cNvPr>
          <p:cNvSpPr/>
          <p:nvPr/>
        </p:nvSpPr>
        <p:spPr>
          <a:xfrm>
            <a:off x="5885217" y="3361100"/>
            <a:ext cx="2675309" cy="202884"/>
          </a:xfrm>
          <a:prstGeom prst="rect">
            <a:avLst/>
          </a:prstGeom>
          <a:solidFill>
            <a:srgbClr val="FFFF00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CB39041-391E-41DB-BD3B-D8B75B0B0AC9}"/>
              </a:ext>
            </a:extLst>
          </p:cNvPr>
          <p:cNvSpPr/>
          <p:nvPr/>
        </p:nvSpPr>
        <p:spPr>
          <a:xfrm>
            <a:off x="5885217" y="3639229"/>
            <a:ext cx="4581525" cy="223974"/>
          </a:xfrm>
          <a:prstGeom prst="rect">
            <a:avLst/>
          </a:prstGeom>
          <a:solidFill>
            <a:srgbClr val="FFFF00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955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7489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</a:t>
            </a:r>
            <a:endParaRPr lang="ko-KR" altLang="en-US" sz="4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9A3351-977F-49EF-A4B4-628E416289EF}"/>
              </a:ext>
            </a:extLst>
          </p:cNvPr>
          <p:cNvSpPr txBox="1"/>
          <p:nvPr/>
        </p:nvSpPr>
        <p:spPr>
          <a:xfrm>
            <a:off x="1077672" y="428566"/>
            <a:ext cx="3347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Maml-1D_implementation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BF7EFDE-1502-4532-BC41-3D493AB0CBC2}"/>
              </a:ext>
            </a:extLst>
          </p:cNvPr>
          <p:cNvCxnSpPr>
            <a:cxnSpLocks/>
          </p:cNvCxnSpPr>
          <p:nvPr/>
        </p:nvCxnSpPr>
        <p:spPr>
          <a:xfrm>
            <a:off x="607219" y="3579223"/>
            <a:ext cx="292846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4B16059B-9B53-45CE-BF84-242C078D0DB8}"/>
              </a:ext>
            </a:extLst>
          </p:cNvPr>
          <p:cNvCxnSpPr>
            <a:cxnSpLocks/>
          </p:cNvCxnSpPr>
          <p:nvPr/>
        </p:nvCxnSpPr>
        <p:spPr>
          <a:xfrm>
            <a:off x="813584" y="3487783"/>
            <a:ext cx="248587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12802843-FC1A-4506-A7B3-AE350F2E4EFB}"/>
              </a:ext>
            </a:extLst>
          </p:cNvPr>
          <p:cNvGrpSpPr/>
          <p:nvPr/>
        </p:nvGrpSpPr>
        <p:grpSpPr>
          <a:xfrm>
            <a:off x="247345" y="1522510"/>
            <a:ext cx="5553380" cy="4446971"/>
            <a:chOff x="489028" y="1257242"/>
            <a:chExt cx="3936035" cy="2923010"/>
          </a:xfrm>
        </p:grpSpPr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19602B3E-EE30-4F42-9549-3D9D26620AEC}"/>
                </a:ext>
              </a:extLst>
            </p:cNvPr>
            <p:cNvGrpSpPr/>
            <p:nvPr/>
          </p:nvGrpSpPr>
          <p:grpSpPr>
            <a:xfrm>
              <a:off x="489028" y="1257242"/>
              <a:ext cx="3936035" cy="2923010"/>
              <a:chOff x="489028" y="1257242"/>
              <a:chExt cx="3936035" cy="2923010"/>
            </a:xfrm>
          </p:grpSpPr>
          <p:grpSp>
            <p:nvGrpSpPr>
              <p:cNvPr id="138" name="그룹 137">
                <a:extLst>
                  <a:ext uri="{FF2B5EF4-FFF2-40B4-BE49-F238E27FC236}">
                    <a16:creationId xmlns:a16="http://schemas.microsoft.com/office/drawing/2014/main" id="{77A6B1CD-A368-4847-BD84-483AF26AC661}"/>
                  </a:ext>
                </a:extLst>
              </p:cNvPr>
              <p:cNvGrpSpPr/>
              <p:nvPr/>
            </p:nvGrpSpPr>
            <p:grpSpPr>
              <a:xfrm>
                <a:off x="489028" y="1257242"/>
                <a:ext cx="3936035" cy="2923010"/>
                <a:chOff x="247345" y="1084937"/>
                <a:chExt cx="4601691" cy="3267027"/>
              </a:xfrm>
            </p:grpSpPr>
            <p:pic>
              <p:nvPicPr>
                <p:cNvPr id="6" name="그림 5">
                  <a:extLst>
                    <a:ext uri="{FF2B5EF4-FFF2-40B4-BE49-F238E27FC236}">
                      <a16:creationId xmlns:a16="http://schemas.microsoft.com/office/drawing/2014/main" id="{DE9E14D4-DD30-4A14-A3C4-C25573163D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47345" y="1084937"/>
                  <a:ext cx="4601691" cy="3267027"/>
                </a:xfrm>
                <a:prstGeom prst="rect">
                  <a:avLst/>
                </a:prstGeom>
              </p:spPr>
            </p:pic>
            <p:pic>
              <p:nvPicPr>
                <p:cNvPr id="137" name="그림 136">
                  <a:extLst>
                    <a:ext uri="{FF2B5EF4-FFF2-40B4-BE49-F238E27FC236}">
                      <a16:creationId xmlns:a16="http://schemas.microsoft.com/office/drawing/2014/main" id="{4A9CDDC6-AEAF-4B75-9BB6-EA9A0A0138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30400" y="3245849"/>
                  <a:ext cx="869950" cy="77114"/>
                </a:xfrm>
                <a:prstGeom prst="rect">
                  <a:avLst/>
                </a:prstGeom>
              </p:spPr>
            </p:pic>
          </p:grpSp>
          <p:pic>
            <p:nvPicPr>
              <p:cNvPr id="142" name="그림 141">
                <a:extLst>
                  <a:ext uri="{FF2B5EF4-FFF2-40B4-BE49-F238E27FC236}">
                    <a16:creationId xmlns:a16="http://schemas.microsoft.com/office/drawing/2014/main" id="{FFAFEFD9-CDB6-43BD-B7B4-F8029EB0D2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94309" y="3966950"/>
                <a:ext cx="504825" cy="152400"/>
              </a:xfrm>
              <a:prstGeom prst="rect">
                <a:avLst/>
              </a:prstGeom>
            </p:spPr>
          </p:pic>
        </p:grpSp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D190EEF5-1326-41D0-AA36-68D34F7F2993}"/>
                </a:ext>
              </a:extLst>
            </p:cNvPr>
            <p:cNvCxnSpPr>
              <a:cxnSpLocks/>
            </p:cNvCxnSpPr>
            <p:nvPr/>
          </p:nvCxnSpPr>
          <p:spPr>
            <a:xfrm>
              <a:off x="813584" y="3482340"/>
              <a:ext cx="2485876" cy="544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60B81B51-CD2E-48E0-BD8D-15DB6E59B192}"/>
              </a:ext>
            </a:extLst>
          </p:cNvPr>
          <p:cNvGrpSpPr/>
          <p:nvPr/>
        </p:nvGrpSpPr>
        <p:grpSpPr>
          <a:xfrm>
            <a:off x="6477505" y="1522510"/>
            <a:ext cx="5056386" cy="4381728"/>
            <a:chOff x="5907705" y="1522510"/>
            <a:chExt cx="5056386" cy="4381728"/>
          </a:xfrm>
        </p:grpSpPr>
        <p:pic>
          <p:nvPicPr>
            <p:cNvPr id="134" name="그림 133">
              <a:extLst>
                <a:ext uri="{FF2B5EF4-FFF2-40B4-BE49-F238E27FC236}">
                  <a16:creationId xmlns:a16="http://schemas.microsoft.com/office/drawing/2014/main" id="{7F50154C-F8C3-4A4D-B27F-EAD745E9B9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07705" y="1522510"/>
              <a:ext cx="5056386" cy="4381728"/>
            </a:xfrm>
            <a:prstGeom prst="rect">
              <a:avLst/>
            </a:prstGeom>
          </p:spPr>
        </p:pic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181D78FA-8122-4D66-ACD0-E3A542F26B07}"/>
                </a:ext>
              </a:extLst>
            </p:cNvPr>
            <p:cNvCxnSpPr>
              <a:cxnSpLocks/>
            </p:cNvCxnSpPr>
            <p:nvPr/>
          </p:nvCxnSpPr>
          <p:spPr>
            <a:xfrm>
              <a:off x="7299756" y="4863737"/>
              <a:ext cx="195745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8471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7489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</a:t>
            </a:r>
            <a:endParaRPr lang="ko-KR" altLang="en-US" sz="4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9A3351-977F-49EF-A4B4-628E416289EF}"/>
              </a:ext>
            </a:extLst>
          </p:cNvPr>
          <p:cNvSpPr txBox="1"/>
          <p:nvPr/>
        </p:nvSpPr>
        <p:spPr>
          <a:xfrm>
            <a:off x="1077672" y="428566"/>
            <a:ext cx="3347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Maml-1D_implementation</a:t>
            </a:r>
          </a:p>
        </p:txBody>
      </p:sp>
      <p:pic>
        <p:nvPicPr>
          <p:cNvPr id="134" name="그림 133">
            <a:extLst>
              <a:ext uri="{FF2B5EF4-FFF2-40B4-BE49-F238E27FC236}">
                <a16:creationId xmlns:a16="http://schemas.microsoft.com/office/drawing/2014/main" id="{7F50154C-F8C3-4A4D-B27F-EAD745E9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7705" y="1522510"/>
            <a:ext cx="5056386" cy="4381728"/>
          </a:xfrm>
          <a:prstGeom prst="rect">
            <a:avLst/>
          </a:prstGeom>
        </p:spPr>
      </p:pic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708F4823-B9DD-4453-9627-1D54E69C4F65}"/>
              </a:ext>
            </a:extLst>
          </p:cNvPr>
          <p:cNvCxnSpPr>
            <a:cxnSpLocks/>
          </p:cNvCxnSpPr>
          <p:nvPr/>
        </p:nvCxnSpPr>
        <p:spPr>
          <a:xfrm>
            <a:off x="8435898" y="5562600"/>
            <a:ext cx="1607262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CE097882-B4C4-4718-AC39-CA36B734DD03}"/>
              </a:ext>
            </a:extLst>
          </p:cNvPr>
          <p:cNvGrpSpPr/>
          <p:nvPr/>
        </p:nvGrpSpPr>
        <p:grpSpPr>
          <a:xfrm>
            <a:off x="607219" y="2634532"/>
            <a:ext cx="3936035" cy="2157684"/>
            <a:chOff x="489028" y="4180252"/>
            <a:chExt cx="3936035" cy="2157684"/>
          </a:xfrm>
        </p:grpSpPr>
        <p:pic>
          <p:nvPicPr>
            <p:cNvPr id="130" name="그림 129">
              <a:extLst>
                <a:ext uri="{FF2B5EF4-FFF2-40B4-BE49-F238E27FC236}">
                  <a16:creationId xmlns:a16="http://schemas.microsoft.com/office/drawing/2014/main" id="{921FD8C0-3AFB-49B8-8666-736A9EED5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9028" y="4180252"/>
              <a:ext cx="3936035" cy="2157684"/>
            </a:xfrm>
            <a:prstGeom prst="rect">
              <a:avLst/>
            </a:prstGeom>
          </p:spPr>
        </p:pic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0E7398A8-6DEF-4535-9E5B-789E658DB37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196" y="5326380"/>
              <a:ext cx="1316533" cy="0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1" name="그림 150">
              <a:extLst>
                <a:ext uri="{FF2B5EF4-FFF2-40B4-BE49-F238E27FC236}">
                  <a16:creationId xmlns:a16="http://schemas.microsoft.com/office/drawing/2014/main" id="{05C4AD2C-5B5F-49B5-9B9E-03B57A99B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5082" y="5452850"/>
              <a:ext cx="976598" cy="2948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0518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7489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</a:t>
            </a:r>
            <a:endParaRPr lang="ko-KR" altLang="en-US" sz="4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9A3351-977F-49EF-A4B4-628E416289EF}"/>
              </a:ext>
            </a:extLst>
          </p:cNvPr>
          <p:cNvSpPr txBox="1"/>
          <p:nvPr/>
        </p:nvSpPr>
        <p:spPr>
          <a:xfrm>
            <a:off x="1077672" y="428566"/>
            <a:ext cx="3347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Maml-1D_implementation</a:t>
            </a:r>
          </a:p>
        </p:txBody>
      </p:sp>
      <p:pic>
        <p:nvPicPr>
          <p:cNvPr id="133" name="그림 132">
            <a:extLst>
              <a:ext uri="{FF2B5EF4-FFF2-40B4-BE49-F238E27FC236}">
                <a16:creationId xmlns:a16="http://schemas.microsoft.com/office/drawing/2014/main" id="{6B840A52-BBFA-4175-B690-89F20E5F6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672" y="1600577"/>
            <a:ext cx="4457700" cy="4486275"/>
          </a:xfrm>
          <a:prstGeom prst="rect">
            <a:avLst/>
          </a:prstGeom>
        </p:spPr>
      </p:pic>
      <p:pic>
        <p:nvPicPr>
          <p:cNvPr id="134" name="그림 133">
            <a:extLst>
              <a:ext uri="{FF2B5EF4-FFF2-40B4-BE49-F238E27FC236}">
                <a16:creationId xmlns:a16="http://schemas.microsoft.com/office/drawing/2014/main" id="{2FB48CE9-3153-4952-95B1-CE31A3CB22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1"/>
          <a:stretch/>
        </p:blipFill>
        <p:spPr>
          <a:xfrm>
            <a:off x="7539990" y="4597887"/>
            <a:ext cx="3084251" cy="1584215"/>
          </a:xfrm>
          <a:prstGeom prst="rect">
            <a:avLst/>
          </a:prstGeom>
        </p:spPr>
      </p:pic>
      <p:pic>
        <p:nvPicPr>
          <p:cNvPr id="135" name="그림 134">
            <a:extLst>
              <a:ext uri="{FF2B5EF4-FFF2-40B4-BE49-F238E27FC236}">
                <a16:creationId xmlns:a16="http://schemas.microsoft.com/office/drawing/2014/main" id="{70D5EFBC-5366-499C-8F7F-55A667545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9888" y="2998254"/>
            <a:ext cx="3144353" cy="1577074"/>
          </a:xfrm>
          <a:prstGeom prst="rect">
            <a:avLst/>
          </a:prstGeom>
        </p:spPr>
      </p:pic>
      <p:pic>
        <p:nvPicPr>
          <p:cNvPr id="136" name="그림 135">
            <a:extLst>
              <a:ext uri="{FF2B5EF4-FFF2-40B4-BE49-F238E27FC236}">
                <a16:creationId xmlns:a16="http://schemas.microsoft.com/office/drawing/2014/main" id="{1F011DCE-DA65-4CE5-8C6E-32BD30B206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9888" y="1415447"/>
            <a:ext cx="3144353" cy="156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893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7489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</a:t>
            </a:r>
            <a:endParaRPr lang="ko-KR" altLang="en-US" sz="4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CA259E-EEA7-4F46-8319-1663FD2DBA6A}"/>
              </a:ext>
            </a:extLst>
          </p:cNvPr>
          <p:cNvSpPr txBox="1"/>
          <p:nvPr/>
        </p:nvSpPr>
        <p:spPr>
          <a:xfrm>
            <a:off x="2938055" y="2364542"/>
            <a:ext cx="6315889" cy="2128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333333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Bold" panose="00000800000000000000" pitchFamily="2" charset="-127"/>
              </a:rPr>
              <a:t>기울기를 기반으로 파라미터를 학습 시키는 모델의 </a:t>
            </a:r>
            <a:r>
              <a:rPr lang="en-US" altLang="ko-KR" dirty="0">
                <a:solidFill>
                  <a:srgbClr val="333333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Bold" panose="00000800000000000000" pitchFamily="2" charset="-127"/>
              </a:rPr>
              <a:t>meta-learning </a:t>
            </a:r>
            <a:r>
              <a:rPr lang="ko-KR" altLang="en-US" dirty="0">
                <a:solidFill>
                  <a:srgbClr val="333333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Bold" panose="00000800000000000000" pitchFamily="2" charset="-127"/>
              </a:rPr>
              <a:t>방법을 제시함</a:t>
            </a:r>
            <a:r>
              <a:rPr lang="en-US" altLang="ko-KR" dirty="0">
                <a:solidFill>
                  <a:srgbClr val="333333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Bold" panose="000008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33333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Bold" panose="000008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333333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Bold" panose="00000800000000000000" pitchFamily="2" charset="-127"/>
              </a:rPr>
              <a:t>회귀</a:t>
            </a:r>
            <a:r>
              <a:rPr lang="en-US" altLang="ko-KR" dirty="0">
                <a:solidFill>
                  <a:srgbClr val="333333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Bold" panose="00000800000000000000" pitchFamily="2" charset="-127"/>
              </a:rPr>
              <a:t>, </a:t>
            </a:r>
            <a:r>
              <a:rPr lang="ko-KR" altLang="en-US" dirty="0">
                <a:solidFill>
                  <a:srgbClr val="333333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Bold" panose="00000800000000000000" pitchFamily="2" charset="-127"/>
              </a:rPr>
              <a:t>분류</a:t>
            </a:r>
            <a:r>
              <a:rPr lang="en-US" altLang="ko-KR" dirty="0">
                <a:solidFill>
                  <a:srgbClr val="333333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Bold" panose="00000800000000000000" pitchFamily="2" charset="-127"/>
              </a:rPr>
              <a:t>, </a:t>
            </a:r>
            <a:r>
              <a:rPr lang="ko-KR" altLang="en-US" dirty="0">
                <a:solidFill>
                  <a:srgbClr val="333333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Bold" panose="00000800000000000000" pitchFamily="2" charset="-127"/>
              </a:rPr>
              <a:t>강화학습 등 다양한 문제에 적용하여 적은 데이터를 바탕으로 빠르게 새로운 도메인에 적응할 수 있음</a:t>
            </a:r>
            <a:r>
              <a:rPr lang="en-US" altLang="ko-KR" dirty="0">
                <a:solidFill>
                  <a:srgbClr val="333333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Bold" panose="00000800000000000000" pitchFamily="2" charset="-127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9A3351-977F-49EF-A4B4-628E416289EF}"/>
              </a:ext>
            </a:extLst>
          </p:cNvPr>
          <p:cNvSpPr txBox="1"/>
          <p:nvPr/>
        </p:nvSpPr>
        <p:spPr>
          <a:xfrm>
            <a:off x="1095975" y="428566"/>
            <a:ext cx="1516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75313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77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F3F8B0-E0C6-4C18-B2DB-30C9531556E3}"/>
              </a:ext>
            </a:extLst>
          </p:cNvPr>
          <p:cNvSpPr/>
          <p:nvPr/>
        </p:nvSpPr>
        <p:spPr>
          <a:xfrm>
            <a:off x="3309938" y="1476375"/>
            <a:ext cx="5572125" cy="3905250"/>
          </a:xfrm>
          <a:prstGeom prst="rect">
            <a:avLst/>
          </a:prstGeom>
          <a:noFill/>
          <a:ln w="1301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373C0B-F427-4675-BA89-CFB9B987AA21}"/>
              </a:ext>
            </a:extLst>
          </p:cNvPr>
          <p:cNvSpPr txBox="1"/>
          <p:nvPr/>
        </p:nvSpPr>
        <p:spPr>
          <a:xfrm>
            <a:off x="4272424" y="2967335"/>
            <a:ext cx="36471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2696810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7489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4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1138637" y="291072"/>
            <a:ext cx="1300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>
                <a:solidFill>
                  <a:schemeClr val="bg1"/>
                </a:solidFill>
                <a:latin typeface="맑은 고딕" panose="020B0503020000020004" pitchFamily="50" charset="-127"/>
              </a:rPr>
              <a:t>제안 배경</a:t>
            </a:r>
            <a:endParaRPr lang="en-US" altLang="ko-KR" sz="2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D1BEC6B-DD42-424A-886D-FA5D3F566910}"/>
              </a:ext>
            </a:extLst>
          </p:cNvPr>
          <p:cNvSpPr/>
          <p:nvPr/>
        </p:nvSpPr>
        <p:spPr>
          <a:xfrm>
            <a:off x="147640" y="1166378"/>
            <a:ext cx="2339838" cy="400006"/>
          </a:xfrm>
          <a:prstGeom prst="rect">
            <a:avLst/>
          </a:prstGeom>
          <a:solidFill>
            <a:schemeClr val="bg1"/>
          </a:solidFill>
          <a:ln w="57150">
            <a:solidFill>
              <a:srgbClr val="677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677787"/>
                </a:solidFill>
              </a:rPr>
              <a:t>기존 </a:t>
            </a:r>
            <a:r>
              <a:rPr lang="en-US" altLang="ko-KR" dirty="0">
                <a:solidFill>
                  <a:srgbClr val="677787"/>
                </a:solidFill>
              </a:rPr>
              <a:t>ML/DL</a:t>
            </a:r>
            <a:endParaRPr lang="ko-KR" altLang="en-US" dirty="0">
              <a:solidFill>
                <a:srgbClr val="677787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226C6C8-7758-4F66-867F-CC82626CEABA}"/>
              </a:ext>
            </a:extLst>
          </p:cNvPr>
          <p:cNvGrpSpPr/>
          <p:nvPr/>
        </p:nvGrpSpPr>
        <p:grpSpPr>
          <a:xfrm>
            <a:off x="3756932" y="2650807"/>
            <a:ext cx="4411707" cy="2722382"/>
            <a:chOff x="3243127" y="2276338"/>
            <a:chExt cx="5535113" cy="3457177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69A6AAB-2B63-46D0-A28C-0E762A89D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43127" y="2276338"/>
              <a:ext cx="5535113" cy="3457177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387EFCA-74A0-4810-A587-6A171C750764}"/>
                </a:ext>
              </a:extLst>
            </p:cNvPr>
            <p:cNvSpPr/>
            <p:nvPr/>
          </p:nvSpPr>
          <p:spPr>
            <a:xfrm>
              <a:off x="8003177" y="5233851"/>
              <a:ext cx="775063" cy="4996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B96794D-3EBA-49AD-8B2D-160B447B7B66}"/>
              </a:ext>
            </a:extLst>
          </p:cNvPr>
          <p:cNvSpPr txBox="1"/>
          <p:nvPr/>
        </p:nvSpPr>
        <p:spPr>
          <a:xfrm>
            <a:off x="4781006" y="1976846"/>
            <a:ext cx="2420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Large, diverse data</a:t>
            </a:r>
            <a:endParaRPr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1F7740-4AC0-4BCC-8374-8E14DFB575C3}"/>
              </a:ext>
            </a:extLst>
          </p:cNvPr>
          <p:cNvSpPr txBox="1"/>
          <p:nvPr/>
        </p:nvSpPr>
        <p:spPr>
          <a:xfrm>
            <a:off x="4706983" y="5563654"/>
            <a:ext cx="293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Broad generalization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0064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7489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4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1138637" y="291072"/>
            <a:ext cx="1300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>
                <a:solidFill>
                  <a:schemeClr val="bg1"/>
                </a:solidFill>
                <a:latin typeface="맑은 고딕" panose="020B0503020000020004" pitchFamily="50" charset="-127"/>
              </a:rPr>
              <a:t>제안 배경</a:t>
            </a:r>
            <a:endParaRPr lang="en-US" altLang="ko-KR" sz="2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D1BEC6B-DD42-424A-886D-FA5D3F566910}"/>
              </a:ext>
            </a:extLst>
          </p:cNvPr>
          <p:cNvSpPr/>
          <p:nvPr/>
        </p:nvSpPr>
        <p:spPr>
          <a:xfrm>
            <a:off x="147640" y="1166378"/>
            <a:ext cx="2339838" cy="400006"/>
          </a:xfrm>
          <a:prstGeom prst="rect">
            <a:avLst/>
          </a:prstGeom>
          <a:solidFill>
            <a:schemeClr val="bg1"/>
          </a:solidFill>
          <a:ln w="57150">
            <a:solidFill>
              <a:srgbClr val="677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677787"/>
                </a:solidFill>
              </a:rPr>
              <a:t>데이터의 한계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C4BDEA-086E-4F6A-A7D7-ABCC6FBB004F}"/>
              </a:ext>
            </a:extLst>
          </p:cNvPr>
          <p:cNvSpPr txBox="1"/>
          <p:nvPr/>
        </p:nvSpPr>
        <p:spPr>
          <a:xfrm>
            <a:off x="4811486" y="2216347"/>
            <a:ext cx="2203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필요한 데이터 부족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652CFB-69B9-42D5-BFDE-5406F2956834}"/>
              </a:ext>
            </a:extLst>
          </p:cNvPr>
          <p:cNvSpPr txBox="1"/>
          <p:nvPr/>
        </p:nvSpPr>
        <p:spPr>
          <a:xfrm>
            <a:off x="5081451" y="2791795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 불균형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8B96C0-A032-446D-B543-D06C90D56D51}"/>
              </a:ext>
            </a:extLst>
          </p:cNvPr>
          <p:cNvSpPr txBox="1"/>
          <p:nvPr/>
        </p:nvSpPr>
        <p:spPr>
          <a:xfrm>
            <a:off x="4811486" y="3429000"/>
            <a:ext cx="2203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낮은 품질의 데이터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42B5CBF1-AFA0-4679-AB8D-1CC52CD0F996}"/>
              </a:ext>
            </a:extLst>
          </p:cNvPr>
          <p:cNvSpPr/>
          <p:nvPr/>
        </p:nvSpPr>
        <p:spPr>
          <a:xfrm>
            <a:off x="5564777" y="4332904"/>
            <a:ext cx="696686" cy="36933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64836B-E362-4EF1-A0C0-CDCC9AD255A6}"/>
              </a:ext>
            </a:extLst>
          </p:cNvPr>
          <p:cNvSpPr txBox="1"/>
          <p:nvPr/>
        </p:nvSpPr>
        <p:spPr>
          <a:xfrm>
            <a:off x="3886200" y="5070564"/>
            <a:ext cx="405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좋은 모델을 사용해도 학습이 어려움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7733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7489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4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1138637" y="291072"/>
            <a:ext cx="1300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>
                <a:solidFill>
                  <a:schemeClr val="bg1"/>
                </a:solidFill>
                <a:latin typeface="맑은 고딕" panose="020B0503020000020004" pitchFamily="50" charset="-127"/>
              </a:rPr>
              <a:t>제안 배경</a:t>
            </a:r>
            <a:endParaRPr lang="en-US" altLang="ko-KR" sz="2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7F58F42-90BD-442F-AB0C-E0B935BC1BD7}"/>
              </a:ext>
            </a:extLst>
          </p:cNvPr>
          <p:cNvSpPr/>
          <p:nvPr/>
        </p:nvSpPr>
        <p:spPr>
          <a:xfrm>
            <a:off x="147640" y="1166378"/>
            <a:ext cx="2339838" cy="400006"/>
          </a:xfrm>
          <a:prstGeom prst="rect">
            <a:avLst/>
          </a:prstGeom>
          <a:solidFill>
            <a:schemeClr val="bg1"/>
          </a:solidFill>
          <a:ln w="57150">
            <a:solidFill>
              <a:srgbClr val="677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677787"/>
                </a:solidFill>
              </a:rPr>
              <a:t>Idea</a:t>
            </a:r>
            <a:endParaRPr lang="ko-KR" altLang="en-US" dirty="0">
              <a:solidFill>
                <a:srgbClr val="67778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780F9F-E704-48B0-9A6E-C65CB7997927}"/>
              </a:ext>
            </a:extLst>
          </p:cNvPr>
          <p:cNvSpPr txBox="1"/>
          <p:nvPr/>
        </p:nvSpPr>
        <p:spPr>
          <a:xfrm>
            <a:off x="2552482" y="1181715"/>
            <a:ext cx="348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677787"/>
                </a:solidFill>
              </a:rPr>
              <a:t>: Like Human Brain!</a:t>
            </a:r>
            <a:endParaRPr lang="ko-KR" altLang="en-US" dirty="0">
              <a:solidFill>
                <a:srgbClr val="677787"/>
              </a:solidFill>
            </a:endParaRPr>
          </a:p>
        </p:txBody>
      </p:sp>
      <p:pic>
        <p:nvPicPr>
          <p:cNvPr id="1026" name="Picture 2" descr="스타일리시한 라마? 알파카?">
            <a:extLst>
              <a:ext uri="{FF2B5EF4-FFF2-40B4-BE49-F238E27FC236}">
                <a16:creationId xmlns:a16="http://schemas.microsoft.com/office/drawing/2014/main" id="{CAFA86EB-252C-42FF-9DB8-6BC19EDA0A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09"/>
          <a:stretch/>
        </p:blipFill>
        <p:spPr bwMode="auto">
          <a:xfrm>
            <a:off x="7214896" y="2851159"/>
            <a:ext cx="2172944" cy="312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사진 설명이 없습니다.">
            <a:extLst>
              <a:ext uri="{FF2B5EF4-FFF2-40B4-BE49-F238E27FC236}">
                <a16:creationId xmlns:a16="http://schemas.microsoft.com/office/drawing/2014/main" id="{FEF5D9A3-67BA-450F-9328-062C7AA2F5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95" r="-218"/>
          <a:stretch/>
        </p:blipFill>
        <p:spPr bwMode="auto">
          <a:xfrm>
            <a:off x="2853083" y="2851156"/>
            <a:ext cx="2968552" cy="312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51A873F-06D4-41E0-A172-C2D91687C025}"/>
              </a:ext>
            </a:extLst>
          </p:cNvPr>
          <p:cNvSpPr txBox="1"/>
          <p:nvPr/>
        </p:nvSpPr>
        <p:spPr>
          <a:xfrm>
            <a:off x="3268125" y="2548562"/>
            <a:ext cx="7243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라마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C5A729-D47B-45F7-A984-896158C3112D}"/>
              </a:ext>
            </a:extLst>
          </p:cNvPr>
          <p:cNvSpPr txBox="1"/>
          <p:nvPr/>
        </p:nvSpPr>
        <p:spPr>
          <a:xfrm>
            <a:off x="4717827" y="2553333"/>
            <a:ext cx="7243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알파카</a:t>
            </a:r>
            <a:endParaRPr lang="ko-KR" altLang="en-US" sz="1500" b="1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25491AF-F088-4AEC-BBEB-F4838F2BBBDE}"/>
              </a:ext>
            </a:extLst>
          </p:cNvPr>
          <p:cNvSpPr txBox="1"/>
          <p:nvPr/>
        </p:nvSpPr>
        <p:spPr>
          <a:xfrm>
            <a:off x="3786361" y="2094023"/>
            <a:ext cx="11019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Train data</a:t>
            </a:r>
            <a:endParaRPr lang="ko-KR" altLang="en-US" sz="1500" b="1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0C1435-9A9C-41B9-910E-5FF975768701}"/>
              </a:ext>
            </a:extLst>
          </p:cNvPr>
          <p:cNvSpPr txBox="1"/>
          <p:nvPr/>
        </p:nvSpPr>
        <p:spPr>
          <a:xfrm>
            <a:off x="7750370" y="2094022"/>
            <a:ext cx="11019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Test data</a:t>
            </a:r>
            <a:endParaRPr lang="ko-KR" altLang="en-US" sz="1500" b="1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3248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7489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4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1138637" y="291072"/>
            <a:ext cx="1300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>
                <a:solidFill>
                  <a:schemeClr val="bg1"/>
                </a:solidFill>
                <a:latin typeface="맑은 고딕" panose="020B0503020000020004" pitchFamily="50" charset="-127"/>
              </a:rPr>
              <a:t>제안 배경</a:t>
            </a:r>
            <a:endParaRPr lang="en-US" altLang="ko-KR" sz="2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7F58F42-90BD-442F-AB0C-E0B935BC1BD7}"/>
              </a:ext>
            </a:extLst>
          </p:cNvPr>
          <p:cNvSpPr/>
          <p:nvPr/>
        </p:nvSpPr>
        <p:spPr>
          <a:xfrm>
            <a:off x="147640" y="1166378"/>
            <a:ext cx="2339838" cy="400006"/>
          </a:xfrm>
          <a:prstGeom prst="rect">
            <a:avLst/>
          </a:prstGeom>
          <a:solidFill>
            <a:schemeClr val="bg1"/>
          </a:solidFill>
          <a:ln w="57150">
            <a:solidFill>
              <a:srgbClr val="677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677787"/>
                </a:solidFill>
              </a:rPr>
              <a:t>Idea</a:t>
            </a:r>
            <a:endParaRPr lang="ko-KR" altLang="en-US" dirty="0">
              <a:solidFill>
                <a:srgbClr val="67778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780F9F-E704-48B0-9A6E-C65CB7997927}"/>
              </a:ext>
            </a:extLst>
          </p:cNvPr>
          <p:cNvSpPr txBox="1"/>
          <p:nvPr/>
        </p:nvSpPr>
        <p:spPr>
          <a:xfrm>
            <a:off x="2552482" y="1181715"/>
            <a:ext cx="348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677787"/>
                </a:solidFill>
              </a:rPr>
              <a:t>: Like Human Brain!</a:t>
            </a:r>
            <a:endParaRPr lang="ko-KR" altLang="en-US" dirty="0">
              <a:solidFill>
                <a:srgbClr val="677787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4BB2146-D188-4DD0-B1E1-DA7EF07F7DD2}"/>
              </a:ext>
            </a:extLst>
          </p:cNvPr>
          <p:cNvGrpSpPr/>
          <p:nvPr/>
        </p:nvGrpSpPr>
        <p:grpSpPr>
          <a:xfrm>
            <a:off x="1925369" y="1998521"/>
            <a:ext cx="8577167" cy="2061254"/>
            <a:chOff x="1925369" y="1998521"/>
            <a:chExt cx="8577167" cy="2061254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8E5FBA8-5A31-4415-90EC-A96CD7F62888}"/>
                </a:ext>
              </a:extLst>
            </p:cNvPr>
            <p:cNvSpPr/>
            <p:nvPr/>
          </p:nvSpPr>
          <p:spPr>
            <a:xfrm>
              <a:off x="3555334" y="1998521"/>
              <a:ext cx="496388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b="1" dirty="0"/>
                <a:t>적은 데이터 포인트로 어떻게 알 수 있었을까</a:t>
              </a:r>
              <a:r>
                <a:rPr lang="en-US" altLang="ko-KR" b="1" dirty="0"/>
                <a:t>?</a:t>
              </a:r>
              <a:endParaRPr lang="ko-KR" altLang="en-US" b="1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4A46F4B-3433-4B4D-8F4C-5A3578C4F8BA}"/>
                </a:ext>
              </a:extLst>
            </p:cNvPr>
            <p:cNvSpPr/>
            <p:nvPr/>
          </p:nvSpPr>
          <p:spPr>
            <a:xfrm>
              <a:off x="4294879" y="2782669"/>
              <a:ext cx="366475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/>
                <a:t>라마와 </a:t>
              </a:r>
              <a:r>
                <a:rPr lang="ko-KR" altLang="en-US" dirty="0" err="1"/>
                <a:t>알파카를</a:t>
              </a:r>
              <a:r>
                <a:rPr lang="ko-KR" altLang="en-US" dirty="0"/>
                <a:t> 잘 알지 못해도 </a:t>
              </a:r>
              <a:br>
                <a:rPr lang="en-US" altLang="ko-KR" dirty="0"/>
              </a:br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D8F476C-2399-4FCE-9E4C-2DBDB27B4857}"/>
                </a:ext>
              </a:extLst>
            </p:cNvPr>
            <p:cNvSpPr/>
            <p:nvPr/>
          </p:nvSpPr>
          <p:spPr>
            <a:xfrm>
              <a:off x="2195336" y="3242969"/>
              <a:ext cx="786384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/>
                <a:t>몇 개의 그림만으로 그림 간의 유사성을 파악하는 능력을 갖고 있기 때문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AFC8843-3308-4836-AEC8-FE25692B2057}"/>
                </a:ext>
              </a:extLst>
            </p:cNvPr>
            <p:cNvSpPr/>
            <p:nvPr/>
          </p:nvSpPr>
          <p:spPr>
            <a:xfrm>
              <a:off x="1925369" y="3690443"/>
              <a:ext cx="857716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/>
                <a:t>이러한 능력은 직접 학습하지 않더라도 과거의 다양한 </a:t>
              </a:r>
              <a:r>
                <a:rPr lang="ko-KR" altLang="en-US" dirty="0" err="1"/>
                <a:t>경험으로부터</a:t>
              </a:r>
              <a:r>
                <a:rPr lang="ko-KR" altLang="en-US" dirty="0"/>
                <a:t> 학습된 결과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9344066-4CB4-4301-B060-C92BB98103BE}"/>
              </a:ext>
            </a:extLst>
          </p:cNvPr>
          <p:cNvGrpSpPr/>
          <p:nvPr/>
        </p:nvGrpSpPr>
        <p:grpSpPr>
          <a:xfrm>
            <a:off x="2438994" y="4844930"/>
            <a:ext cx="6796266" cy="891430"/>
            <a:chOff x="2438994" y="4844930"/>
            <a:chExt cx="6796266" cy="89143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B05B680-328B-4EE5-A456-CAB28A2C63EC}"/>
                </a:ext>
              </a:extLst>
            </p:cNvPr>
            <p:cNvSpPr/>
            <p:nvPr/>
          </p:nvSpPr>
          <p:spPr>
            <a:xfrm>
              <a:off x="3555333" y="4844930"/>
              <a:ext cx="496388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b="1" dirty="0"/>
                <a:t>모델도 이러한 능력을 학습시킬 수 있을까</a:t>
              </a:r>
              <a:r>
                <a:rPr lang="en-US" altLang="ko-KR" b="1" dirty="0"/>
                <a:t>??</a:t>
              </a:r>
              <a:endParaRPr lang="ko-KR" altLang="en-US" b="1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C3B828B-14A0-4605-9C1F-F9A748575537}"/>
                </a:ext>
              </a:extLst>
            </p:cNvPr>
            <p:cNvSpPr/>
            <p:nvPr/>
          </p:nvSpPr>
          <p:spPr>
            <a:xfrm>
              <a:off x="2438994" y="5367028"/>
              <a:ext cx="679626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/>
                <a:t>즉</a:t>
              </a:r>
              <a:r>
                <a:rPr lang="en-US" altLang="ko-KR" dirty="0"/>
                <a:t>, </a:t>
              </a:r>
              <a:r>
                <a:rPr lang="ko-KR" altLang="en-US" dirty="0"/>
                <a:t>적은 데이터를 바탕으로 잘 학습시킬 수 있는 방법은 없을까</a:t>
              </a:r>
              <a:r>
                <a:rPr lang="en-US" altLang="ko-KR" dirty="0"/>
                <a:t>?</a:t>
              </a:r>
              <a:endParaRPr lang="ko-KR" altLang="en-US" dirty="0"/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5DE34A34-170C-4445-A60E-6D6990509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834" y="5889126"/>
            <a:ext cx="29432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388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7489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4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1111547" y="291072"/>
            <a:ext cx="3065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Meta learning : Dataset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48C7996-6C48-42E5-8F3D-A9824027A878}"/>
              </a:ext>
            </a:extLst>
          </p:cNvPr>
          <p:cNvGrpSpPr/>
          <p:nvPr/>
        </p:nvGrpSpPr>
        <p:grpSpPr>
          <a:xfrm>
            <a:off x="1111547" y="1232221"/>
            <a:ext cx="10575721" cy="5063356"/>
            <a:chOff x="1199625" y="1127719"/>
            <a:chExt cx="10575721" cy="506335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287B9E-7F96-432C-B4D5-88904F71F2C3}"/>
                </a:ext>
              </a:extLst>
            </p:cNvPr>
            <p:cNvSpPr txBox="1"/>
            <p:nvPr/>
          </p:nvSpPr>
          <p:spPr>
            <a:xfrm>
              <a:off x="10002472" y="5142954"/>
              <a:ext cx="177287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New task</a:t>
              </a:r>
              <a:r>
                <a:rPr lang="ko-KR" altLang="en-US" sz="13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</a:t>
              </a:r>
              <a:endParaRPr lang="en-US" altLang="ko-KR" sz="13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9256F9A-40C8-44CE-BD5C-1D2723A01976}"/>
                </a:ext>
              </a:extLst>
            </p:cNvPr>
            <p:cNvGrpSpPr/>
            <p:nvPr/>
          </p:nvGrpSpPr>
          <p:grpSpPr>
            <a:xfrm>
              <a:off x="1199625" y="1474984"/>
              <a:ext cx="8514826" cy="2431265"/>
              <a:chOff x="1199625" y="2172748"/>
              <a:chExt cx="8514826" cy="2431265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63005B7C-01E7-405C-B93E-3EB0D4D585A2}"/>
                  </a:ext>
                </a:extLst>
              </p:cNvPr>
              <p:cNvSpPr/>
              <p:nvPr/>
            </p:nvSpPr>
            <p:spPr>
              <a:xfrm>
                <a:off x="1199625" y="2172748"/>
                <a:ext cx="8514826" cy="2431265"/>
              </a:xfrm>
              <a:prstGeom prst="roundRect">
                <a:avLst/>
              </a:pr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9F303F6D-936B-4D4B-9A04-270392D505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53425" y="2409342"/>
                <a:ext cx="8237869" cy="2039316"/>
              </a:xfrm>
              <a:prstGeom prst="rect">
                <a:avLst/>
              </a:prstGeom>
            </p:spPr>
          </p:pic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016E92F8-D507-412B-8EAB-729317DE1A7F}"/>
                </a:ext>
              </a:extLst>
            </p:cNvPr>
            <p:cNvGrpSpPr/>
            <p:nvPr/>
          </p:nvGrpSpPr>
          <p:grpSpPr>
            <a:xfrm>
              <a:off x="1214945" y="4352533"/>
              <a:ext cx="8653305" cy="1838542"/>
              <a:chOff x="1199625" y="4493783"/>
              <a:chExt cx="8514826" cy="1778466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839C439B-ECBF-4FD0-9830-675CB24F698B}"/>
                  </a:ext>
                </a:extLst>
              </p:cNvPr>
              <p:cNvSpPr/>
              <p:nvPr/>
            </p:nvSpPr>
            <p:spPr>
              <a:xfrm>
                <a:off x="1199625" y="4493783"/>
                <a:ext cx="8514826" cy="1778466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77838698-4123-49FF-9E34-F05107E64858}"/>
                  </a:ext>
                </a:extLst>
              </p:cNvPr>
              <p:cNvGrpSpPr/>
              <p:nvPr/>
            </p:nvGrpSpPr>
            <p:grpSpPr>
              <a:xfrm>
                <a:off x="1445705" y="4760404"/>
                <a:ext cx="8017078" cy="1357762"/>
                <a:chOff x="1310430" y="5102083"/>
                <a:chExt cx="8125351" cy="1372642"/>
              </a:xfrm>
            </p:grpSpPr>
            <p:pic>
              <p:nvPicPr>
                <p:cNvPr id="17" name="그림 16">
                  <a:extLst>
                    <a:ext uri="{FF2B5EF4-FFF2-40B4-BE49-F238E27FC236}">
                      <a16:creationId xmlns:a16="http://schemas.microsoft.com/office/drawing/2014/main" id="{3B29298C-E714-4CB8-95BD-96638D495F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644499" y="5102083"/>
                  <a:ext cx="6791282" cy="1372642"/>
                </a:xfrm>
                <a:prstGeom prst="rect">
                  <a:avLst/>
                </a:prstGeom>
              </p:spPr>
            </p:pic>
            <p:pic>
              <p:nvPicPr>
                <p:cNvPr id="18" name="그림 17">
                  <a:extLst>
                    <a:ext uri="{FF2B5EF4-FFF2-40B4-BE49-F238E27FC236}">
                      <a16:creationId xmlns:a16="http://schemas.microsoft.com/office/drawing/2014/main" id="{3D91ED8B-059F-43CC-8BD2-A50B3B64CE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310430" y="5642210"/>
                  <a:ext cx="1264989" cy="31624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A9335914-A3A6-4E8E-80D7-EB44FA0ADA44}"/>
                </a:ext>
              </a:extLst>
            </p:cNvPr>
            <p:cNvGrpSpPr/>
            <p:nvPr/>
          </p:nvGrpSpPr>
          <p:grpSpPr>
            <a:xfrm>
              <a:off x="3839099" y="1127719"/>
              <a:ext cx="3747857" cy="559073"/>
              <a:chOff x="3870664" y="1152505"/>
              <a:chExt cx="3747857" cy="559073"/>
            </a:xfrm>
          </p:grpSpPr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AA2D8E1D-586C-4C13-9647-C3078304B027}"/>
                  </a:ext>
                </a:extLst>
              </p:cNvPr>
              <p:cNvCxnSpPr/>
              <p:nvPr/>
            </p:nvCxnSpPr>
            <p:spPr>
              <a:xfrm flipV="1">
                <a:off x="3870664" y="1384917"/>
                <a:ext cx="0" cy="3266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2D418607-7525-4DCE-829F-E81E72C85EE8}"/>
                  </a:ext>
                </a:extLst>
              </p:cNvPr>
              <p:cNvCxnSpPr/>
              <p:nvPr/>
            </p:nvCxnSpPr>
            <p:spPr>
              <a:xfrm flipV="1">
                <a:off x="7618521" y="1384917"/>
                <a:ext cx="0" cy="3266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4B7A0E47-420B-493B-8D0D-4E5368A2728A}"/>
                  </a:ext>
                </a:extLst>
              </p:cNvPr>
              <p:cNvCxnSpPr/>
              <p:nvPr/>
            </p:nvCxnSpPr>
            <p:spPr>
              <a:xfrm>
                <a:off x="3870664" y="1384917"/>
                <a:ext cx="122511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477CC60-D557-4423-B78C-980700A9188D}"/>
                  </a:ext>
                </a:extLst>
              </p:cNvPr>
              <p:cNvSpPr txBox="1"/>
              <p:nvPr/>
            </p:nvSpPr>
            <p:spPr>
              <a:xfrm>
                <a:off x="5039188" y="1152505"/>
                <a:ext cx="16068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Support set</a:t>
                </a:r>
                <a:endParaRPr lang="ko-KR" altLang="en-US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endParaRPr>
              </a:p>
            </p:txBody>
          </p: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F89B23E5-662C-4F6A-9113-FDC68581FE2C}"/>
                  </a:ext>
                </a:extLst>
              </p:cNvPr>
              <p:cNvCxnSpPr/>
              <p:nvPr/>
            </p:nvCxnSpPr>
            <p:spPr>
              <a:xfrm>
                <a:off x="6393402" y="1384917"/>
                <a:ext cx="122511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BB10E10C-BC6D-405C-AD0D-E6549765363B}"/>
                </a:ext>
              </a:extLst>
            </p:cNvPr>
            <p:cNvGrpSpPr/>
            <p:nvPr/>
          </p:nvGrpSpPr>
          <p:grpSpPr>
            <a:xfrm>
              <a:off x="7703687" y="1127719"/>
              <a:ext cx="1730017" cy="545759"/>
              <a:chOff x="498987" y="3311448"/>
              <a:chExt cx="3747857" cy="564581"/>
            </a:xfrm>
          </p:grpSpPr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09979BEE-2823-4285-91FC-C13B26EE7DD7}"/>
                  </a:ext>
                </a:extLst>
              </p:cNvPr>
              <p:cNvCxnSpPr/>
              <p:nvPr/>
            </p:nvCxnSpPr>
            <p:spPr>
              <a:xfrm flipV="1">
                <a:off x="498987" y="3549368"/>
                <a:ext cx="0" cy="3266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CBB15585-B135-4061-82F6-C7FD93CB90D6}"/>
                  </a:ext>
                </a:extLst>
              </p:cNvPr>
              <p:cNvCxnSpPr/>
              <p:nvPr/>
            </p:nvCxnSpPr>
            <p:spPr>
              <a:xfrm flipV="1">
                <a:off x="4246844" y="3549368"/>
                <a:ext cx="0" cy="3266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16E8B5DF-EA84-4E5B-B3F1-F713DD867C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987" y="3549368"/>
                <a:ext cx="50575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3080B51-45B6-4804-A27E-2D2BBE1A0B1B}"/>
                  </a:ext>
                </a:extLst>
              </p:cNvPr>
              <p:cNvSpPr txBox="1"/>
              <p:nvPr/>
            </p:nvSpPr>
            <p:spPr>
              <a:xfrm>
                <a:off x="1087284" y="3311448"/>
                <a:ext cx="2653797" cy="3820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Query set</a:t>
                </a:r>
                <a:endParaRPr lang="ko-KR" altLang="en-US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endParaRPr>
              </a:p>
            </p:txBody>
          </p: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C32023FF-41C7-4426-AFFF-01D88F0B19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9476" y="3549368"/>
                <a:ext cx="61736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D8C5777F-F416-4C9E-A445-AD54591EE7DB}"/>
                </a:ext>
              </a:extLst>
            </p:cNvPr>
            <p:cNvGrpSpPr/>
            <p:nvPr/>
          </p:nvGrpSpPr>
          <p:grpSpPr>
            <a:xfrm>
              <a:off x="3307918" y="3987488"/>
              <a:ext cx="3607787" cy="559073"/>
              <a:chOff x="3870664" y="1152505"/>
              <a:chExt cx="3747857" cy="559073"/>
            </a:xfrm>
          </p:grpSpPr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30A476FA-BB3B-458E-A383-533E07323376}"/>
                  </a:ext>
                </a:extLst>
              </p:cNvPr>
              <p:cNvCxnSpPr/>
              <p:nvPr/>
            </p:nvCxnSpPr>
            <p:spPr>
              <a:xfrm flipV="1">
                <a:off x="3870664" y="1384917"/>
                <a:ext cx="0" cy="3266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A5C577A2-CB02-43AE-8B09-E34AC5C2B18B}"/>
                  </a:ext>
                </a:extLst>
              </p:cNvPr>
              <p:cNvCxnSpPr/>
              <p:nvPr/>
            </p:nvCxnSpPr>
            <p:spPr>
              <a:xfrm flipV="1">
                <a:off x="7618521" y="1384917"/>
                <a:ext cx="0" cy="3266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>
                <a:extLst>
                  <a:ext uri="{FF2B5EF4-FFF2-40B4-BE49-F238E27FC236}">
                    <a16:creationId xmlns:a16="http://schemas.microsoft.com/office/drawing/2014/main" id="{9024B302-D169-4F4A-9BAD-236BEFCB49AE}"/>
                  </a:ext>
                </a:extLst>
              </p:cNvPr>
              <p:cNvCxnSpPr/>
              <p:nvPr/>
            </p:nvCxnSpPr>
            <p:spPr>
              <a:xfrm>
                <a:off x="3870664" y="1384917"/>
                <a:ext cx="122511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EBCDA42-AAAF-4D7A-9A9E-C3F0299D8401}"/>
                  </a:ext>
                </a:extLst>
              </p:cNvPr>
              <p:cNvSpPr txBox="1"/>
              <p:nvPr/>
            </p:nvSpPr>
            <p:spPr>
              <a:xfrm>
                <a:off x="5039188" y="1152505"/>
                <a:ext cx="16068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Support set</a:t>
                </a:r>
                <a:endParaRPr lang="ko-KR" altLang="en-US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endParaRPr>
              </a:p>
            </p:txBody>
          </p:sp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5434587C-4BC4-4029-BA16-6237571841E7}"/>
                  </a:ext>
                </a:extLst>
              </p:cNvPr>
              <p:cNvCxnSpPr/>
              <p:nvPr/>
            </p:nvCxnSpPr>
            <p:spPr>
              <a:xfrm>
                <a:off x="6393402" y="1384917"/>
                <a:ext cx="122511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FC832CA3-1238-4F80-83CD-B3C736BF2F81}"/>
                </a:ext>
              </a:extLst>
            </p:cNvPr>
            <p:cNvGrpSpPr/>
            <p:nvPr/>
          </p:nvGrpSpPr>
          <p:grpSpPr>
            <a:xfrm>
              <a:off x="7741291" y="3980634"/>
              <a:ext cx="1730017" cy="545759"/>
              <a:chOff x="498987" y="3311448"/>
              <a:chExt cx="3747857" cy="564581"/>
            </a:xfrm>
          </p:grpSpPr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FA71CCEA-3B9B-4FC6-9320-44F43822095F}"/>
                  </a:ext>
                </a:extLst>
              </p:cNvPr>
              <p:cNvCxnSpPr/>
              <p:nvPr/>
            </p:nvCxnSpPr>
            <p:spPr>
              <a:xfrm flipV="1">
                <a:off x="498987" y="3549368"/>
                <a:ext cx="0" cy="3266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BAE0583D-8D6D-4FCA-9EC2-80170734525D}"/>
                  </a:ext>
                </a:extLst>
              </p:cNvPr>
              <p:cNvCxnSpPr/>
              <p:nvPr/>
            </p:nvCxnSpPr>
            <p:spPr>
              <a:xfrm flipV="1">
                <a:off x="4246844" y="3549368"/>
                <a:ext cx="0" cy="3266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21422E27-EE26-43EB-9A60-428D8B565B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987" y="3549368"/>
                <a:ext cx="50575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0A199B7-11E2-4279-86D4-E803B1C46C38}"/>
                  </a:ext>
                </a:extLst>
              </p:cNvPr>
              <p:cNvSpPr txBox="1"/>
              <p:nvPr/>
            </p:nvSpPr>
            <p:spPr>
              <a:xfrm>
                <a:off x="1087284" y="3311448"/>
                <a:ext cx="2653797" cy="3820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Query set</a:t>
                </a:r>
                <a:endParaRPr lang="ko-KR" altLang="en-US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endParaRPr>
              </a:p>
            </p:txBody>
          </p: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36F93D08-D474-411E-8A27-54437BD084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9476" y="3549368"/>
                <a:ext cx="61736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27340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7489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4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1111343" y="291072"/>
            <a:ext cx="5885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“Generic” learning VS “Generic” Meta-learning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52B67B0-AF61-4BB3-AAB7-72854683F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898" y="3240661"/>
            <a:ext cx="3401605" cy="119686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09AE25E-8F3A-45B7-B993-135F7A412ADB}"/>
              </a:ext>
            </a:extLst>
          </p:cNvPr>
          <p:cNvSpPr txBox="1"/>
          <p:nvPr/>
        </p:nvSpPr>
        <p:spPr>
          <a:xfrm>
            <a:off x="2099644" y="2604758"/>
            <a:ext cx="2295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“Generic” learning : 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777AD8-E7FB-417D-81D9-C03940CDC4D0}"/>
              </a:ext>
            </a:extLst>
          </p:cNvPr>
          <p:cNvSpPr txBox="1"/>
          <p:nvPr/>
        </p:nvSpPr>
        <p:spPr>
          <a:xfrm>
            <a:off x="7629387" y="2604758"/>
            <a:ext cx="2898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“Generic” meta-learning : 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F1E6495-A200-4430-8E86-F6E727F6D83B}"/>
                  </a:ext>
                </a:extLst>
              </p:cNvPr>
              <p:cNvSpPr txBox="1"/>
              <p:nvPr/>
            </p:nvSpPr>
            <p:spPr>
              <a:xfrm>
                <a:off x="1601898" y="4535887"/>
                <a:ext cx="24214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p>
                    </m:sSup>
                  </m:oMath>
                </a14:m>
                <a:r>
                  <a:rPr lang="en-US" altLang="ko-KR" dirty="0"/>
                  <a:t> = train dataset) 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F1E6495-A200-4430-8E86-F6E727F6D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898" y="4535887"/>
                <a:ext cx="2421462" cy="369332"/>
              </a:xfrm>
              <a:prstGeom prst="rect">
                <a:avLst/>
              </a:prstGeom>
              <a:blipFill>
                <a:blip r:embed="rId3"/>
                <a:stretch>
                  <a:fillRect l="-2267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657A26D9-850B-4595-884F-A1A02D954B6A}"/>
                  </a:ext>
                </a:extLst>
              </p:cNvPr>
              <p:cNvSpPr/>
              <p:nvPr/>
            </p:nvSpPr>
            <p:spPr>
              <a:xfrm>
                <a:off x="6905408" y="4534869"/>
                <a:ext cx="36945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𝑡𝑠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meta training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query set)</a:t>
                </a:r>
                <a:endParaRPr lang="ko-KR" altLang="en-US" dirty="0"/>
              </a:p>
            </p:txBody>
          </p:sp>
        </mc:Choice>
        <mc:Fallback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657A26D9-850B-4595-884F-A1A02D954B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408" y="4534869"/>
                <a:ext cx="3694538" cy="369332"/>
              </a:xfrm>
              <a:prstGeom prst="rect">
                <a:avLst/>
              </a:prstGeom>
              <a:blipFill>
                <a:blip r:embed="rId4"/>
                <a:stretch>
                  <a:fillRect l="-1485" t="-10000" r="-495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3178F019-13BF-45BE-9EEF-3F0AA34B9B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6838" y="3082585"/>
            <a:ext cx="300037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212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7489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4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D40546-C4C8-421E-A1A3-43994755E2FE}"/>
              </a:ext>
            </a:extLst>
          </p:cNvPr>
          <p:cNvSpPr txBox="1"/>
          <p:nvPr/>
        </p:nvSpPr>
        <p:spPr>
          <a:xfrm>
            <a:off x="1055559" y="291072"/>
            <a:ext cx="4453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Transfer learning VS Meta learning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2A9D488-A41E-4869-A5A7-4C63EEBC7D02}"/>
              </a:ext>
            </a:extLst>
          </p:cNvPr>
          <p:cNvSpPr/>
          <p:nvPr/>
        </p:nvSpPr>
        <p:spPr>
          <a:xfrm>
            <a:off x="247345" y="1256399"/>
            <a:ext cx="2339838" cy="400006"/>
          </a:xfrm>
          <a:prstGeom prst="rect">
            <a:avLst/>
          </a:prstGeom>
          <a:solidFill>
            <a:schemeClr val="bg1"/>
          </a:solidFill>
          <a:ln w="57150">
            <a:solidFill>
              <a:srgbClr val="677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677787"/>
                </a:solidFill>
              </a:rPr>
              <a:t>Transfer learning </a:t>
            </a:r>
            <a:endParaRPr lang="ko-KR" altLang="en-US" dirty="0">
              <a:solidFill>
                <a:srgbClr val="677787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069A01F-A723-4548-A9F3-9543C777A1D4}"/>
              </a:ext>
            </a:extLst>
          </p:cNvPr>
          <p:cNvSpPr/>
          <p:nvPr/>
        </p:nvSpPr>
        <p:spPr>
          <a:xfrm>
            <a:off x="6372706" y="1256399"/>
            <a:ext cx="2339838" cy="400006"/>
          </a:xfrm>
          <a:prstGeom prst="rect">
            <a:avLst/>
          </a:prstGeom>
          <a:solidFill>
            <a:schemeClr val="bg1"/>
          </a:solidFill>
          <a:ln w="57150">
            <a:solidFill>
              <a:srgbClr val="677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677787"/>
                </a:solidFill>
              </a:rPr>
              <a:t>Meta learning </a:t>
            </a:r>
            <a:endParaRPr lang="ko-KR" altLang="en-US" dirty="0">
              <a:solidFill>
                <a:srgbClr val="677787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00896A-245B-4E2D-A8B2-4F480E032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8" y="1998870"/>
            <a:ext cx="5659228" cy="286026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7385073-D15A-45B8-A8E9-439B05EF2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706" y="2365802"/>
            <a:ext cx="5191989" cy="2493328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88659D8-80CB-4A18-8348-50024B08895E}"/>
              </a:ext>
            </a:extLst>
          </p:cNvPr>
          <p:cNvCxnSpPr/>
          <p:nvPr/>
        </p:nvCxnSpPr>
        <p:spPr>
          <a:xfrm>
            <a:off x="6096000" y="1456402"/>
            <a:ext cx="0" cy="4944398"/>
          </a:xfrm>
          <a:prstGeom prst="line">
            <a:avLst/>
          </a:prstGeom>
          <a:ln w="28575">
            <a:solidFill>
              <a:srgbClr val="6777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73C6D31-1418-4840-9288-1FAF33120A55}"/>
              </a:ext>
            </a:extLst>
          </p:cNvPr>
          <p:cNvSpPr txBox="1"/>
          <p:nvPr/>
        </p:nvSpPr>
        <p:spPr>
          <a:xfrm>
            <a:off x="6294540" y="5601600"/>
            <a:ext cx="5740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더 적은 </a:t>
            </a:r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Dataset</a:t>
            </a:r>
            <a:r>
              <a: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을 </a:t>
            </a:r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Targeting</a:t>
            </a:r>
            <a:r>
              <a: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하여</a:t>
            </a:r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, </a:t>
            </a:r>
            <a:r>
              <a: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빠르게 최적화가 이루어질 수 있도록</a:t>
            </a:r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, </a:t>
            </a:r>
            <a:r>
              <a:rPr lang="en-US" altLang="ko-KR" dirty="0">
                <a:solidFill>
                  <a:srgbClr val="FF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Generalization</a:t>
            </a:r>
            <a:r>
              <a: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것에 초점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DD1D63-15B8-46F8-A855-CE136357A60C}"/>
              </a:ext>
            </a:extLst>
          </p:cNvPr>
          <p:cNvSpPr txBox="1"/>
          <p:nvPr/>
        </p:nvSpPr>
        <p:spPr>
          <a:xfrm>
            <a:off x="557376" y="5601601"/>
            <a:ext cx="5340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“</a:t>
            </a:r>
            <a:r>
              <a:rPr lang="ko-KR" altLang="en-US" b="1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대량의 데이터</a:t>
            </a:r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”</a:t>
            </a:r>
            <a:r>
              <a: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로 </a:t>
            </a:r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Pre-trained </a:t>
            </a:r>
            <a:r>
              <a: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모델을 생성한 뒤</a:t>
            </a:r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, </a:t>
            </a:r>
            <a:r>
              <a: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적은 </a:t>
            </a:r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Dataset</a:t>
            </a:r>
            <a:r>
              <a: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을 </a:t>
            </a:r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Fine-Tuning</a:t>
            </a:r>
            <a:r>
              <a: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하는 알고리즘이라는 점에 초점</a:t>
            </a:r>
            <a:endParaRPr lang="en-US" altLang="ko-KR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81A9FB-24AB-4159-A776-42F3999FAFE3}"/>
              </a:ext>
            </a:extLst>
          </p:cNvPr>
          <p:cNvSpPr txBox="1"/>
          <p:nvPr/>
        </p:nvSpPr>
        <p:spPr>
          <a:xfrm>
            <a:off x="2830945" y="2969703"/>
            <a:ext cx="10363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Pre-trained model</a:t>
            </a:r>
            <a:endParaRPr lang="ko-KR" altLang="en-US" sz="8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9AFFEA5-9610-42FC-964A-CC5186DB04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76" y="4581016"/>
            <a:ext cx="3331878" cy="8646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9D60221-1E5F-417A-8C7F-65570F00E7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4540" y="4697958"/>
            <a:ext cx="2657871" cy="69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37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7489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  <a:endParaRPr lang="ko-KR" altLang="en-US" sz="4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1066800" y="295240"/>
            <a:ext cx="24968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Meta learning 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종류</a:t>
            </a:r>
            <a:endParaRPr lang="en-US" altLang="ko-KR" sz="2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F76CE4-351F-47A8-BFC2-94AA1D235C8C}"/>
              </a:ext>
            </a:extLst>
          </p:cNvPr>
          <p:cNvSpPr/>
          <p:nvPr/>
        </p:nvSpPr>
        <p:spPr>
          <a:xfrm>
            <a:off x="1113447" y="1895475"/>
            <a:ext cx="2788193" cy="3941303"/>
          </a:xfrm>
          <a:prstGeom prst="rect">
            <a:avLst/>
          </a:prstGeom>
          <a:noFill/>
          <a:ln w="57150">
            <a:solidFill>
              <a:srgbClr val="677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B0A33-BC77-42A3-B6AC-BA9C11F65D75}"/>
              </a:ext>
            </a:extLst>
          </p:cNvPr>
          <p:cNvSpPr txBox="1"/>
          <p:nvPr/>
        </p:nvSpPr>
        <p:spPr>
          <a:xfrm>
            <a:off x="1295256" y="1995551"/>
            <a:ext cx="242457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>
                <a:solidFill>
                  <a:srgbClr val="67778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거리 학습 기반</a:t>
            </a:r>
            <a:endParaRPr lang="en-US" altLang="ko-KR" sz="2500" b="1" dirty="0">
              <a:solidFill>
                <a:srgbClr val="67778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500" b="1" dirty="0">
                <a:solidFill>
                  <a:srgbClr val="67778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(Metric-based)</a:t>
            </a:r>
            <a:endParaRPr lang="ko-KR" altLang="en-US" sz="2500" b="1" dirty="0">
              <a:solidFill>
                <a:srgbClr val="67778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DD4EEA-E434-4FB3-8B63-E02BF6690A51}"/>
              </a:ext>
            </a:extLst>
          </p:cNvPr>
          <p:cNvSpPr txBox="1"/>
          <p:nvPr/>
        </p:nvSpPr>
        <p:spPr>
          <a:xfrm>
            <a:off x="4898466" y="1997207"/>
            <a:ext cx="241707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b="1" dirty="0">
                <a:solidFill>
                  <a:srgbClr val="67778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 기반 학습</a:t>
            </a:r>
            <a:endParaRPr lang="en-US" altLang="ko-KR" sz="2500" b="1" dirty="0">
              <a:solidFill>
                <a:srgbClr val="67778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500" b="1" dirty="0">
                <a:solidFill>
                  <a:srgbClr val="67778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(Model-based)</a:t>
            </a:r>
            <a:endParaRPr lang="ko-KR" altLang="en-US" sz="2500" b="1" dirty="0">
              <a:solidFill>
                <a:srgbClr val="67778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4C64D9-5111-4819-85B0-67CF49E7925D}"/>
              </a:ext>
            </a:extLst>
          </p:cNvPr>
          <p:cNvSpPr txBox="1"/>
          <p:nvPr/>
        </p:nvSpPr>
        <p:spPr>
          <a:xfrm>
            <a:off x="8182958" y="1997207"/>
            <a:ext cx="3039294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350" b="1" dirty="0">
                <a:solidFill>
                  <a:srgbClr val="67778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최적화 기반 학습</a:t>
            </a:r>
            <a:endParaRPr lang="en-US" altLang="ko-KR" sz="2350" b="1" dirty="0">
              <a:solidFill>
                <a:srgbClr val="67778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350" b="1" dirty="0">
                <a:solidFill>
                  <a:srgbClr val="67778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(Optimization-base)</a:t>
            </a:r>
            <a:endParaRPr lang="ko-KR" altLang="en-US" sz="2350" b="1" dirty="0">
              <a:solidFill>
                <a:srgbClr val="67778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69A2E0A-AC7F-475A-9B1A-BF426E38E0B6}"/>
              </a:ext>
            </a:extLst>
          </p:cNvPr>
          <p:cNvSpPr/>
          <p:nvPr/>
        </p:nvSpPr>
        <p:spPr>
          <a:xfrm>
            <a:off x="4701903" y="1895474"/>
            <a:ext cx="2788193" cy="3941303"/>
          </a:xfrm>
          <a:prstGeom prst="rect">
            <a:avLst/>
          </a:prstGeom>
          <a:noFill/>
          <a:ln w="57150">
            <a:solidFill>
              <a:srgbClr val="677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3741BD8-D41A-4764-8831-149070AEA719}"/>
              </a:ext>
            </a:extLst>
          </p:cNvPr>
          <p:cNvSpPr/>
          <p:nvPr/>
        </p:nvSpPr>
        <p:spPr>
          <a:xfrm>
            <a:off x="8290360" y="1895474"/>
            <a:ext cx="2788193" cy="3941303"/>
          </a:xfrm>
          <a:prstGeom prst="rect">
            <a:avLst/>
          </a:prstGeom>
          <a:noFill/>
          <a:ln w="57150">
            <a:solidFill>
              <a:srgbClr val="677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0AF91B-22F8-4379-B68D-CD5FF2A47B76}"/>
              </a:ext>
            </a:extLst>
          </p:cNvPr>
          <p:cNvSpPr txBox="1"/>
          <p:nvPr/>
        </p:nvSpPr>
        <p:spPr>
          <a:xfrm>
            <a:off x="4818404" y="4507638"/>
            <a:ext cx="2555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적은 수의 학습 단계로도 모델의 파라미터를 효율적으로 학습할 수 있는 방식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8CEDAE4-AB67-4A81-A8C4-86C119605E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425" b="12470"/>
          <a:stretch/>
        </p:blipFill>
        <p:spPr>
          <a:xfrm>
            <a:off x="4840409" y="2885311"/>
            <a:ext cx="2533187" cy="151819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5EBD475-CD5A-40E6-8C6E-32C64C282E66}"/>
              </a:ext>
            </a:extLst>
          </p:cNvPr>
          <p:cNvSpPr txBox="1"/>
          <p:nvPr/>
        </p:nvSpPr>
        <p:spPr>
          <a:xfrm>
            <a:off x="1229947" y="4574580"/>
            <a:ext cx="2555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학습 데이터를 저차원의 공간에 </a:t>
            </a:r>
            <a:r>
              <a:rPr lang="ko-KR" altLang="en-US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임베딩하여</a:t>
            </a:r>
            <a:r>
              <a: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유사도 측정을 학습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9D3CD35-69AA-4955-AA0C-E0C4F80AE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6029" y="2801421"/>
            <a:ext cx="2436854" cy="143165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96443C8-7F58-4F0C-BDB1-BCB8087B89AF}"/>
              </a:ext>
            </a:extLst>
          </p:cNvPr>
          <p:cNvSpPr txBox="1"/>
          <p:nvPr/>
        </p:nvSpPr>
        <p:spPr>
          <a:xfrm>
            <a:off x="2264807" y="1220589"/>
            <a:ext cx="766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무엇을 학습하려 </a:t>
            </a:r>
            <a:r>
              <a:rPr lang="ko-KR" altLang="en-US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하냐에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따라 분류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0B78145-41E1-413B-B2C8-895F8AA2438B}"/>
              </a:ext>
            </a:extLst>
          </p:cNvPr>
          <p:cNvGrpSpPr/>
          <p:nvPr/>
        </p:nvGrpSpPr>
        <p:grpSpPr>
          <a:xfrm>
            <a:off x="1360565" y="2957400"/>
            <a:ext cx="2243095" cy="1374018"/>
            <a:chOff x="1229947" y="2586530"/>
            <a:chExt cx="2597402" cy="1904416"/>
          </a:xfrm>
        </p:grpSpPr>
        <p:pic>
          <p:nvPicPr>
            <p:cNvPr id="1026" name="Picture 2" descr="https://blog.kakaocdn.net/dn/qgwUl/btrsL9wxSSF/loKMfl9NsswhCCVTj1tTek/img.png">
              <a:extLst>
                <a:ext uri="{FF2B5EF4-FFF2-40B4-BE49-F238E27FC236}">
                  <a16:creationId xmlns:a16="http://schemas.microsoft.com/office/drawing/2014/main" id="{9721F1F1-0913-40B0-B12D-03A916C30E6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974"/>
            <a:stretch/>
          </p:blipFill>
          <p:spPr bwMode="auto">
            <a:xfrm>
              <a:off x="1229947" y="2586530"/>
              <a:ext cx="1144137" cy="1238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https://blog.kakaocdn.net/dn/qgwUl/btrsL9wxSSF/loKMfl9NsswhCCVTj1tTek/img.png">
              <a:extLst>
                <a:ext uri="{FF2B5EF4-FFF2-40B4-BE49-F238E27FC236}">
                  <a16:creationId xmlns:a16="http://schemas.microsoft.com/office/drawing/2014/main" id="{06A3EA0C-45E0-4E9F-B707-84C6DBA46DD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026"/>
            <a:stretch/>
          </p:blipFill>
          <p:spPr bwMode="auto">
            <a:xfrm>
              <a:off x="1272157" y="3575563"/>
              <a:ext cx="2555192" cy="9153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6A5518C-1673-4AEF-B98C-077F6F87C9BE}"/>
              </a:ext>
            </a:extLst>
          </p:cNvPr>
          <p:cNvSpPr txBox="1"/>
          <p:nvPr/>
        </p:nvSpPr>
        <p:spPr>
          <a:xfrm>
            <a:off x="8425008" y="4296261"/>
            <a:ext cx="2555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기울기 기반 최적화 기법은 큰 </a:t>
            </a:r>
            <a:r>
              <a:rPr lang="ko-KR" altLang="en-US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데이터셋를</a:t>
            </a:r>
            <a:r>
              <a: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위해 설계가 된 것으로 최적화 기반 메타 러닝은 적은 수의 샘플에 대한 최적화 기법</a:t>
            </a:r>
          </a:p>
        </p:txBody>
      </p:sp>
    </p:spTree>
    <p:extLst>
      <p:ext uri="{BB962C8B-B14F-4D97-AF65-F5344CB8AC3E}">
        <p14:creationId xmlns:p14="http://schemas.microsoft.com/office/powerpoint/2010/main" val="3016231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28002</TotalTime>
  <Words>455</Words>
  <Application>Microsoft Office PowerPoint</Application>
  <PresentationFormat>와이드스크린</PresentationFormat>
  <Paragraphs>97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KoPubWorld돋움체 Bold</vt:lpstr>
      <vt:lpstr>Arial</vt:lpstr>
      <vt:lpstr>Cambria Math</vt:lpstr>
      <vt:lpstr>맑은 고딕</vt:lpstr>
      <vt:lpstr>Microsoft GothicNeo</vt:lpstr>
      <vt:lpstr>KoPub돋움체 Light</vt:lpstr>
      <vt:lpstr>Microsoft GothicNeo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현조</dc:creator>
  <cp:lastModifiedBy>SeongWook_Park</cp:lastModifiedBy>
  <cp:revision>506</cp:revision>
  <dcterms:created xsi:type="dcterms:W3CDTF">2020-05-15T03:41:41Z</dcterms:created>
  <dcterms:modified xsi:type="dcterms:W3CDTF">2022-12-13T12:27:13Z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