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1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7548300" y="3313259"/>
            <a:ext cx="615821" cy="632681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3125864" y="1541269"/>
            <a:ext cx="5940272" cy="2249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Bag of Tricks for Image Classification with Convolutional Neural Networks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37BD7-04EA-4B61-8018-D37B24213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CVPR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05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Training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Refinements – Cosine Learning Rate Decay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4716" y="2994891"/>
            <a:ext cx="9399753" cy="3182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학습 중반부에서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linear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하게 감소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021099-2D4B-46C2-AB2D-FA9287D2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8" y="1201077"/>
            <a:ext cx="5022240" cy="17047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00B1F4-A3C9-48D0-8CD4-D6886C7A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76" y="1239011"/>
            <a:ext cx="4484694" cy="152625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75C4F8D-0764-4F6A-98BA-CA9C6FBE3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09" y="3766776"/>
            <a:ext cx="33432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E22F26A-8C75-4482-833D-A22385304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124" y="3676288"/>
            <a:ext cx="4076700" cy="1819275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467A44A-647F-4CC1-A051-E08E040DE9ED}"/>
              </a:ext>
            </a:extLst>
          </p:cNvPr>
          <p:cNvCxnSpPr/>
          <p:nvPr/>
        </p:nvCxnSpPr>
        <p:spPr>
          <a:xfrm>
            <a:off x="7885651" y="4697835"/>
            <a:ext cx="0" cy="3354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209ADD1-CA1F-4990-84E0-7AE5E9BC57B6}"/>
              </a:ext>
            </a:extLst>
          </p:cNvPr>
          <p:cNvCxnSpPr/>
          <p:nvPr/>
        </p:nvCxnSpPr>
        <p:spPr>
          <a:xfrm>
            <a:off x="9900407" y="4697834"/>
            <a:ext cx="0" cy="3354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0575BB-4CF8-484E-AFA9-A159DFA8D2AB}"/>
              </a:ext>
            </a:extLst>
          </p:cNvPr>
          <p:cNvCxnSpPr>
            <a:cxnSpLocks/>
          </p:cNvCxnSpPr>
          <p:nvPr/>
        </p:nvCxnSpPr>
        <p:spPr>
          <a:xfrm>
            <a:off x="7885651" y="5033239"/>
            <a:ext cx="20147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39">
            <a:extLst>
              <a:ext uri="{FF2B5EF4-FFF2-40B4-BE49-F238E27FC236}">
                <a16:creationId xmlns:a16="http://schemas.microsoft.com/office/drawing/2014/main" id="{9D669DD7-43E5-4A66-908F-8035D49F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871" y="5033239"/>
            <a:ext cx="840358" cy="54225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[0,1]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99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Training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Refinements – Label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Smoothing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9305" y="1159056"/>
            <a:ext cx="9399753" cy="3182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일반화 성능을 높이기 위해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label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smoothing</a:t>
            </a:r>
          </a:p>
          <a:p>
            <a:pPr lvl="1"/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즉 정답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label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대해서만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100%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확률을 부여하지 않는다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DD3A5-256F-4DF2-B2C6-B31E9B9D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19" y="2087552"/>
            <a:ext cx="4366356" cy="11659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7D6250B-FADA-48A4-8832-323D22D5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18" y="2105658"/>
            <a:ext cx="4991100" cy="2352675"/>
          </a:xfrm>
          <a:prstGeom prst="rect">
            <a:avLst/>
          </a:prstGeom>
        </p:spPr>
      </p:pic>
      <p:sp>
        <p:nvSpPr>
          <p:cNvPr id="27" name="내용 개체 틀 16">
            <a:extLst>
              <a:ext uri="{FF2B5EF4-FFF2-40B4-BE49-F238E27FC236}">
                <a16:creationId xmlns:a16="http://schemas.microsoft.com/office/drawing/2014/main" id="{910E85DC-583C-4861-B805-DCBD54C94F39}"/>
              </a:ext>
            </a:extLst>
          </p:cNvPr>
          <p:cNvSpPr txBox="1">
            <a:spLocks/>
          </p:cNvSpPr>
          <p:nvPr/>
        </p:nvSpPr>
        <p:spPr>
          <a:xfrm>
            <a:off x="1824719" y="3674378"/>
            <a:ext cx="4271282" cy="231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K = classes</a:t>
            </a:r>
          </a:p>
        </p:txBody>
      </p:sp>
    </p:spTree>
    <p:extLst>
      <p:ext uri="{BB962C8B-B14F-4D97-AF65-F5344CB8AC3E}">
        <p14:creationId xmlns:p14="http://schemas.microsoft.com/office/powerpoint/2010/main" val="284940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Training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Refinements – Knowledge Distillation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9305" y="1159056"/>
            <a:ext cx="9399753" cy="3182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내용 개체 틀 16">
            <a:extLst>
              <a:ext uri="{FF2B5EF4-FFF2-40B4-BE49-F238E27FC236}">
                <a16:creationId xmlns:a16="http://schemas.microsoft.com/office/drawing/2014/main" id="{910E85DC-583C-4861-B805-DCBD54C94F39}"/>
              </a:ext>
            </a:extLst>
          </p:cNvPr>
          <p:cNvSpPr txBox="1">
            <a:spLocks/>
          </p:cNvSpPr>
          <p:nvPr/>
        </p:nvSpPr>
        <p:spPr>
          <a:xfrm>
            <a:off x="1824718" y="1033770"/>
            <a:ext cx="3661682" cy="1071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z = student - ResNet-50</a:t>
            </a: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 = teacher – ResNet-152</a:t>
            </a: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 = real distribution</a:t>
            </a: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 = Temperature(hyper parameter)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BED4DD-5EDE-488A-BD43-10586A98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55" y="2505237"/>
            <a:ext cx="5857252" cy="4745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D4F414-883B-4D21-A2CF-18ECB610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461" y="3125578"/>
            <a:ext cx="7218513" cy="27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4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Training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Refinements – </a:t>
            </a: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Mixup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Training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9305" y="1159056"/>
            <a:ext cx="9399753" cy="3182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7BCB74E1-DD38-42EF-AEF6-8056CA6257F9}"/>
              </a:ext>
            </a:extLst>
          </p:cNvPr>
          <p:cNvSpPr txBox="1">
            <a:spLocks/>
          </p:cNvSpPr>
          <p:nvPr/>
        </p:nvSpPr>
        <p:spPr>
          <a:xfrm>
            <a:off x="2085451" y="1077695"/>
            <a:ext cx="3268124" cy="295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11B8E7A-49EE-4493-8DD8-FFCBD6B6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18" y="1225333"/>
            <a:ext cx="9640694" cy="47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C123B3E-D4E8-4206-8C39-97B5BE66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43" y="1370541"/>
            <a:ext cx="3514725" cy="16097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B3A472-7215-43A7-93D1-A6A85FB2DB0B}"/>
              </a:ext>
            </a:extLst>
          </p:cNvPr>
          <p:cNvSpPr/>
          <p:nvPr/>
        </p:nvSpPr>
        <p:spPr>
          <a:xfrm>
            <a:off x="5134062" y="1372970"/>
            <a:ext cx="3162650" cy="1521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F430FBB-6C88-4B2E-9B1E-4B780AEC1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289" y="959181"/>
            <a:ext cx="4129764" cy="21091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569D1F-6C18-4801-A442-B2FB7E3BF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254" y="2661348"/>
            <a:ext cx="3318803" cy="2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3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4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Training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Refinements – Result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F15F5E2-016C-4E16-A5CC-E6385971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12" y="1189994"/>
            <a:ext cx="6448338" cy="2239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244DD6-C9F6-495F-A200-3E24D0F4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19" y="4395919"/>
            <a:ext cx="9611999" cy="10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7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4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Transfer Learning : Object detection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7A6C07D-5156-4AB1-BDD4-B02E60EE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157" y="2322550"/>
            <a:ext cx="6022069" cy="3916313"/>
          </a:xfrm>
          <a:prstGeom prst="rect">
            <a:avLst/>
          </a:prstGeom>
        </p:spPr>
      </p:pic>
      <p:sp>
        <p:nvSpPr>
          <p:cNvPr id="16" name="제목 15">
            <a:extLst>
              <a:ext uri="{FF2B5EF4-FFF2-40B4-BE49-F238E27FC236}">
                <a16:creationId xmlns:a16="http://schemas.microsoft.com/office/drawing/2014/main" id="{5E5762F5-2181-4F98-BEF9-F31BA528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718" y="1243475"/>
            <a:ext cx="8997080" cy="8507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Image classification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외에도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 detection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에서도 성능 향상을 보인다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321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4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824D8914-1BF9-4471-B162-030BB443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83" y="259225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1479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50023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4388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8593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41144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40331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739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484DDC0-8D39-4724-B8EF-F0FC1394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716" y="1078167"/>
            <a:ext cx="9612001" cy="5098795"/>
          </a:xfrm>
        </p:spPr>
        <p:txBody>
          <a:bodyPr>
            <a:normAutofit/>
          </a:bodyPr>
          <a:lstStyle/>
          <a:p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기술을 제안하는 것이 아닌 다양한 논문에서 제안된 테크닉들을 조합하여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Image Classification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성능을 향상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사소한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Trick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적절히 모아 사용하면 큰 성능 향상을 이끌어낼 수 있다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b="1" dirty="0"/>
          </a:p>
          <a:p>
            <a:endParaRPr lang="en-US" altLang="ko-KR" sz="2000" b="1" dirty="0"/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FLOPs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조금 증가하였지만 성능이 크게 향상</a:t>
            </a:r>
            <a:endParaRPr lang="ko-KR" altLang="en-US" sz="20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CD0EA17-7A26-4AE2-A193-1491670B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29" y="3429000"/>
            <a:ext cx="6536959" cy="261172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1AB85B-32CF-4B4C-ADFD-E88B002F8D7A}"/>
              </a:ext>
            </a:extLst>
          </p:cNvPr>
          <p:cNvSpPr/>
          <p:nvPr/>
        </p:nvSpPr>
        <p:spPr>
          <a:xfrm>
            <a:off x="9169167" y="5587069"/>
            <a:ext cx="1887523" cy="3020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3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Base Line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60A180C-C456-42DB-9FD6-6E7C3B7F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18" y="1787987"/>
            <a:ext cx="4267725" cy="3242103"/>
          </a:xfrm>
          <a:prstGeom prst="rect">
            <a:avLst/>
          </a:prstGeom>
        </p:spPr>
      </p:pic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D71A0041-2F0C-4467-A05F-213289D9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594" y="1633763"/>
            <a:ext cx="4857206" cy="3309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preprocessing</a:t>
            </a:r>
          </a:p>
          <a:p>
            <a:pPr marL="457200" indent="-457200">
              <a:buAutoNum type="arabicPeriod"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이미지를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float-32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디코딩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내에서 랜덤으로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224x224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crop</a:t>
            </a:r>
          </a:p>
          <a:p>
            <a:pPr marL="457200" indent="-457200">
              <a:buAutoNum type="arabicPeriod"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 = 0.5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horizontal flip</a:t>
            </a:r>
          </a:p>
          <a:p>
            <a:pPr marL="457200" indent="-457200">
              <a:buAutoNum type="arabicPeriod"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색조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채도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밝기를 랜덤하게 변경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PCA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noise</a:t>
            </a:r>
          </a:p>
          <a:p>
            <a:pPr marL="457200" indent="-457200">
              <a:buAutoNum type="arabicPeriod"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78641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Base Line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FCC13409-74A6-47CA-825B-48DEADE6B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581" y="3627564"/>
            <a:ext cx="7493202" cy="2217376"/>
          </a:xfrm>
        </p:spPr>
      </p:pic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4716" y="1078167"/>
            <a:ext cx="9612001" cy="509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GPU : Nvidia V100 * 8</a:t>
            </a: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Xavier initialization</a:t>
            </a: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Batch size : 256</a:t>
            </a: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Epoch : 120</a:t>
            </a:r>
          </a:p>
          <a:p>
            <a:r>
              <a:rPr lang="en-US" altLang="ko-KR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MultiStepLR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[30, 60, 90] gamma = 0.1</a:t>
            </a: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ISLVRC2012 Dataset</a:t>
            </a:r>
          </a:p>
        </p:txBody>
      </p:sp>
    </p:spTree>
    <p:extLst>
      <p:ext uri="{BB962C8B-B14F-4D97-AF65-F5344CB8AC3E}">
        <p14:creationId xmlns:p14="http://schemas.microsoft.com/office/powerpoint/2010/main" val="12136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Efficient Training : Large-batch Training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4716" y="1078167"/>
            <a:ext cx="9612001" cy="509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Batch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size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증가하면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수렴률이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감소하는 문제가 발생할 수 있다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/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즉 동일 횟수로 학습하면 배치 크기가 큰 모델의 평가 성능이 낮을 수 있다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/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Learning Rate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선형적으로 증가 시킴으로써 해결 할 수 있다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/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초기 </a:t>
            </a:r>
            <a:r>
              <a:rPr lang="ko-KR" altLang="en-US" sz="16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학습률을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0.1 x batch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size/256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설정</a:t>
            </a:r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Warmup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초기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번의 배치에 대해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학습률을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init_lr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/m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설정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C0CEB6-05EB-4AEC-9369-54FC0E558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28" y="3526971"/>
            <a:ext cx="6455937" cy="26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2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Efficient Training : Parameter setting(Zero gamma)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4716" y="1078167"/>
            <a:ext cx="9612001" cy="509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일반적으로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Residual block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뒷부분에는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Batch Normalization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사용됨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/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일반적인 정규화는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gamma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 beta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초기화</a:t>
            </a:r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Gamma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초기화하면서 초반 학습 난이도를 쉽게 설정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할수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있다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/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694F0F-5A42-4019-9A68-F1E9D1AB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99" y="4894217"/>
            <a:ext cx="9612001" cy="1282745"/>
          </a:xfrm>
        </p:spPr>
        <p:txBody>
          <a:bodyPr>
            <a:normAutofit/>
          </a:bodyPr>
          <a:lstStyle/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weight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decay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종종 모든 학습 가능한 파라미터에 적용된다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/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몇몇 논문에서는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bias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대하여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weight decay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적용하지 않는 것을 추천한다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0E2D1F-8B48-45C4-B333-4EAD6B48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99" y="2587751"/>
            <a:ext cx="9337085" cy="19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8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Efficient Training : Low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precision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training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4716" y="1078167"/>
            <a:ext cx="9612001" cy="509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연산을 할 때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32-bit floating point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보편적으로 사용한다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현재의 다양한 하드웨어들은 더 낮은 정밀도의 자료형을 효율적으로 지원함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Nvidia V100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FP32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대해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14TFLOPS, FP16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대해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100TFLOPS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이상의 성능 제공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V100 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사용시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FP32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FP16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ko-KR" altLang="en-US" sz="16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바꾸는것으로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학습속도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2~3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 빨라질 수 있다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/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285281-F97C-4CE8-AC7A-4DE98BEFD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25" y="3807876"/>
            <a:ext cx="5704113" cy="25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8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Efficient Training(Low-precision + Large Batch)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4716" y="1078167"/>
            <a:ext cx="9612001" cy="509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Baseline : ResNet-50 with FP32</a:t>
            </a: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Efficient : ResNet-50 with FP16</a:t>
            </a: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FP16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이용해도 다양한 테크닉을 적용함으로써 높은 성능을 빠른 학습 속도로 얻을 수 있다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4C910CA-E4B2-47CC-935B-1D97ECE2C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254" y="4941921"/>
            <a:ext cx="6121491" cy="1350950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9BF4E0-F9F9-41B0-A308-C04E9A9F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71" y="3280121"/>
            <a:ext cx="4108656" cy="17249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757823-835E-431B-8B81-59BF1D833470}"/>
              </a:ext>
            </a:extLst>
          </p:cNvPr>
          <p:cNvSpPr/>
          <p:nvPr/>
        </p:nvSpPr>
        <p:spPr>
          <a:xfrm>
            <a:off x="5486400" y="3814354"/>
            <a:ext cx="1297577" cy="2177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1AA53D-1235-4A5F-8131-243E8331AA8D}"/>
              </a:ext>
            </a:extLst>
          </p:cNvPr>
          <p:cNvSpPr/>
          <p:nvPr/>
        </p:nvSpPr>
        <p:spPr>
          <a:xfrm>
            <a:off x="6783977" y="4705749"/>
            <a:ext cx="1297577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0F4ADB-6FD0-4F18-A274-6C3809E8E2CE}"/>
              </a:ext>
            </a:extLst>
          </p:cNvPr>
          <p:cNvSpPr/>
          <p:nvPr/>
        </p:nvSpPr>
        <p:spPr>
          <a:xfrm>
            <a:off x="5425440" y="5539296"/>
            <a:ext cx="1271451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9A1EF1-9145-4E6F-A0FB-CE4063D85FC7}"/>
              </a:ext>
            </a:extLst>
          </p:cNvPr>
          <p:cNvSpPr/>
          <p:nvPr/>
        </p:nvSpPr>
        <p:spPr>
          <a:xfrm>
            <a:off x="7720149" y="5539295"/>
            <a:ext cx="1297577" cy="2177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4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41835" y="101286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Tweaks : ResNet-50 Architecture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246592" y="613333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650957" y="1498323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55162" y="3255033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637713" y="2681955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6900" y="2105658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308" y="790585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16">
            <a:extLst>
              <a:ext uri="{FF2B5EF4-FFF2-40B4-BE49-F238E27FC236}">
                <a16:creationId xmlns:a16="http://schemas.microsoft.com/office/drawing/2014/main" id="{9331E857-D3B7-4139-9E9B-D341CCB4523C}"/>
              </a:ext>
            </a:extLst>
          </p:cNvPr>
          <p:cNvSpPr txBox="1">
            <a:spLocks/>
          </p:cNvSpPr>
          <p:nvPr/>
        </p:nvSpPr>
        <p:spPr>
          <a:xfrm>
            <a:off x="1824717" y="4944224"/>
            <a:ext cx="4271284" cy="123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총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번의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stage</a:t>
            </a:r>
          </a:p>
          <a:p>
            <a:pPr lvl="1"/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stage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6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downsampling</a:t>
            </a:r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Default stride = 1</a:t>
            </a:r>
          </a:p>
          <a:p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4FB14A-CA26-4F97-AFD6-1FE2EF44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16" y="867524"/>
            <a:ext cx="4068227" cy="4076700"/>
          </a:xfrm>
          <a:prstGeom prst="rect">
            <a:avLst/>
          </a:prstGeom>
        </p:spPr>
      </p:pic>
      <p:sp>
        <p:nvSpPr>
          <p:cNvPr id="25" name="내용 개체 틀 16">
            <a:extLst>
              <a:ext uri="{FF2B5EF4-FFF2-40B4-BE49-F238E27FC236}">
                <a16:creationId xmlns:a16="http://schemas.microsoft.com/office/drawing/2014/main" id="{DBB5E8CF-7590-48F8-8990-660E85C30179}"/>
              </a:ext>
            </a:extLst>
          </p:cNvPr>
          <p:cNvSpPr txBox="1">
            <a:spLocks/>
          </p:cNvSpPr>
          <p:nvPr/>
        </p:nvSpPr>
        <p:spPr>
          <a:xfrm>
            <a:off x="6529182" y="4944224"/>
            <a:ext cx="4271284" cy="123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a) :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정보손실 보완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B) : parameter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↓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layer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↑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c) :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정보손실 보완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56E1E79-5D32-4BD7-B00B-9A080CD5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768" y="1159417"/>
            <a:ext cx="4933950" cy="31813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1CF31A-E0B2-48F4-903D-4AD85DF58352}"/>
              </a:ext>
            </a:extLst>
          </p:cNvPr>
          <p:cNvSpPr/>
          <p:nvPr/>
        </p:nvSpPr>
        <p:spPr>
          <a:xfrm>
            <a:off x="6502768" y="1225333"/>
            <a:ext cx="1726832" cy="311543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DAF040-7815-4009-B627-1186E04BA6D0}"/>
              </a:ext>
            </a:extLst>
          </p:cNvPr>
          <p:cNvSpPr/>
          <p:nvPr/>
        </p:nvSpPr>
        <p:spPr>
          <a:xfrm>
            <a:off x="9650041" y="1225333"/>
            <a:ext cx="1726832" cy="311543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BC0CD-851E-4A6D-9B46-9F5BEF5657CA}"/>
              </a:ext>
            </a:extLst>
          </p:cNvPr>
          <p:cNvSpPr/>
          <p:nvPr/>
        </p:nvSpPr>
        <p:spPr>
          <a:xfrm>
            <a:off x="4026717" y="1348171"/>
            <a:ext cx="1803632" cy="22339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AF4775-E211-4854-A795-D3D1370F973F}"/>
              </a:ext>
            </a:extLst>
          </p:cNvPr>
          <p:cNvSpPr/>
          <p:nvPr/>
        </p:nvSpPr>
        <p:spPr>
          <a:xfrm>
            <a:off x="8501051" y="1225333"/>
            <a:ext cx="869452" cy="31154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F7B44C-3CFB-458E-8E78-5C8AA5DDB9C0}"/>
              </a:ext>
            </a:extLst>
          </p:cNvPr>
          <p:cNvSpPr/>
          <p:nvPr/>
        </p:nvSpPr>
        <p:spPr>
          <a:xfrm>
            <a:off x="2902591" y="3429000"/>
            <a:ext cx="921068" cy="12017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03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473</Words>
  <Application>Microsoft Office PowerPoint</Application>
  <PresentationFormat>와이드스크린</PresentationFormat>
  <Paragraphs>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[0,1]</vt:lpstr>
      <vt:lpstr>PowerPoint 프레젠테이션</vt:lpstr>
      <vt:lpstr>PowerPoint 프레젠테이션</vt:lpstr>
      <vt:lpstr>PowerPoint 프레젠테이션</vt:lpstr>
      <vt:lpstr>PowerPoint 프레젠테이션</vt:lpstr>
      <vt:lpstr>Image classification 외에도 object detection에서도 성능 향상을 보인다.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심보석</cp:lastModifiedBy>
  <cp:revision>42</cp:revision>
  <dcterms:created xsi:type="dcterms:W3CDTF">2021-05-31T15:17:18Z</dcterms:created>
  <dcterms:modified xsi:type="dcterms:W3CDTF">2021-06-09T04:22:05Z</dcterms:modified>
</cp:coreProperties>
</file>