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6464-0C33-4747-9B36-E72BD2843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9B741-18DD-45F7-B3E6-743134BBD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E0574-B2F6-40C3-B003-5AD2AEB8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4BD4-AFB0-43A1-8185-4E29071C8D94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3913D-A492-489F-A92B-900BD9F8C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B4DCC-C875-49FF-9313-CEB59C41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CF81-EC1A-4D3C-9FF9-FAF5CC0DA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38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A5050-ABB7-489E-B377-13EAF403E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665CB-39A5-4D56-88C9-4164ABB8F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51779-51B2-4744-AAAB-B4C586CA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4BD4-AFB0-43A1-8185-4E29071C8D94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676B5-6CC1-4F1D-84E3-F253222FD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C8464-633A-420F-A9BE-07A93885B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CF81-EC1A-4D3C-9FF9-FAF5CC0DA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85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9927E9-6372-48E5-A908-9CAEDE995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D69B7-9723-4468-B079-30021F26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FE9C4-4D37-4F1E-B302-851485137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4BD4-AFB0-43A1-8185-4E29071C8D94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3A0BD-8261-4875-9EAE-029DAE606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36AF4-5661-4E81-86D9-0F95EEF7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CF81-EC1A-4D3C-9FF9-FAF5CC0DA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88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61D6-63A5-4872-8EAF-05CBC8EA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5D982-689E-47BE-9BE1-6CC32945A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FD6A0-CEB0-4DD0-999C-596A784D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4BD4-AFB0-43A1-8185-4E29071C8D94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35780-FA70-4BFB-A380-939945D4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35528-16A3-49B0-95D4-E6B9810F3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CF81-EC1A-4D3C-9FF9-FAF5CC0DA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28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E8322-46D4-4297-8809-3731A407E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4C1B1-553D-495C-B46C-CAC3D7FB5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D3487-5BBA-4DB5-A50E-371D1354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4BD4-AFB0-43A1-8185-4E29071C8D94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B74F6-489A-4E02-AB0D-E8E657D1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DCE4-FE27-4F34-B694-47BC3A86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CF81-EC1A-4D3C-9FF9-FAF5CC0DA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39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E9F4E-CCE8-4D63-9377-DAC9167E0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B829C-BA8F-402F-9327-68E081430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51946-D74F-48E2-88F7-F78FAB9D4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43FB6-FD42-4613-8BC7-5721FD78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4BD4-AFB0-43A1-8185-4E29071C8D94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3413B-7E52-4A1F-AA4D-96AE27789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2FEA1-77C1-4A53-9B2A-FAB0CEF2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CF81-EC1A-4D3C-9FF9-FAF5CC0DA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44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3E2CF-2C04-4234-A903-F4DE5F709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1E9E1-01CF-46E7-A502-8F50925BD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F3A6D-D517-41F3-A1EF-D4A75DB87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06BB35-D511-4B72-9665-8F14F987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91D9F3-10BC-4E73-89E7-C5E845D55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E00D8-E0BB-42BE-B135-365BA1F0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4BD4-AFB0-43A1-8185-4E29071C8D94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B904D3-3042-4AF3-8089-19694371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58A357-1F83-432E-B71C-F8FD937FE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CF81-EC1A-4D3C-9FF9-FAF5CC0DA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64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B8F3-DCA9-4786-8779-37859C35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810650-46EA-4872-9283-C13E8B9AB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4BD4-AFB0-43A1-8185-4E29071C8D94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3022A-D9D7-4E5C-BE7E-B16E9500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3A461-9324-419C-97C2-7A362F2F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CF81-EC1A-4D3C-9FF9-FAF5CC0DA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19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467BD2-ED9A-4796-BA7B-68FC6C2F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4BD4-AFB0-43A1-8185-4E29071C8D94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A8517E-A2CA-4AD2-BF34-70FE56CA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DD721-A579-485F-BE6B-70131EE0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CF81-EC1A-4D3C-9FF9-FAF5CC0DA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2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259B-8B59-4962-B3FD-44E250794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1D816-C30B-4931-BE22-43714F8C2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4C808-EE7A-4E8D-9678-0DF2F3E08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DD287-C8FB-4F77-AB46-DA6D1004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4BD4-AFB0-43A1-8185-4E29071C8D94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05D0C-00E3-4766-91BF-DA4493D82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D85D9-AD66-4EE8-935A-BFAFFE940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CF81-EC1A-4D3C-9FF9-FAF5CC0DA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93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B32E-081C-48CE-8E4A-A04DD299C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79CF9B-1628-47AC-9B1E-8DBA482AD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159F9-E749-427C-87B4-882A0DE8E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DCAD3-15C0-4173-B9C7-D44390DD4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4BD4-AFB0-43A1-8185-4E29071C8D94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3A2AD-1021-42B5-AC96-ABB78F7E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5EB38-C135-42D6-9145-332F4607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CF81-EC1A-4D3C-9FF9-FAF5CC0DA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20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87C67-D390-422B-94CF-D11D90404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4ED22-693F-439D-961F-3DD2BC03B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29E7C-7EF5-4FFB-8813-B7167C1E7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C4BD4-AFB0-43A1-8185-4E29071C8D94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4F243-592D-44ED-8C97-244A315BC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87E39-123F-4BBE-BF47-6D5E19B80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9CF81-EC1A-4D3C-9FF9-FAF5CC0DA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65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95DC-BD3E-40D0-AE65-35BEA47A33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Политическое устройство Киевской Руси.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1D5F5-7490-4B13-B9CB-02C9032EEF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</a:t>
            </a:r>
          </a:p>
          <a:p>
            <a:r>
              <a:rPr lang="ru-RU" dirty="0"/>
              <a:t>Михаил Солодилов</a:t>
            </a:r>
          </a:p>
          <a:p>
            <a:r>
              <a:rPr lang="ru-RU" dirty="0"/>
              <a:t>Б01-307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49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FD24E-4151-422C-852E-AA1E88EB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правления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51794-3801-4C0C-9EF2-0BCB92430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382" y="1413164"/>
            <a:ext cx="7003382" cy="5342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Древнерусском государстве была монархическая форма правления. Верховная власть принадлежала одному человеку ― киевскому князю. Он собирал налоги (дань), вершил суд, издавал законы, руководил защитой страны от нападения врагов, организовывал строительство городов, заключал договоры с соседними государствами.</a:t>
            </a:r>
            <a:r>
              <a:rPr lang="en-US" sz="2400" dirty="0"/>
              <a:t> </a:t>
            </a:r>
            <a:r>
              <a:rPr lang="ru-RU" sz="2400" dirty="0"/>
              <a:t>Жители наиболее крупных городов Руси имели свою политическую организацию в виде народного собрания, именуемого вече.</a:t>
            </a:r>
            <a:r>
              <a:rPr lang="en-US" sz="2400" dirty="0"/>
              <a:t> </a:t>
            </a:r>
            <a:r>
              <a:rPr lang="ru-RU" sz="2400" dirty="0"/>
              <a:t>На собрании решали наиболее важные вопросы городского управления: сбор налогов, разбирательство крупных споров, организация обороны от врагов, а иногда ― признание власти того или иного князя.</a:t>
            </a:r>
            <a:endParaRPr lang="en-GB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59D6E2-5F7B-49AF-8E4E-7D98666A1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008" y="1833008"/>
            <a:ext cx="4164940" cy="256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BE1B02-543A-4935-A1C6-004E69AA2C25}"/>
              </a:ext>
            </a:extLst>
          </p:cNvPr>
          <p:cNvSpPr txBox="1"/>
          <p:nvPr/>
        </p:nvSpPr>
        <p:spPr>
          <a:xfrm>
            <a:off x="7686008" y="4394446"/>
            <a:ext cx="416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Сребреник XI в. ― монета, отчеканенная при Ярославе Мудром.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473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3F31-14B3-4AEE-866B-D3F2AB7D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правления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472F5-FEE6-411F-98E0-853552FE4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ru-RU" b="0" i="0" dirty="0">
                <a:solidFill>
                  <a:srgbClr val="333333"/>
                </a:solidFill>
                <a:effectLst/>
                <a:latin typeface="Circe"/>
              </a:rPr>
              <a:t>Устройство общества Древней Руси было похоже на то, что было в средневековой Европе. Люди по своему положению были не равны между собой. В древнерусском обществе можно выделить три основных сословия: светскую знать (те, кто воюет), духовенство (те, кто молится) и крестьянство (те, кто работает).</a:t>
            </a:r>
          </a:p>
          <a:p>
            <a:pPr algn="just"/>
            <a:r>
              <a:rPr lang="ru-RU" b="0" i="0" dirty="0">
                <a:solidFill>
                  <a:srgbClr val="333333"/>
                </a:solidFill>
                <a:effectLst/>
                <a:latin typeface="Circe"/>
              </a:rPr>
              <a:t>Неравенство в положении сословий усугублялось разным уровнем материального благосостояния, а также разными правами и обязанностями. Составляющее более 90% населения Руси крестьянство зависело от светских феодалов и духовенства. Крестьяне платили налоги и не чувствовали себя в безопасности без опеки князя и его дружинников.</a:t>
            </a:r>
          </a:p>
          <a:p>
            <a:pPr algn="just"/>
            <a:r>
              <a:rPr lang="ru-RU" b="0" i="0" dirty="0">
                <a:solidFill>
                  <a:srgbClr val="333333"/>
                </a:solidFill>
                <a:effectLst/>
                <a:latin typeface="Circe"/>
              </a:rPr>
              <a:t>Большинство сведений об общественном устройстве Древней Руси передаёт свод законов Русская Правда. В нём перечислены разные категории населения, а также указаны способы решения конфликтов в зависимости от сословной принадлежности человека. Например, компенсация за убийство княжеского дружинника составляла 80 гривен (гривна ― древнерусская денежная единица), а за убийство простого крестьянина-общинника ― 5 гривен, что наглядно показывает разницу в общественном положении людей.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984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AD89-8D3C-44A3-B28F-56286A61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Сословная организация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3844D-3EC9-4BBD-AED2-6AF13A8F6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Князь</a:t>
            </a:r>
          </a:p>
          <a:p>
            <a:pPr lvl="1"/>
            <a:r>
              <a:rPr lang="ru-RU" dirty="0"/>
              <a:t>Боряре - представители высшей знати в Древней Руси, владеющие земельными угодьями и служащие князю. Бояре командовали полками во время военных походов, князь давал им ответственные поручения и назначал на управленческие должности в государстве. Наградой для бояр за верную службу было право владеть земельными угодьями. Жившие на боярской земле крестьяне были зависимы от хозяина, они должны были работать на него и платить подати.</a:t>
            </a:r>
          </a:p>
          <a:p>
            <a:pPr lvl="1"/>
            <a:r>
              <a:rPr lang="ru-RU" dirty="0"/>
              <a:t>Младшие дружнники(дети боярские) – составляли основу княжеского войска. Они находились на службе постоянно, за что получали от князя деньги и Землю.</a:t>
            </a:r>
          </a:p>
          <a:p>
            <a:pPr lvl="1"/>
            <a:endParaRPr lang="ru-RU" dirty="0"/>
          </a:p>
          <a:p>
            <a:pPr marL="457200" lvl="1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Circe"/>
              </a:rPr>
              <a:t>Бояре и младшие дружинники были не только у киевского князя, но и в меньшем количестве у его родственников Рюриковичей, местных (удельных) князей.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7265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DCD8-265E-4B29-826C-ADC0AA04E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Духовенство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46B77-069E-4B54-9E25-D6547A037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Духовенство ― служители церкви ― играло большую роль в общественной жизни. После принятия на Руси христианства в 988 г. основные нравственные постулаты стала определять церковь. В каждом конкретном случае именно представитель духовенства решал, насколько поступок человека соответствует нравственности.</a:t>
            </a:r>
          </a:p>
          <a:p>
            <a:pPr marL="0" indent="0">
              <a:buNone/>
            </a:pPr>
            <a:r>
              <a:rPr lang="ru-RU" dirty="0"/>
              <a:t> Глава Русской церкви митрополит Киевский представлял высшую церковную власть. Он назначал епископов и наделял их властью в отдельных землях.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90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CE1C-FBF0-4DCE-A52F-2FC3BC10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Крестьяне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990F8-4146-42AB-8040-5978A6013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1900" dirty="0"/>
              <a:t>Подавляющее большинство населения Руси составляли крестьяне, работавшие на земле. Почти всё, что было у крестьян, они производили своими руками: еду, одежду, рабочий инструмент. Крестьянское сословие находилось в зависимости от представителей знати. Земледельцы должны были платить налоги князю, на земле которого они жили. Кроме того, в случае государственной необходимости, например во время войны, князь мог привлечь крестьян к различным работам и обложить дополнительным налогом. Зависимых только от князя крестьян называли смердами.</a:t>
            </a:r>
            <a:endParaRPr lang="ru-RU" sz="2000" dirty="0"/>
          </a:p>
          <a:p>
            <a:r>
              <a:rPr lang="ru-RU" sz="1900" dirty="0"/>
              <a:t>Зачастую смерды попадали в зависимость от крупных землевладельцев ― бояр. Крестьянское хозяйство могло прийти в упадок из-за неурожая, нашествия иноземцев или других обстоятельств. Крестьяне брали в долг у боярина купу ― часть урожая или деньги. Взамен они должны были работать на боярина и постепенно отдавать долг. Крестьянин-должник боярина назывался закупом. Бывало также, что крестьянин полностью разорялся и, не имея другого выхода, вынужден был идти наёмным работником в хозяйство боярина. Такого крестьянина называли рядовичем, поскольку его взаимоотношения с работодателем регулировались специальным договором ― рядом.</a:t>
            </a:r>
            <a:endParaRPr lang="en-US" sz="1900" dirty="0"/>
          </a:p>
          <a:p>
            <a:pPr lvl="1"/>
            <a:r>
              <a:rPr lang="ru-RU" sz="1200" dirty="0"/>
              <a:t>Смерд — основная категория сельского населения Древней Руси, как правило зависимая от князя и выплачивающая ему повинности.</a:t>
            </a:r>
          </a:p>
          <a:p>
            <a:pPr lvl="1"/>
            <a:r>
              <a:rPr lang="ru-RU" sz="1200" dirty="0"/>
              <a:t>Закуп — в Древней Руси лицо, попавшее в долговую кабалу и обязанное своей работой, в том числе на господской пашне, вернуть долг заимодавцу.</a:t>
            </a:r>
          </a:p>
          <a:p>
            <a:pPr lvl="1"/>
            <a:r>
              <a:rPr lang="ru-RU" sz="1200" dirty="0"/>
              <a:t>Рядович — в Древней Руси лицо, попавшее в зависимость от землевладельца (князя или боярина) на основании заключённого с ним договора — ряда.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51520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CA67-7567-43A7-A659-E375A96E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Крестьяне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3DBFE-7B69-47B0-8FF0-9B43AF93D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Провинившиеся или не сумевшие отдать долги закупы и рядовичи становились холопами, или челядью, что фактически означало рабство. Холопами также становились иноплеменники, взятые в плен на войне. Рабский статус холопов передавался по наследству. Человек, вступивший в брак с холопом, сам становился холопом. Хозяин мог заставить крестьянина выполнять самую грязную работу или наказать. За убийство холопа хозяином Русская Правда не предусматривала суда.</a:t>
            </a:r>
          </a:p>
        </p:txBody>
      </p:sp>
    </p:spTree>
    <p:extLst>
      <p:ext uri="{BB962C8B-B14F-4D97-AF65-F5344CB8AC3E}">
        <p14:creationId xmlns:p14="http://schemas.microsoft.com/office/powerpoint/2010/main" val="1032229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933C-C8A4-4F34-A45D-2BADEC4C8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Всё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59B5C-D94B-44F5-8DB3-57DB4C68A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249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810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Circe</vt:lpstr>
      <vt:lpstr>Office Theme</vt:lpstr>
      <vt:lpstr>Политическое устройство Киевской Руси.</vt:lpstr>
      <vt:lpstr>Структура правления</vt:lpstr>
      <vt:lpstr>Структура правления</vt:lpstr>
      <vt:lpstr>Сословная организация</vt:lpstr>
      <vt:lpstr>Духовенство</vt:lpstr>
      <vt:lpstr>Крестьяне</vt:lpstr>
      <vt:lpstr>Крестьяне</vt:lpstr>
      <vt:lpstr>Всё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Политическое устройство Киевской Руси.</dc:title>
  <dc:creator>Misha Solodilov</dc:creator>
  <cp:lastModifiedBy>Misha Solodilov</cp:lastModifiedBy>
  <cp:revision>27</cp:revision>
  <dcterms:created xsi:type="dcterms:W3CDTF">2024-04-18T10:54:44Z</dcterms:created>
  <dcterms:modified xsi:type="dcterms:W3CDTF">2024-04-18T12:58:26Z</dcterms:modified>
</cp:coreProperties>
</file>