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FB96ADA-BEFB-48C7-93C7-C621BBE70343}">
          <p14:sldIdLst>
            <p14:sldId id="256"/>
            <p14:sldId id="257"/>
            <p14:sldId id="258"/>
            <p14:sldId id="265"/>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80B9B68-4536-4E86-BD10-F22B633C7C4E}" type="datetimeFigureOut">
              <a:rPr lang="es-CO" smtClean="0"/>
              <a:t>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69617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0B9B68-4536-4E86-BD10-F22B633C7C4E}" type="datetimeFigureOut">
              <a:rPr lang="es-CO" smtClean="0"/>
              <a:t>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307860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0B9B68-4536-4E86-BD10-F22B633C7C4E}" type="datetimeFigureOut">
              <a:rPr lang="es-CO" smtClean="0"/>
              <a:t>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1485288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0B9B68-4536-4E86-BD10-F22B633C7C4E}" type="datetimeFigureOut">
              <a:rPr lang="es-CO" smtClean="0"/>
              <a:t>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CE7F49-BE94-461D-8888-83E06D52C596}" type="slidenum">
              <a:rPr lang="es-CO" smtClean="0"/>
              <a:t>‹Nº›</a:t>
            </a:fld>
            <a:endParaRPr lang="es-CO"/>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7872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0B9B68-4536-4E86-BD10-F22B633C7C4E}" type="datetimeFigureOut">
              <a:rPr lang="es-CO" smtClean="0"/>
              <a:t>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3119411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80B9B68-4536-4E86-BD10-F22B633C7C4E}" type="datetimeFigureOut">
              <a:rPr lang="es-CO" smtClean="0"/>
              <a:t>8/03/2021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264790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80B9B68-4536-4E86-BD10-F22B633C7C4E}" type="datetimeFigureOut">
              <a:rPr lang="es-CO" smtClean="0"/>
              <a:t>8/03/2021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501835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0B9B68-4536-4E86-BD10-F22B633C7C4E}" type="datetimeFigureOut">
              <a:rPr lang="es-CO" smtClean="0"/>
              <a:t>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3935417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0B9B68-4536-4E86-BD10-F22B633C7C4E}" type="datetimeFigureOut">
              <a:rPr lang="es-CO" smtClean="0"/>
              <a:t>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142423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0B9B68-4536-4E86-BD10-F22B633C7C4E}" type="datetimeFigureOut">
              <a:rPr lang="es-CO" smtClean="0"/>
              <a:t>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164070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0B9B68-4536-4E86-BD10-F22B633C7C4E}" type="datetimeFigureOut">
              <a:rPr lang="es-CO" smtClean="0"/>
              <a:t>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290355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80B9B68-4536-4E86-BD10-F22B633C7C4E}" type="datetimeFigureOut">
              <a:rPr lang="es-CO" smtClean="0"/>
              <a:t>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312255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0B9B68-4536-4E86-BD10-F22B633C7C4E}" type="datetimeFigureOut">
              <a:rPr lang="es-CO" smtClean="0"/>
              <a:t>8/03/2021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275038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0B9B68-4536-4E86-BD10-F22B633C7C4E}" type="datetimeFigureOut">
              <a:rPr lang="es-CO" smtClean="0"/>
              <a:t>8/03/2021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170732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80B9B68-4536-4E86-BD10-F22B633C7C4E}" type="datetimeFigureOut">
              <a:rPr lang="es-CO" smtClean="0"/>
              <a:t>8/03/2021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261622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0B9B68-4536-4E86-BD10-F22B633C7C4E}" type="datetimeFigureOut">
              <a:rPr lang="es-CO" smtClean="0"/>
              <a:t>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108436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0B9B68-4536-4E86-BD10-F22B633C7C4E}" type="datetimeFigureOut">
              <a:rPr lang="es-CO" smtClean="0"/>
              <a:t>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CE7F49-BE94-461D-8888-83E06D52C596}" type="slidenum">
              <a:rPr lang="es-CO" smtClean="0"/>
              <a:t>‹Nº›</a:t>
            </a:fld>
            <a:endParaRPr lang="es-CO"/>
          </a:p>
        </p:txBody>
      </p:sp>
    </p:spTree>
    <p:extLst>
      <p:ext uri="{BB962C8B-B14F-4D97-AF65-F5344CB8AC3E}">
        <p14:creationId xmlns:p14="http://schemas.microsoft.com/office/powerpoint/2010/main" val="6440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80B9B68-4536-4E86-BD10-F22B633C7C4E}" type="datetimeFigureOut">
              <a:rPr lang="es-CO" smtClean="0"/>
              <a:t>8/03/2021</a:t>
            </a:fld>
            <a:endParaRPr lang="es-CO"/>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CO"/>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9CE7F49-BE94-461D-8888-83E06D52C596}" type="slidenum">
              <a:rPr lang="es-CO" smtClean="0"/>
              <a:t>‹Nº›</a:t>
            </a:fld>
            <a:endParaRPr lang="es-CO"/>
          </a:p>
        </p:txBody>
      </p:sp>
    </p:spTree>
    <p:extLst>
      <p:ext uri="{BB962C8B-B14F-4D97-AF65-F5344CB8AC3E}">
        <p14:creationId xmlns:p14="http://schemas.microsoft.com/office/powerpoint/2010/main" val="3548570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AE57C-4D34-49BF-8A2B-E03F26B77593}"/>
              </a:ext>
            </a:extLst>
          </p:cNvPr>
          <p:cNvSpPr>
            <a:spLocks noGrp="1"/>
          </p:cNvSpPr>
          <p:nvPr>
            <p:ph type="ctrTitle"/>
          </p:nvPr>
        </p:nvSpPr>
        <p:spPr>
          <a:xfrm>
            <a:off x="1153741" y="1376987"/>
            <a:ext cx="9884518" cy="2509213"/>
          </a:xfrm>
        </p:spPr>
        <p:txBody>
          <a:bodyPr/>
          <a:lstStyle/>
          <a:p>
            <a:r>
              <a:rPr lang="es-ES" dirty="0"/>
              <a:t>Desarrollo de ingesta UIAF</a:t>
            </a:r>
            <a:br>
              <a:rPr lang="es-ES" dirty="0"/>
            </a:br>
            <a:r>
              <a:rPr lang="es-ES" dirty="0"/>
              <a:t>adres, efectivo, productos generales</a:t>
            </a:r>
            <a:endParaRPr lang="es-CO" dirty="0"/>
          </a:p>
        </p:txBody>
      </p:sp>
      <p:sp>
        <p:nvSpPr>
          <p:cNvPr id="3" name="Subtítulo 2">
            <a:extLst>
              <a:ext uri="{FF2B5EF4-FFF2-40B4-BE49-F238E27FC236}">
                <a16:creationId xmlns:a16="http://schemas.microsoft.com/office/drawing/2014/main" id="{87D4F480-3563-41B6-A86A-D2BD0C936584}"/>
              </a:ext>
            </a:extLst>
          </p:cNvPr>
          <p:cNvSpPr>
            <a:spLocks noGrp="1"/>
          </p:cNvSpPr>
          <p:nvPr>
            <p:ph type="subTitle" idx="1"/>
          </p:nvPr>
        </p:nvSpPr>
        <p:spPr>
          <a:xfrm>
            <a:off x="1751012" y="4255315"/>
            <a:ext cx="8689976" cy="1371599"/>
          </a:xfrm>
        </p:spPr>
        <p:txBody>
          <a:bodyPr/>
          <a:lstStyle/>
          <a:p>
            <a:r>
              <a:rPr lang="es-ES" dirty="0"/>
              <a:t>Realizado por el ingeniero: Jorge Andrés Salazar parada</a:t>
            </a:r>
          </a:p>
        </p:txBody>
      </p:sp>
      <p:pic>
        <p:nvPicPr>
          <p:cNvPr id="6" name="Imagen 5">
            <a:extLst>
              <a:ext uri="{FF2B5EF4-FFF2-40B4-BE49-F238E27FC236}">
                <a16:creationId xmlns:a16="http://schemas.microsoft.com/office/drawing/2014/main" id="{FE6247A1-B281-4629-9E9B-CA135433CBB0}"/>
              </a:ext>
            </a:extLst>
          </p:cNvPr>
          <p:cNvPicPr>
            <a:picLocks noChangeAspect="1"/>
          </p:cNvPicPr>
          <p:nvPr/>
        </p:nvPicPr>
        <p:blipFill>
          <a:blip r:embed="rId2"/>
          <a:stretch>
            <a:fillRect/>
          </a:stretch>
        </p:blipFill>
        <p:spPr>
          <a:xfrm>
            <a:off x="8534068" y="165072"/>
            <a:ext cx="3289726" cy="1027357"/>
          </a:xfrm>
          <a:prstGeom prst="rect">
            <a:avLst/>
          </a:prstGeom>
        </p:spPr>
      </p:pic>
    </p:spTree>
    <p:extLst>
      <p:ext uri="{BB962C8B-B14F-4D97-AF65-F5344CB8AC3E}">
        <p14:creationId xmlns:p14="http://schemas.microsoft.com/office/powerpoint/2010/main" val="22796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E7EA2-482E-48A2-9924-9B9C122376C2}"/>
              </a:ext>
            </a:extLst>
          </p:cNvPr>
          <p:cNvSpPr>
            <a:spLocks noGrp="1"/>
          </p:cNvSpPr>
          <p:nvPr>
            <p:ph type="title"/>
          </p:nvPr>
        </p:nvSpPr>
        <p:spPr/>
        <p:txBody>
          <a:bodyPr/>
          <a:lstStyle/>
          <a:p>
            <a:r>
              <a:rPr lang="es-ES" dirty="0"/>
              <a:t>Conclusiones</a:t>
            </a:r>
            <a:endParaRPr lang="es-CO" dirty="0"/>
          </a:p>
        </p:txBody>
      </p:sp>
      <p:sp>
        <p:nvSpPr>
          <p:cNvPr id="3" name="Marcador de contenido 2">
            <a:extLst>
              <a:ext uri="{FF2B5EF4-FFF2-40B4-BE49-F238E27FC236}">
                <a16:creationId xmlns:a16="http://schemas.microsoft.com/office/drawing/2014/main" id="{E16ECBB3-2459-4D4A-8099-B750F615AF7C}"/>
              </a:ext>
            </a:extLst>
          </p:cNvPr>
          <p:cNvSpPr>
            <a:spLocks noGrp="1"/>
          </p:cNvSpPr>
          <p:nvPr>
            <p:ph sz="quarter" idx="13"/>
          </p:nvPr>
        </p:nvSpPr>
        <p:spPr/>
        <p:txBody>
          <a:bodyPr/>
          <a:lstStyle/>
          <a:p>
            <a:r>
              <a:rPr lang="es-ES" cap="none" dirty="0"/>
              <a:t>Se presento el desarrollo del ETL paso 1 para los sistemas ADRES, EFECTIVO y ambos PRODUCTOS GENERALES.</a:t>
            </a:r>
          </a:p>
          <a:p>
            <a:r>
              <a:rPr lang="es-ES" cap="none" dirty="0"/>
              <a:t>Tenemos el desarrollo del ETL paso 2 para los sistemas ADRES, EFECTIVO y un breve resumen de como continuar la lógica del proceso de desarrollo de los siguientes sistemas a cargar.</a:t>
            </a:r>
            <a:endParaRPr lang="es-CO" cap="none" dirty="0"/>
          </a:p>
        </p:txBody>
      </p:sp>
      <p:pic>
        <p:nvPicPr>
          <p:cNvPr id="4" name="Imagen 3">
            <a:extLst>
              <a:ext uri="{FF2B5EF4-FFF2-40B4-BE49-F238E27FC236}">
                <a16:creationId xmlns:a16="http://schemas.microsoft.com/office/drawing/2014/main" id="{01000675-FBD8-4389-B384-1C0F7EDF99B9}"/>
              </a:ext>
            </a:extLst>
          </p:cNvPr>
          <p:cNvPicPr>
            <a:picLocks noChangeAspect="1"/>
          </p:cNvPicPr>
          <p:nvPr/>
        </p:nvPicPr>
        <p:blipFill>
          <a:blip r:embed="rId2"/>
          <a:stretch>
            <a:fillRect/>
          </a:stretch>
        </p:blipFill>
        <p:spPr>
          <a:xfrm>
            <a:off x="115129" y="5943597"/>
            <a:ext cx="1597290" cy="542591"/>
          </a:xfrm>
          <a:prstGeom prst="rect">
            <a:avLst/>
          </a:prstGeom>
        </p:spPr>
      </p:pic>
    </p:spTree>
    <p:extLst>
      <p:ext uri="{BB962C8B-B14F-4D97-AF65-F5344CB8AC3E}">
        <p14:creationId xmlns:p14="http://schemas.microsoft.com/office/powerpoint/2010/main" val="46031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F1495-1A81-4C22-B1C9-CB1563923B28}"/>
              </a:ext>
            </a:extLst>
          </p:cNvPr>
          <p:cNvSpPr>
            <a:spLocks noGrp="1"/>
          </p:cNvSpPr>
          <p:nvPr>
            <p:ph type="title"/>
          </p:nvPr>
        </p:nvSpPr>
        <p:spPr/>
        <p:txBody>
          <a:bodyPr/>
          <a:lstStyle/>
          <a:p>
            <a:r>
              <a:rPr lang="es-ES" dirty="0"/>
              <a:t>Clasificación de ingestas</a:t>
            </a:r>
            <a:endParaRPr lang="es-CO" dirty="0"/>
          </a:p>
        </p:txBody>
      </p:sp>
      <p:sp>
        <p:nvSpPr>
          <p:cNvPr id="3" name="Marcador de contenido 2">
            <a:extLst>
              <a:ext uri="{FF2B5EF4-FFF2-40B4-BE49-F238E27FC236}">
                <a16:creationId xmlns:a16="http://schemas.microsoft.com/office/drawing/2014/main" id="{D7A29A3C-327F-45D5-8ED8-7F75A3048A87}"/>
              </a:ext>
            </a:extLst>
          </p:cNvPr>
          <p:cNvSpPr>
            <a:spLocks noGrp="1"/>
          </p:cNvSpPr>
          <p:nvPr>
            <p:ph sz="quarter" idx="13"/>
          </p:nvPr>
        </p:nvSpPr>
        <p:spPr/>
        <p:txBody>
          <a:bodyPr/>
          <a:lstStyle/>
          <a:p>
            <a:pPr marL="0" indent="0">
              <a:buNone/>
            </a:pPr>
            <a:r>
              <a:rPr lang="es-ES" dirty="0"/>
              <a:t>Características Paso 1:</a:t>
            </a:r>
          </a:p>
          <a:p>
            <a:r>
              <a:rPr lang="es-CO" cap="none" dirty="0"/>
              <a:t>De archivo de texto plano a directorios temporales.</a:t>
            </a:r>
          </a:p>
          <a:p>
            <a:r>
              <a:rPr lang="es-CO" cap="none" dirty="0"/>
              <a:t>De directorios temporales utilizando la base de datos de gestión para mapear y cargar a base de datos </a:t>
            </a:r>
            <a:r>
              <a:rPr lang="es-CO" cap="none" dirty="0" err="1"/>
              <a:t>stage_uiaf</a:t>
            </a:r>
            <a:r>
              <a:rPr lang="es-CO" cap="none" dirty="0"/>
              <a:t>.</a:t>
            </a:r>
          </a:p>
          <a:p>
            <a:pPr marL="0" indent="0">
              <a:buNone/>
            </a:pPr>
            <a:endParaRPr lang="es-CO" cap="none" dirty="0"/>
          </a:p>
        </p:txBody>
      </p:sp>
      <p:sp>
        <p:nvSpPr>
          <p:cNvPr id="4" name="Marcador de contenido 3">
            <a:extLst>
              <a:ext uri="{FF2B5EF4-FFF2-40B4-BE49-F238E27FC236}">
                <a16:creationId xmlns:a16="http://schemas.microsoft.com/office/drawing/2014/main" id="{1B779B59-6E36-4563-95D3-DAFC1B8F9218}"/>
              </a:ext>
            </a:extLst>
          </p:cNvPr>
          <p:cNvSpPr>
            <a:spLocks noGrp="1"/>
          </p:cNvSpPr>
          <p:nvPr>
            <p:ph sz="quarter" idx="14"/>
          </p:nvPr>
        </p:nvSpPr>
        <p:spPr/>
        <p:txBody>
          <a:bodyPr/>
          <a:lstStyle/>
          <a:p>
            <a:pPr marL="0" indent="0">
              <a:buNone/>
            </a:pPr>
            <a:r>
              <a:rPr lang="es-ES" dirty="0"/>
              <a:t>Características Paso 2:</a:t>
            </a:r>
          </a:p>
          <a:p>
            <a:r>
              <a:rPr lang="es-CO" cap="none" dirty="0"/>
              <a:t>De </a:t>
            </a:r>
            <a:r>
              <a:rPr lang="es-CO" cap="none" dirty="0" err="1"/>
              <a:t>Stage_uiaf</a:t>
            </a:r>
            <a:r>
              <a:rPr lang="es-CO" cap="none" dirty="0"/>
              <a:t> a transformaciones, cruces y adaptaciones de preprocesamiento en </a:t>
            </a:r>
            <a:r>
              <a:rPr lang="es-CO" cap="none" dirty="0" err="1"/>
              <a:t>Dataframes</a:t>
            </a:r>
            <a:r>
              <a:rPr lang="es-CO" cap="none" dirty="0"/>
              <a:t> de </a:t>
            </a:r>
            <a:r>
              <a:rPr lang="es-CO" cap="none" dirty="0" err="1"/>
              <a:t>Pyspark</a:t>
            </a:r>
            <a:r>
              <a:rPr lang="es-CO" cap="none" dirty="0"/>
              <a:t>.</a:t>
            </a:r>
          </a:p>
          <a:p>
            <a:r>
              <a:rPr lang="es-CO" cap="none" dirty="0"/>
              <a:t>De </a:t>
            </a:r>
            <a:r>
              <a:rPr lang="es-CO" cap="none" dirty="0" err="1"/>
              <a:t>Dataframes</a:t>
            </a:r>
            <a:r>
              <a:rPr lang="es-CO" cap="none" dirty="0"/>
              <a:t> </a:t>
            </a:r>
            <a:r>
              <a:rPr lang="es-CO" cap="none" dirty="0" err="1"/>
              <a:t>preprocesados</a:t>
            </a:r>
            <a:r>
              <a:rPr lang="es-CO" cap="none" dirty="0"/>
              <a:t> a cruces con tablas destino </a:t>
            </a:r>
            <a:r>
              <a:rPr lang="es-CO" cap="none" dirty="0" err="1"/>
              <a:t>Dwh_uiaf</a:t>
            </a:r>
            <a:r>
              <a:rPr lang="es-CO" cap="none" dirty="0"/>
              <a:t>.</a:t>
            </a:r>
          </a:p>
        </p:txBody>
      </p:sp>
      <p:pic>
        <p:nvPicPr>
          <p:cNvPr id="5" name="Imagen 4">
            <a:extLst>
              <a:ext uri="{FF2B5EF4-FFF2-40B4-BE49-F238E27FC236}">
                <a16:creationId xmlns:a16="http://schemas.microsoft.com/office/drawing/2014/main" id="{0481D841-7904-4426-B2C3-DE8F6D401205}"/>
              </a:ext>
            </a:extLst>
          </p:cNvPr>
          <p:cNvPicPr>
            <a:picLocks noChangeAspect="1"/>
          </p:cNvPicPr>
          <p:nvPr/>
        </p:nvPicPr>
        <p:blipFill>
          <a:blip r:embed="rId2"/>
          <a:stretch>
            <a:fillRect/>
          </a:stretch>
        </p:blipFill>
        <p:spPr>
          <a:xfrm>
            <a:off x="115129" y="5943597"/>
            <a:ext cx="1597290" cy="542591"/>
          </a:xfrm>
          <a:prstGeom prst="rect">
            <a:avLst/>
          </a:prstGeom>
        </p:spPr>
      </p:pic>
    </p:spTree>
    <p:extLst>
      <p:ext uri="{BB962C8B-B14F-4D97-AF65-F5344CB8AC3E}">
        <p14:creationId xmlns:p14="http://schemas.microsoft.com/office/powerpoint/2010/main" val="134415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80EF1-A147-4569-8831-2791550244B5}"/>
              </a:ext>
            </a:extLst>
          </p:cNvPr>
          <p:cNvSpPr>
            <a:spLocks noGrp="1"/>
          </p:cNvSpPr>
          <p:nvPr>
            <p:ph type="title"/>
          </p:nvPr>
        </p:nvSpPr>
        <p:spPr>
          <a:xfrm>
            <a:off x="913775" y="359855"/>
            <a:ext cx="10364451" cy="1596177"/>
          </a:xfrm>
        </p:spPr>
        <p:txBody>
          <a:bodyPr/>
          <a:lstStyle/>
          <a:p>
            <a:r>
              <a:rPr lang="es-ES" dirty="0"/>
              <a:t>Estructura de la lógica</a:t>
            </a:r>
            <a:endParaRPr lang="es-CO" dirty="0"/>
          </a:p>
        </p:txBody>
      </p:sp>
      <p:sp>
        <p:nvSpPr>
          <p:cNvPr id="3" name="Marcador de contenido 2">
            <a:extLst>
              <a:ext uri="{FF2B5EF4-FFF2-40B4-BE49-F238E27FC236}">
                <a16:creationId xmlns:a16="http://schemas.microsoft.com/office/drawing/2014/main" id="{DA1AAE78-0580-4A38-A2EE-41C06BC3FEDA}"/>
              </a:ext>
            </a:extLst>
          </p:cNvPr>
          <p:cNvSpPr>
            <a:spLocks noGrp="1"/>
          </p:cNvSpPr>
          <p:nvPr>
            <p:ph sz="quarter" idx="13"/>
          </p:nvPr>
        </p:nvSpPr>
        <p:spPr>
          <a:xfrm>
            <a:off x="913774" y="1532390"/>
            <a:ext cx="5106026" cy="3424107"/>
          </a:xfrm>
        </p:spPr>
        <p:txBody>
          <a:bodyPr>
            <a:normAutofit fontScale="77500" lnSpcReduction="20000"/>
          </a:bodyPr>
          <a:lstStyle/>
          <a:p>
            <a:pPr marL="0" indent="0">
              <a:buNone/>
            </a:pPr>
            <a:r>
              <a:rPr lang="es-ES" sz="1400" dirty="0"/>
              <a:t>Paso 1:</a:t>
            </a:r>
          </a:p>
          <a:p>
            <a:r>
              <a:rPr lang="es-ES" sz="1400" cap="none" dirty="0"/>
              <a:t>Los archivos de texto plano deben estar en su respectivo directorio de carga de acuerdo a su sigla, fecha, etc.</a:t>
            </a:r>
          </a:p>
          <a:p>
            <a:r>
              <a:rPr lang="es-ES" sz="1400" cap="none" dirty="0"/>
              <a:t>El script debe ser ejecutado en administrador para satisfacer la escritura en </a:t>
            </a:r>
            <a:r>
              <a:rPr lang="es-ES" sz="1400" cap="none" dirty="0" err="1"/>
              <a:t>hdfs</a:t>
            </a:r>
            <a:r>
              <a:rPr lang="es-ES" sz="1400" cap="none" dirty="0"/>
              <a:t> y en el </a:t>
            </a:r>
            <a:r>
              <a:rPr lang="es-ES" sz="1400" cap="none" dirty="0" err="1"/>
              <a:t>cluster</a:t>
            </a:r>
            <a:r>
              <a:rPr lang="es-ES" sz="1400" cap="none" dirty="0"/>
              <a:t> y con su autenticación de </a:t>
            </a:r>
            <a:r>
              <a:rPr lang="es-ES" sz="1400" cap="none" dirty="0" err="1"/>
              <a:t>kerberos</a:t>
            </a:r>
            <a:r>
              <a:rPr lang="es-ES" sz="1400" cap="none" dirty="0"/>
              <a:t>.</a:t>
            </a:r>
          </a:p>
          <a:p>
            <a:r>
              <a:rPr lang="es-ES" sz="1400" cap="none" dirty="0"/>
              <a:t>Ejecución del script main.py  ya sea para archivos de texto plano sencillos (adres) o múltiples (efectivo ò productos generales).</a:t>
            </a:r>
          </a:p>
          <a:p>
            <a:r>
              <a:rPr lang="es-ES" sz="1400" cap="none" dirty="0"/>
              <a:t>Se inicia el procedimiento de gestión de carga, marcando el inicio de la carga y movimiento de archivos de texto plano a directorios temporales en </a:t>
            </a:r>
            <a:r>
              <a:rPr lang="es-ES" sz="1400" cap="none" dirty="0" err="1"/>
              <a:t>hdfs</a:t>
            </a:r>
            <a:r>
              <a:rPr lang="es-ES" sz="1400" cap="none" dirty="0"/>
              <a:t> para su respaldo.</a:t>
            </a:r>
          </a:p>
          <a:p>
            <a:r>
              <a:rPr lang="es-ES" sz="1400" cap="none" dirty="0"/>
              <a:t>Lectura de archivos de texto plano, mapear y transformar utilizando la base de datos de gestión para formar el </a:t>
            </a:r>
            <a:r>
              <a:rPr lang="es-ES" sz="1400" cap="none" dirty="0" err="1"/>
              <a:t>dataframe</a:t>
            </a:r>
            <a:r>
              <a:rPr lang="es-ES" sz="1400" cap="none" dirty="0"/>
              <a:t> de </a:t>
            </a:r>
            <a:r>
              <a:rPr lang="es-ES" sz="1400" cap="none" dirty="0" err="1"/>
              <a:t>pyspark</a:t>
            </a:r>
            <a:r>
              <a:rPr lang="es-ES" sz="1400" cap="none" dirty="0"/>
              <a:t>.</a:t>
            </a:r>
          </a:p>
          <a:p>
            <a:r>
              <a:rPr lang="es-ES" sz="1400" cap="none" dirty="0"/>
              <a:t>Carga a la base de datos </a:t>
            </a:r>
            <a:r>
              <a:rPr lang="es-ES" sz="1400" cap="none" dirty="0" err="1"/>
              <a:t>stage_uiaf</a:t>
            </a:r>
            <a:r>
              <a:rPr lang="es-ES" sz="1400" cap="none" dirty="0"/>
              <a:t>.</a:t>
            </a:r>
          </a:p>
          <a:p>
            <a:r>
              <a:rPr lang="es-ES" sz="1400" cap="none" dirty="0"/>
              <a:t>Marcar la finalización del cargue en la base de datos de gestión.</a:t>
            </a:r>
          </a:p>
          <a:p>
            <a:endParaRPr lang="es-ES" sz="1400" cap="none" dirty="0"/>
          </a:p>
          <a:p>
            <a:endParaRPr lang="es-ES" sz="1400" cap="none" dirty="0"/>
          </a:p>
          <a:p>
            <a:pPr marL="0" indent="0">
              <a:buNone/>
            </a:pPr>
            <a:endParaRPr lang="es-ES" sz="1400" cap="none" dirty="0"/>
          </a:p>
          <a:p>
            <a:pPr marL="0" indent="0">
              <a:buNone/>
            </a:pPr>
            <a:endParaRPr lang="es-CO" sz="1400" dirty="0"/>
          </a:p>
        </p:txBody>
      </p:sp>
      <p:sp>
        <p:nvSpPr>
          <p:cNvPr id="4" name="Marcador de contenido 3">
            <a:extLst>
              <a:ext uri="{FF2B5EF4-FFF2-40B4-BE49-F238E27FC236}">
                <a16:creationId xmlns:a16="http://schemas.microsoft.com/office/drawing/2014/main" id="{36CEBE4E-D623-4B91-8066-FAB45D798151}"/>
              </a:ext>
            </a:extLst>
          </p:cNvPr>
          <p:cNvSpPr>
            <a:spLocks noGrp="1"/>
          </p:cNvSpPr>
          <p:nvPr>
            <p:ph sz="quarter" idx="14"/>
          </p:nvPr>
        </p:nvSpPr>
        <p:spPr>
          <a:xfrm>
            <a:off x="6096000" y="1521204"/>
            <a:ext cx="5105400" cy="3424107"/>
          </a:xfrm>
        </p:spPr>
        <p:txBody>
          <a:bodyPr>
            <a:noAutofit/>
          </a:bodyPr>
          <a:lstStyle/>
          <a:p>
            <a:pPr marL="0" indent="0">
              <a:lnSpc>
                <a:spcPct val="100000"/>
              </a:lnSpc>
              <a:buNone/>
            </a:pPr>
            <a:r>
              <a:rPr lang="es-ES" sz="900" dirty="0"/>
              <a:t>Paso 2:</a:t>
            </a:r>
          </a:p>
          <a:p>
            <a:pPr>
              <a:lnSpc>
                <a:spcPct val="100000"/>
              </a:lnSpc>
            </a:pPr>
            <a:r>
              <a:rPr lang="es-ES" sz="900" cap="none" dirty="0"/>
              <a:t>El script debe ser ejecutado en administrador para satisfacer la escritura en </a:t>
            </a:r>
            <a:r>
              <a:rPr lang="es-ES" sz="900" cap="none" dirty="0" err="1"/>
              <a:t>hdfs</a:t>
            </a:r>
            <a:r>
              <a:rPr lang="es-ES" sz="900" cap="none" dirty="0"/>
              <a:t> y en el </a:t>
            </a:r>
            <a:r>
              <a:rPr lang="es-ES" sz="900" cap="none" dirty="0" err="1"/>
              <a:t>cluster</a:t>
            </a:r>
            <a:r>
              <a:rPr lang="es-ES" sz="900" cap="none" dirty="0"/>
              <a:t> y con su autenticación de </a:t>
            </a:r>
            <a:r>
              <a:rPr lang="es-ES" sz="900" cap="none" dirty="0" err="1"/>
              <a:t>kerberos</a:t>
            </a:r>
            <a:r>
              <a:rPr lang="es-ES" sz="900" cap="none" dirty="0"/>
              <a:t>.</a:t>
            </a:r>
          </a:p>
          <a:p>
            <a:pPr>
              <a:lnSpc>
                <a:spcPct val="100000"/>
              </a:lnSpc>
            </a:pPr>
            <a:r>
              <a:rPr lang="es-CO" sz="900" cap="none" dirty="0"/>
              <a:t>Ejecución del script main.py, buscara a partir de la sigla los script a trabajar e iniciara el proceso de transporte y repartición de </a:t>
            </a:r>
            <a:r>
              <a:rPr lang="es-CO" sz="900" cap="none" dirty="0" err="1"/>
              <a:t>stage_uiaf</a:t>
            </a:r>
            <a:r>
              <a:rPr lang="es-CO" sz="900" cap="none" dirty="0"/>
              <a:t> (origen) a </a:t>
            </a:r>
            <a:r>
              <a:rPr lang="es-CO" sz="900" cap="none" dirty="0" err="1"/>
              <a:t>dwh_uiaf</a:t>
            </a:r>
            <a:r>
              <a:rPr lang="es-CO" sz="900" cap="none" dirty="0"/>
              <a:t> (destino).</a:t>
            </a:r>
          </a:p>
          <a:p>
            <a:pPr>
              <a:lnSpc>
                <a:spcPct val="100000"/>
              </a:lnSpc>
            </a:pPr>
            <a:r>
              <a:rPr lang="es-CO" sz="900" cap="none" dirty="0"/>
              <a:t>Se inicia el procedimiento de gestión de carga, marcando el inicio de la carga.</a:t>
            </a:r>
          </a:p>
          <a:p>
            <a:pPr>
              <a:lnSpc>
                <a:spcPct val="100000"/>
              </a:lnSpc>
            </a:pPr>
            <a:r>
              <a:rPr lang="es-CO" sz="900" cap="none" dirty="0"/>
              <a:t>Se inicia procedimiento de cruce por </a:t>
            </a:r>
            <a:r>
              <a:rPr lang="es-CO" sz="900" cap="none" dirty="0" err="1"/>
              <a:t>inner</a:t>
            </a:r>
            <a:r>
              <a:rPr lang="es-CO" sz="900" cap="none" dirty="0"/>
              <a:t> </a:t>
            </a:r>
            <a:r>
              <a:rPr lang="es-CO" sz="900" cap="none" dirty="0" err="1"/>
              <a:t>join</a:t>
            </a:r>
            <a:r>
              <a:rPr lang="es-CO" sz="900" cap="none" dirty="0"/>
              <a:t> (cargue inicial), la respectiva funcionalidad contiene las dimensiones conformadas, empezara por un sistema de preprocesamiento en cada dimensión, con la cual se obtendrá la información útil necesaria que abarca las tablas de las dimensiones conformadas. </a:t>
            </a:r>
          </a:p>
          <a:p>
            <a:pPr>
              <a:lnSpc>
                <a:spcPct val="100000"/>
              </a:lnSpc>
            </a:pPr>
            <a:r>
              <a:rPr lang="es-CO" sz="900" cap="none" dirty="0"/>
              <a:t>Culminado preprocesamiento, el siguiente paso es el cruce por </a:t>
            </a:r>
            <a:r>
              <a:rPr lang="es-CO" sz="900" cap="none" dirty="0" err="1"/>
              <a:t>inner</a:t>
            </a:r>
            <a:r>
              <a:rPr lang="es-CO" sz="900" cap="none" dirty="0"/>
              <a:t> con la tabla sencilla de la dimensión conformada, y obtendremos la tabla detallada con sus respectivos campos cruzados de acuerdo a los requerimientos para el posterior cargue.</a:t>
            </a:r>
          </a:p>
          <a:p>
            <a:pPr>
              <a:lnSpc>
                <a:spcPct val="100000"/>
              </a:lnSpc>
            </a:pPr>
            <a:r>
              <a:rPr lang="es-CO" sz="900" cap="none" dirty="0"/>
              <a:t>En caso de cargue de tablas de </a:t>
            </a:r>
            <a:r>
              <a:rPr lang="es-CO" sz="900" cap="none" dirty="0" err="1"/>
              <a:t>Fact</a:t>
            </a:r>
            <a:r>
              <a:rPr lang="es-CO" sz="900" cap="none" dirty="0"/>
              <a:t> ‘hechos’ se realizaran los respectivos cruces y carga de hechos al final del cargue inicial de las dimensiones.</a:t>
            </a:r>
          </a:p>
          <a:p>
            <a:pPr>
              <a:lnSpc>
                <a:spcPct val="100000"/>
              </a:lnSpc>
            </a:pPr>
            <a:r>
              <a:rPr lang="es-CO" sz="900" cap="none" dirty="0"/>
              <a:t>Procederemos con el respectivo cargue inicial a la base de datos </a:t>
            </a:r>
            <a:r>
              <a:rPr lang="es-CO" sz="900" cap="none" dirty="0" err="1"/>
              <a:t>dwh_uiaf</a:t>
            </a:r>
            <a:r>
              <a:rPr lang="es-CO" sz="900" cap="none" dirty="0"/>
              <a:t>.</a:t>
            </a:r>
          </a:p>
          <a:p>
            <a:pPr>
              <a:lnSpc>
                <a:spcPct val="100000"/>
              </a:lnSpc>
            </a:pPr>
            <a:r>
              <a:rPr lang="es-CO" sz="900" cap="none" dirty="0"/>
              <a:t>Se inicia procedimiento de cruce por </a:t>
            </a:r>
            <a:r>
              <a:rPr lang="es-CO" sz="900" cap="none" dirty="0" err="1"/>
              <a:t>right</a:t>
            </a:r>
            <a:r>
              <a:rPr lang="es-CO" sz="900" cap="none" dirty="0"/>
              <a:t> </a:t>
            </a:r>
            <a:r>
              <a:rPr lang="es-CO" sz="900" cap="none" dirty="0" err="1"/>
              <a:t>join</a:t>
            </a:r>
            <a:r>
              <a:rPr lang="es-CO" sz="900" cap="none" dirty="0"/>
              <a:t> (cargue No homologados), la respectiva funcionalidad contiene las dimensiones conformadas, empezara por un sistema de preprocesamiento en cada dimensión, con la cual se obtendrá la información útil necesaria que abarca las tablas de las dimensiones conformadas. </a:t>
            </a:r>
          </a:p>
          <a:p>
            <a:pPr>
              <a:lnSpc>
                <a:spcPct val="100000"/>
              </a:lnSpc>
            </a:pPr>
            <a:r>
              <a:rPr lang="es-CO" sz="900" cap="none" dirty="0"/>
              <a:t>Culminado preprocesamiento, el siguiente paso es el cruce por </a:t>
            </a:r>
            <a:r>
              <a:rPr lang="es-CO" sz="900" cap="none" dirty="0" err="1"/>
              <a:t>right</a:t>
            </a:r>
            <a:r>
              <a:rPr lang="es-CO" sz="900" cap="none" dirty="0"/>
              <a:t> con la tabla detallada de la dimensión conformada, y obtendremos la tabla detallada con sus respectivos campos cruzados marcando ‘No homologado’ de acuerdo a los requerimientos para el posterior cargue.</a:t>
            </a:r>
          </a:p>
          <a:p>
            <a:pPr>
              <a:lnSpc>
                <a:spcPct val="100000"/>
              </a:lnSpc>
            </a:pPr>
            <a:r>
              <a:rPr lang="es-CO" sz="900" cap="none" dirty="0"/>
              <a:t>Continuamos con el cargue de los ‘No homologados’ a la base de datos de </a:t>
            </a:r>
            <a:r>
              <a:rPr lang="es-CO" sz="900" cap="none" dirty="0" err="1"/>
              <a:t>dwh_uiaf</a:t>
            </a:r>
            <a:r>
              <a:rPr lang="es-CO" sz="900" cap="none" dirty="0"/>
              <a:t>.</a:t>
            </a:r>
          </a:p>
          <a:p>
            <a:pPr>
              <a:lnSpc>
                <a:spcPct val="100000"/>
              </a:lnSpc>
            </a:pPr>
            <a:r>
              <a:rPr lang="es-CO" sz="900" cap="none" dirty="0"/>
              <a:t>Marcamos la finalización del cargue en la base de datos gestión.</a:t>
            </a:r>
          </a:p>
        </p:txBody>
      </p:sp>
      <p:pic>
        <p:nvPicPr>
          <p:cNvPr id="5" name="Imagen 4">
            <a:extLst>
              <a:ext uri="{FF2B5EF4-FFF2-40B4-BE49-F238E27FC236}">
                <a16:creationId xmlns:a16="http://schemas.microsoft.com/office/drawing/2014/main" id="{39AE3E96-D513-4E25-BFAF-5EF36D701222}"/>
              </a:ext>
            </a:extLst>
          </p:cNvPr>
          <p:cNvPicPr>
            <a:picLocks noChangeAspect="1"/>
          </p:cNvPicPr>
          <p:nvPr/>
        </p:nvPicPr>
        <p:blipFill>
          <a:blip r:embed="rId2"/>
          <a:stretch>
            <a:fillRect/>
          </a:stretch>
        </p:blipFill>
        <p:spPr>
          <a:xfrm>
            <a:off x="115129" y="5943597"/>
            <a:ext cx="1597290" cy="542591"/>
          </a:xfrm>
          <a:prstGeom prst="rect">
            <a:avLst/>
          </a:prstGeom>
        </p:spPr>
      </p:pic>
    </p:spTree>
    <p:extLst>
      <p:ext uri="{BB962C8B-B14F-4D97-AF65-F5344CB8AC3E}">
        <p14:creationId xmlns:p14="http://schemas.microsoft.com/office/powerpoint/2010/main" val="374425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5377C-5646-45AE-8A7B-07660C7F944C}"/>
              </a:ext>
            </a:extLst>
          </p:cNvPr>
          <p:cNvSpPr>
            <a:spLocks noGrp="1"/>
          </p:cNvSpPr>
          <p:nvPr>
            <p:ph type="title"/>
          </p:nvPr>
        </p:nvSpPr>
        <p:spPr>
          <a:xfrm>
            <a:off x="913774" y="421380"/>
            <a:ext cx="10364451" cy="1596177"/>
          </a:xfrm>
        </p:spPr>
        <p:txBody>
          <a:bodyPr/>
          <a:lstStyle/>
          <a:p>
            <a:r>
              <a:rPr lang="es-ES" dirty="0"/>
              <a:t>Mapa de la lógica</a:t>
            </a:r>
            <a:endParaRPr lang="es-CO" dirty="0"/>
          </a:p>
        </p:txBody>
      </p:sp>
      <p:sp>
        <p:nvSpPr>
          <p:cNvPr id="3" name="Marcador de contenido 2">
            <a:extLst>
              <a:ext uri="{FF2B5EF4-FFF2-40B4-BE49-F238E27FC236}">
                <a16:creationId xmlns:a16="http://schemas.microsoft.com/office/drawing/2014/main" id="{178D3F3A-F83C-4E2B-AC3C-8CEA217BD370}"/>
              </a:ext>
            </a:extLst>
          </p:cNvPr>
          <p:cNvSpPr>
            <a:spLocks noGrp="1"/>
          </p:cNvSpPr>
          <p:nvPr>
            <p:ph sz="quarter" idx="13"/>
          </p:nvPr>
        </p:nvSpPr>
        <p:spPr>
          <a:xfrm>
            <a:off x="854629" y="1716945"/>
            <a:ext cx="5106026" cy="3424107"/>
          </a:xfrm>
        </p:spPr>
        <p:txBody>
          <a:bodyPr/>
          <a:lstStyle/>
          <a:p>
            <a:r>
              <a:rPr lang="es-ES" dirty="0"/>
              <a:t>Paso 1:</a:t>
            </a:r>
            <a:endParaRPr lang="es-CO" dirty="0"/>
          </a:p>
        </p:txBody>
      </p:sp>
      <p:sp>
        <p:nvSpPr>
          <p:cNvPr id="4" name="Marcador de contenido 3">
            <a:extLst>
              <a:ext uri="{FF2B5EF4-FFF2-40B4-BE49-F238E27FC236}">
                <a16:creationId xmlns:a16="http://schemas.microsoft.com/office/drawing/2014/main" id="{0446F604-D945-4E6C-82E1-D56CABEF6998}"/>
              </a:ext>
            </a:extLst>
          </p:cNvPr>
          <p:cNvSpPr>
            <a:spLocks noGrp="1"/>
          </p:cNvSpPr>
          <p:nvPr>
            <p:ph sz="quarter" idx="14"/>
          </p:nvPr>
        </p:nvSpPr>
        <p:spPr>
          <a:xfrm>
            <a:off x="6138091" y="1716946"/>
            <a:ext cx="5105400" cy="3424107"/>
          </a:xfrm>
        </p:spPr>
        <p:txBody>
          <a:bodyPr/>
          <a:lstStyle/>
          <a:p>
            <a:r>
              <a:rPr lang="es-ES" dirty="0"/>
              <a:t>Paso 2:</a:t>
            </a:r>
            <a:endParaRPr lang="es-CO" dirty="0"/>
          </a:p>
        </p:txBody>
      </p:sp>
      <p:sp>
        <p:nvSpPr>
          <p:cNvPr id="5" name="Rectángulo 4">
            <a:extLst>
              <a:ext uri="{FF2B5EF4-FFF2-40B4-BE49-F238E27FC236}">
                <a16:creationId xmlns:a16="http://schemas.microsoft.com/office/drawing/2014/main" id="{CEFF0DA9-5100-4388-87AB-4D853F411D86}"/>
              </a:ext>
            </a:extLst>
          </p:cNvPr>
          <p:cNvSpPr/>
          <p:nvPr/>
        </p:nvSpPr>
        <p:spPr>
          <a:xfrm>
            <a:off x="568982" y="2347858"/>
            <a:ext cx="1326086" cy="864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1400" dirty="0">
                <a:latin typeface="Calibri" panose="020F0502020204030204" pitchFamily="34" charset="0"/>
                <a:cs typeface="Calibri" panose="020F0502020204030204" pitchFamily="34" charset="0"/>
              </a:rPr>
              <a:t>Archivos de texto plano en su directorio</a:t>
            </a:r>
            <a:endParaRPr lang="es-CO" sz="1400" dirty="0">
              <a:latin typeface="Calibri" panose="020F0502020204030204" pitchFamily="34" charset="0"/>
              <a:cs typeface="Calibri" panose="020F0502020204030204" pitchFamily="34" charset="0"/>
            </a:endParaRPr>
          </a:p>
        </p:txBody>
      </p:sp>
      <p:sp>
        <p:nvSpPr>
          <p:cNvPr id="7" name="Rectángulo 6">
            <a:extLst>
              <a:ext uri="{FF2B5EF4-FFF2-40B4-BE49-F238E27FC236}">
                <a16:creationId xmlns:a16="http://schemas.microsoft.com/office/drawing/2014/main" id="{6A8BB654-B802-437A-AA9E-BF6CD895FAA9}"/>
              </a:ext>
            </a:extLst>
          </p:cNvPr>
          <p:cNvSpPr/>
          <p:nvPr/>
        </p:nvSpPr>
        <p:spPr>
          <a:xfrm>
            <a:off x="2180294" y="2352582"/>
            <a:ext cx="1326086" cy="864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1400" dirty="0">
                <a:latin typeface="Calibri" panose="020F0502020204030204" pitchFamily="34" charset="0"/>
                <a:cs typeface="Calibri" panose="020F0502020204030204" pitchFamily="34" charset="0"/>
              </a:rPr>
              <a:t>Ejecutar en administrador</a:t>
            </a:r>
            <a:endParaRPr lang="es-CO" sz="1400" dirty="0">
              <a:latin typeface="Calibri" panose="020F0502020204030204" pitchFamily="34" charset="0"/>
              <a:cs typeface="Calibri" panose="020F0502020204030204" pitchFamily="34" charset="0"/>
            </a:endParaRPr>
          </a:p>
        </p:txBody>
      </p:sp>
      <p:sp>
        <p:nvSpPr>
          <p:cNvPr id="8" name="Rectángulo 7">
            <a:extLst>
              <a:ext uri="{FF2B5EF4-FFF2-40B4-BE49-F238E27FC236}">
                <a16:creationId xmlns:a16="http://schemas.microsoft.com/office/drawing/2014/main" id="{2B10646D-171D-499E-BA7B-C2B6B9090E51}"/>
              </a:ext>
            </a:extLst>
          </p:cNvPr>
          <p:cNvSpPr/>
          <p:nvPr/>
        </p:nvSpPr>
        <p:spPr>
          <a:xfrm>
            <a:off x="3791606" y="2352582"/>
            <a:ext cx="1326086" cy="864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1400" dirty="0">
                <a:latin typeface="Calibri" panose="020F0502020204030204" pitchFamily="34" charset="0"/>
                <a:cs typeface="Calibri" panose="020F0502020204030204" pitchFamily="34" charset="0"/>
              </a:rPr>
              <a:t>Ejecución del script</a:t>
            </a:r>
            <a:endParaRPr lang="es-CO" sz="1400" dirty="0">
              <a:latin typeface="Calibri" panose="020F0502020204030204" pitchFamily="34" charset="0"/>
              <a:cs typeface="Calibri" panose="020F0502020204030204" pitchFamily="34" charset="0"/>
            </a:endParaRPr>
          </a:p>
        </p:txBody>
      </p:sp>
      <p:sp>
        <p:nvSpPr>
          <p:cNvPr id="9" name="Rectángulo 8">
            <a:extLst>
              <a:ext uri="{FF2B5EF4-FFF2-40B4-BE49-F238E27FC236}">
                <a16:creationId xmlns:a16="http://schemas.microsoft.com/office/drawing/2014/main" id="{C4DBC3BB-90A1-454B-B34C-81927BBBDD84}"/>
              </a:ext>
            </a:extLst>
          </p:cNvPr>
          <p:cNvSpPr/>
          <p:nvPr/>
        </p:nvSpPr>
        <p:spPr>
          <a:xfrm>
            <a:off x="568982" y="3545914"/>
            <a:ext cx="1326086" cy="864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1400" dirty="0">
                <a:latin typeface="Calibri" panose="020F0502020204030204" pitchFamily="34" charset="0"/>
                <a:cs typeface="Calibri" panose="020F0502020204030204" pitchFamily="34" charset="0"/>
              </a:rPr>
              <a:t>Marcar inicio en base de datos de gestión</a:t>
            </a:r>
            <a:endParaRPr lang="es-CO" sz="1400" dirty="0">
              <a:latin typeface="Calibri" panose="020F0502020204030204" pitchFamily="34" charset="0"/>
              <a:cs typeface="Calibri" panose="020F0502020204030204" pitchFamily="34" charset="0"/>
            </a:endParaRPr>
          </a:p>
        </p:txBody>
      </p:sp>
      <p:sp>
        <p:nvSpPr>
          <p:cNvPr id="10" name="Rectángulo 9">
            <a:extLst>
              <a:ext uri="{FF2B5EF4-FFF2-40B4-BE49-F238E27FC236}">
                <a16:creationId xmlns:a16="http://schemas.microsoft.com/office/drawing/2014/main" id="{94EFC5A3-4C1C-432E-B513-5B1B008FF851}"/>
              </a:ext>
            </a:extLst>
          </p:cNvPr>
          <p:cNvSpPr/>
          <p:nvPr/>
        </p:nvSpPr>
        <p:spPr>
          <a:xfrm>
            <a:off x="2205461" y="3545914"/>
            <a:ext cx="1326086" cy="864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1400" dirty="0">
                <a:latin typeface="Calibri" panose="020F0502020204030204" pitchFamily="34" charset="0"/>
                <a:cs typeface="Calibri" panose="020F0502020204030204" pitchFamily="34" charset="0"/>
              </a:rPr>
              <a:t>Mover archivos a directorios temporales</a:t>
            </a:r>
            <a:endParaRPr lang="es-CO" sz="1400" dirty="0">
              <a:latin typeface="Calibri" panose="020F0502020204030204" pitchFamily="34" charset="0"/>
              <a:cs typeface="Calibri" panose="020F0502020204030204" pitchFamily="34" charset="0"/>
            </a:endParaRPr>
          </a:p>
        </p:txBody>
      </p:sp>
      <p:sp>
        <p:nvSpPr>
          <p:cNvPr id="11" name="Rectángulo 10">
            <a:extLst>
              <a:ext uri="{FF2B5EF4-FFF2-40B4-BE49-F238E27FC236}">
                <a16:creationId xmlns:a16="http://schemas.microsoft.com/office/drawing/2014/main" id="{91683FE8-4F35-414D-A8DD-7BFE4D59B959}"/>
              </a:ext>
            </a:extLst>
          </p:cNvPr>
          <p:cNvSpPr/>
          <p:nvPr/>
        </p:nvSpPr>
        <p:spPr>
          <a:xfrm>
            <a:off x="3791606" y="3545914"/>
            <a:ext cx="1326086" cy="864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1400" dirty="0">
                <a:latin typeface="Calibri" panose="020F0502020204030204" pitchFamily="34" charset="0"/>
                <a:cs typeface="Calibri" panose="020F0502020204030204" pitchFamily="34" charset="0"/>
              </a:rPr>
              <a:t>Lecturas, mapeos y transformación</a:t>
            </a:r>
            <a:endParaRPr lang="es-CO" sz="1400" dirty="0">
              <a:latin typeface="Calibri" panose="020F0502020204030204" pitchFamily="34" charset="0"/>
              <a:cs typeface="Calibri" panose="020F0502020204030204" pitchFamily="34" charset="0"/>
            </a:endParaRPr>
          </a:p>
        </p:txBody>
      </p:sp>
      <p:sp>
        <p:nvSpPr>
          <p:cNvPr id="12" name="Rectángulo 11">
            <a:extLst>
              <a:ext uri="{FF2B5EF4-FFF2-40B4-BE49-F238E27FC236}">
                <a16:creationId xmlns:a16="http://schemas.microsoft.com/office/drawing/2014/main" id="{7A97B946-C1F1-49A8-9B3A-270CA4DE6CA6}"/>
              </a:ext>
            </a:extLst>
          </p:cNvPr>
          <p:cNvSpPr/>
          <p:nvPr/>
        </p:nvSpPr>
        <p:spPr>
          <a:xfrm>
            <a:off x="568982" y="4739246"/>
            <a:ext cx="1326086" cy="864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1400" dirty="0">
                <a:latin typeface="Calibri" panose="020F0502020204030204" pitchFamily="34" charset="0"/>
                <a:cs typeface="Calibri" panose="020F0502020204030204" pitchFamily="34" charset="0"/>
              </a:rPr>
              <a:t>Cargar  a la base de datos de </a:t>
            </a:r>
            <a:r>
              <a:rPr lang="es-ES" sz="1400" dirty="0" err="1">
                <a:latin typeface="Calibri" panose="020F0502020204030204" pitchFamily="34" charset="0"/>
                <a:cs typeface="Calibri" panose="020F0502020204030204" pitchFamily="34" charset="0"/>
              </a:rPr>
              <a:t>stage_uiaf</a:t>
            </a:r>
            <a:endParaRPr lang="es-CO" sz="1400" dirty="0">
              <a:latin typeface="Calibri" panose="020F0502020204030204" pitchFamily="34" charset="0"/>
              <a:cs typeface="Calibri" panose="020F0502020204030204" pitchFamily="34" charset="0"/>
            </a:endParaRPr>
          </a:p>
        </p:txBody>
      </p:sp>
      <p:sp>
        <p:nvSpPr>
          <p:cNvPr id="13" name="Rectángulo 12">
            <a:extLst>
              <a:ext uri="{FF2B5EF4-FFF2-40B4-BE49-F238E27FC236}">
                <a16:creationId xmlns:a16="http://schemas.microsoft.com/office/drawing/2014/main" id="{DE00130A-7749-4A45-BE4C-79978FC1F7C7}"/>
              </a:ext>
            </a:extLst>
          </p:cNvPr>
          <p:cNvSpPr/>
          <p:nvPr/>
        </p:nvSpPr>
        <p:spPr>
          <a:xfrm>
            <a:off x="2205461" y="4739246"/>
            <a:ext cx="1326086" cy="864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1400" dirty="0">
                <a:latin typeface="Calibri" panose="020F0502020204030204" pitchFamily="34" charset="0"/>
                <a:cs typeface="Calibri" panose="020F0502020204030204" pitchFamily="34" charset="0"/>
              </a:rPr>
              <a:t>Marcar finalización en base de datos de </a:t>
            </a:r>
            <a:r>
              <a:rPr lang="es-ES" sz="1400" dirty="0" err="1">
                <a:latin typeface="Calibri" panose="020F0502020204030204" pitchFamily="34" charset="0"/>
                <a:cs typeface="Calibri" panose="020F0502020204030204" pitchFamily="34" charset="0"/>
              </a:rPr>
              <a:t>gestion</a:t>
            </a:r>
            <a:endParaRPr lang="es-CO" sz="1400" dirty="0">
              <a:latin typeface="Calibri" panose="020F0502020204030204" pitchFamily="34" charset="0"/>
              <a:cs typeface="Calibri" panose="020F0502020204030204" pitchFamily="34" charset="0"/>
            </a:endParaRPr>
          </a:p>
        </p:txBody>
      </p:sp>
      <p:sp>
        <p:nvSpPr>
          <p:cNvPr id="14" name="Rectángulo 13">
            <a:extLst>
              <a:ext uri="{FF2B5EF4-FFF2-40B4-BE49-F238E27FC236}">
                <a16:creationId xmlns:a16="http://schemas.microsoft.com/office/drawing/2014/main" id="{22A905A6-2CC6-4F5B-AC5F-05A9D715CC74}"/>
              </a:ext>
            </a:extLst>
          </p:cNvPr>
          <p:cNvSpPr/>
          <p:nvPr/>
        </p:nvSpPr>
        <p:spPr>
          <a:xfrm>
            <a:off x="3780844" y="4734522"/>
            <a:ext cx="1326086" cy="864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1400" dirty="0">
                <a:latin typeface="Calibri" panose="020F0502020204030204" pitchFamily="34" charset="0"/>
                <a:cs typeface="Calibri" panose="020F0502020204030204" pitchFamily="34" charset="0"/>
              </a:rPr>
              <a:t>Fin de flujo de trabajo.</a:t>
            </a:r>
            <a:endParaRPr lang="es-CO" sz="1400" dirty="0">
              <a:latin typeface="Calibri" panose="020F0502020204030204" pitchFamily="34" charset="0"/>
              <a:cs typeface="Calibri" panose="020F0502020204030204" pitchFamily="34" charset="0"/>
            </a:endParaRPr>
          </a:p>
        </p:txBody>
      </p:sp>
      <p:sp>
        <p:nvSpPr>
          <p:cNvPr id="15" name="Rectángulo 14">
            <a:extLst>
              <a:ext uri="{FF2B5EF4-FFF2-40B4-BE49-F238E27FC236}">
                <a16:creationId xmlns:a16="http://schemas.microsoft.com/office/drawing/2014/main" id="{C41042F9-2DF9-4EC6-88F8-CD3864AFC7B9}"/>
              </a:ext>
            </a:extLst>
          </p:cNvPr>
          <p:cNvSpPr/>
          <p:nvPr/>
        </p:nvSpPr>
        <p:spPr>
          <a:xfrm>
            <a:off x="5742542" y="2352582"/>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Ejecutar en administrador</a:t>
            </a:r>
            <a:endParaRPr lang="es-CO" sz="1400" dirty="0">
              <a:latin typeface="Calibri" panose="020F0502020204030204" pitchFamily="34" charset="0"/>
              <a:cs typeface="Calibri" panose="020F0502020204030204" pitchFamily="34" charset="0"/>
            </a:endParaRPr>
          </a:p>
        </p:txBody>
      </p:sp>
      <p:sp>
        <p:nvSpPr>
          <p:cNvPr id="16" name="Rectángulo 15">
            <a:extLst>
              <a:ext uri="{FF2B5EF4-FFF2-40B4-BE49-F238E27FC236}">
                <a16:creationId xmlns:a16="http://schemas.microsoft.com/office/drawing/2014/main" id="{EE2FEC64-9333-4C10-96FA-7E0AAAD8C655}"/>
              </a:ext>
            </a:extLst>
          </p:cNvPr>
          <p:cNvSpPr/>
          <p:nvPr/>
        </p:nvSpPr>
        <p:spPr>
          <a:xfrm>
            <a:off x="7357496" y="2352582"/>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Ejecución del script</a:t>
            </a:r>
            <a:endParaRPr lang="es-CO" sz="1400" dirty="0">
              <a:latin typeface="Calibri" panose="020F0502020204030204" pitchFamily="34" charset="0"/>
              <a:cs typeface="Calibri" panose="020F0502020204030204" pitchFamily="34" charset="0"/>
            </a:endParaRPr>
          </a:p>
        </p:txBody>
      </p:sp>
      <p:sp>
        <p:nvSpPr>
          <p:cNvPr id="17" name="Rectángulo 16">
            <a:extLst>
              <a:ext uri="{FF2B5EF4-FFF2-40B4-BE49-F238E27FC236}">
                <a16:creationId xmlns:a16="http://schemas.microsoft.com/office/drawing/2014/main" id="{67C6F314-D3DC-45A4-8705-3272F657DE48}"/>
              </a:ext>
            </a:extLst>
          </p:cNvPr>
          <p:cNvSpPr/>
          <p:nvPr/>
        </p:nvSpPr>
        <p:spPr>
          <a:xfrm>
            <a:off x="8972450" y="2352582"/>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Marcar inicio en base de datos de gestión</a:t>
            </a:r>
            <a:endParaRPr lang="es-CO" sz="1400" dirty="0">
              <a:latin typeface="Calibri" panose="020F0502020204030204" pitchFamily="34" charset="0"/>
              <a:cs typeface="Calibri" panose="020F0502020204030204" pitchFamily="34" charset="0"/>
            </a:endParaRPr>
          </a:p>
        </p:txBody>
      </p:sp>
      <p:sp>
        <p:nvSpPr>
          <p:cNvPr id="18" name="Rectángulo 17">
            <a:extLst>
              <a:ext uri="{FF2B5EF4-FFF2-40B4-BE49-F238E27FC236}">
                <a16:creationId xmlns:a16="http://schemas.microsoft.com/office/drawing/2014/main" id="{2079D5E1-4E3C-46F2-9C6E-C2664840F0DA}"/>
              </a:ext>
            </a:extLst>
          </p:cNvPr>
          <p:cNvSpPr/>
          <p:nvPr/>
        </p:nvSpPr>
        <p:spPr>
          <a:xfrm>
            <a:off x="5742542" y="3545914"/>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Preprocesamiento de </a:t>
            </a:r>
            <a:r>
              <a:rPr lang="es-ES" sz="1400" dirty="0" err="1">
                <a:latin typeface="Calibri" panose="020F0502020204030204" pitchFamily="34" charset="0"/>
                <a:cs typeface="Calibri" panose="020F0502020204030204" pitchFamily="34" charset="0"/>
              </a:rPr>
              <a:t>inner</a:t>
            </a:r>
            <a:endParaRPr lang="es-CO" sz="1400" dirty="0">
              <a:latin typeface="Calibri" panose="020F0502020204030204" pitchFamily="34" charset="0"/>
              <a:cs typeface="Calibri" panose="020F0502020204030204" pitchFamily="34" charset="0"/>
            </a:endParaRPr>
          </a:p>
        </p:txBody>
      </p:sp>
      <p:sp>
        <p:nvSpPr>
          <p:cNvPr id="19" name="Rectángulo 18">
            <a:extLst>
              <a:ext uri="{FF2B5EF4-FFF2-40B4-BE49-F238E27FC236}">
                <a16:creationId xmlns:a16="http://schemas.microsoft.com/office/drawing/2014/main" id="{66837ED7-B37E-418D-BBC4-1296B46386A2}"/>
              </a:ext>
            </a:extLst>
          </p:cNvPr>
          <p:cNvSpPr/>
          <p:nvPr/>
        </p:nvSpPr>
        <p:spPr>
          <a:xfrm>
            <a:off x="7356061" y="3545914"/>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Cruce por </a:t>
            </a:r>
            <a:r>
              <a:rPr lang="es-ES" sz="1400" dirty="0" err="1">
                <a:latin typeface="Calibri" panose="020F0502020204030204" pitchFamily="34" charset="0"/>
                <a:cs typeface="Calibri" panose="020F0502020204030204" pitchFamily="34" charset="0"/>
              </a:rPr>
              <a:t>inner</a:t>
            </a:r>
            <a:r>
              <a:rPr lang="es-ES" sz="1400" dirty="0">
                <a:latin typeface="Calibri" panose="020F0502020204030204" pitchFamily="34" charset="0"/>
                <a:cs typeface="Calibri" panose="020F0502020204030204" pitchFamily="34" charset="0"/>
              </a:rPr>
              <a:t> (carga inicial)</a:t>
            </a:r>
            <a:endParaRPr lang="es-CO" sz="1400" dirty="0">
              <a:latin typeface="Calibri" panose="020F0502020204030204" pitchFamily="34" charset="0"/>
              <a:cs typeface="Calibri" panose="020F0502020204030204" pitchFamily="34" charset="0"/>
            </a:endParaRPr>
          </a:p>
        </p:txBody>
      </p:sp>
      <p:sp>
        <p:nvSpPr>
          <p:cNvPr id="20" name="Rectángulo 19">
            <a:extLst>
              <a:ext uri="{FF2B5EF4-FFF2-40B4-BE49-F238E27FC236}">
                <a16:creationId xmlns:a16="http://schemas.microsoft.com/office/drawing/2014/main" id="{A58DC6C9-AAFA-4758-892F-AF81A8DD1BF2}"/>
              </a:ext>
            </a:extLst>
          </p:cNvPr>
          <p:cNvSpPr/>
          <p:nvPr/>
        </p:nvSpPr>
        <p:spPr>
          <a:xfrm>
            <a:off x="8969581" y="3545914"/>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Cargue de </a:t>
            </a:r>
            <a:r>
              <a:rPr lang="es-ES" sz="1400" dirty="0" err="1">
                <a:latin typeface="Calibri" panose="020F0502020204030204" pitchFamily="34" charset="0"/>
                <a:cs typeface="Calibri" panose="020F0502020204030204" pitchFamily="34" charset="0"/>
              </a:rPr>
              <a:t>inner</a:t>
            </a:r>
            <a:r>
              <a:rPr lang="es-ES" sz="1400" dirty="0">
                <a:latin typeface="Calibri" panose="020F0502020204030204" pitchFamily="34" charset="0"/>
                <a:cs typeface="Calibri" panose="020F0502020204030204" pitchFamily="34" charset="0"/>
              </a:rPr>
              <a:t> a base de datos </a:t>
            </a:r>
            <a:r>
              <a:rPr lang="es-ES" sz="1400" dirty="0" err="1">
                <a:latin typeface="Calibri" panose="020F0502020204030204" pitchFamily="34" charset="0"/>
                <a:cs typeface="Calibri" panose="020F0502020204030204" pitchFamily="34" charset="0"/>
              </a:rPr>
              <a:t>dwh_uiaf</a:t>
            </a:r>
            <a:endParaRPr lang="es-CO" sz="1400" dirty="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6F7B0138-24B2-40F8-8F85-76836BBAA341}"/>
              </a:ext>
            </a:extLst>
          </p:cNvPr>
          <p:cNvSpPr/>
          <p:nvPr/>
        </p:nvSpPr>
        <p:spPr>
          <a:xfrm>
            <a:off x="5742542" y="4739246"/>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Preprocesamiento de </a:t>
            </a:r>
            <a:r>
              <a:rPr lang="es-ES" sz="1400" dirty="0" err="1">
                <a:latin typeface="Calibri" panose="020F0502020204030204" pitchFamily="34" charset="0"/>
                <a:cs typeface="Calibri" panose="020F0502020204030204" pitchFamily="34" charset="0"/>
              </a:rPr>
              <a:t>right</a:t>
            </a:r>
            <a:endParaRPr lang="es-CO" sz="1400" dirty="0">
              <a:latin typeface="Calibri" panose="020F0502020204030204" pitchFamily="34" charset="0"/>
              <a:cs typeface="Calibri" panose="020F0502020204030204" pitchFamily="34" charset="0"/>
            </a:endParaRPr>
          </a:p>
        </p:txBody>
      </p:sp>
      <p:sp>
        <p:nvSpPr>
          <p:cNvPr id="22" name="Rectángulo 21">
            <a:extLst>
              <a:ext uri="{FF2B5EF4-FFF2-40B4-BE49-F238E27FC236}">
                <a16:creationId xmlns:a16="http://schemas.microsoft.com/office/drawing/2014/main" id="{791F4FE2-DB37-420B-9B63-E46CFEE9142A}"/>
              </a:ext>
            </a:extLst>
          </p:cNvPr>
          <p:cNvSpPr/>
          <p:nvPr/>
        </p:nvSpPr>
        <p:spPr>
          <a:xfrm>
            <a:off x="7357496" y="4739246"/>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Cruce por </a:t>
            </a:r>
            <a:r>
              <a:rPr lang="es-ES" sz="1400" dirty="0" err="1">
                <a:latin typeface="Calibri" panose="020F0502020204030204" pitchFamily="34" charset="0"/>
                <a:cs typeface="Calibri" panose="020F0502020204030204" pitchFamily="34" charset="0"/>
              </a:rPr>
              <a:t>right</a:t>
            </a:r>
            <a:endParaRPr lang="es-ES" sz="1400" dirty="0">
              <a:latin typeface="Calibri" panose="020F0502020204030204" pitchFamily="34" charset="0"/>
              <a:cs typeface="Calibri" panose="020F0502020204030204" pitchFamily="34" charset="0"/>
            </a:endParaRPr>
          </a:p>
          <a:p>
            <a:pPr algn="ctr"/>
            <a:r>
              <a:rPr lang="es-ES" sz="1400" dirty="0">
                <a:latin typeface="Calibri" panose="020F0502020204030204" pitchFamily="34" charset="0"/>
                <a:cs typeface="Calibri" panose="020F0502020204030204" pitchFamily="34" charset="0"/>
              </a:rPr>
              <a:t>(cargue no homologados)</a:t>
            </a:r>
            <a:endParaRPr lang="es-CO" sz="1400" dirty="0">
              <a:latin typeface="Calibri" panose="020F0502020204030204" pitchFamily="34" charset="0"/>
              <a:cs typeface="Calibri" panose="020F0502020204030204" pitchFamily="34" charset="0"/>
            </a:endParaRPr>
          </a:p>
        </p:txBody>
      </p:sp>
      <p:sp>
        <p:nvSpPr>
          <p:cNvPr id="23" name="Rectángulo 22">
            <a:extLst>
              <a:ext uri="{FF2B5EF4-FFF2-40B4-BE49-F238E27FC236}">
                <a16:creationId xmlns:a16="http://schemas.microsoft.com/office/drawing/2014/main" id="{098CD704-C410-43D6-9B83-E5E7A941AE8F}"/>
              </a:ext>
            </a:extLst>
          </p:cNvPr>
          <p:cNvSpPr/>
          <p:nvPr/>
        </p:nvSpPr>
        <p:spPr>
          <a:xfrm>
            <a:off x="8969581" y="4739246"/>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Cargue de </a:t>
            </a:r>
            <a:r>
              <a:rPr lang="es-ES" sz="1400" dirty="0" err="1">
                <a:latin typeface="Calibri" panose="020F0502020204030204" pitchFamily="34" charset="0"/>
                <a:cs typeface="Calibri" panose="020F0502020204030204" pitchFamily="34" charset="0"/>
              </a:rPr>
              <a:t>right</a:t>
            </a:r>
            <a:r>
              <a:rPr lang="es-ES" sz="1400" dirty="0">
                <a:latin typeface="Calibri" panose="020F0502020204030204" pitchFamily="34" charset="0"/>
                <a:cs typeface="Calibri" panose="020F0502020204030204" pitchFamily="34" charset="0"/>
              </a:rPr>
              <a:t> a base de datos </a:t>
            </a:r>
            <a:r>
              <a:rPr lang="es-ES" sz="1400" dirty="0" err="1">
                <a:latin typeface="Calibri" panose="020F0502020204030204" pitchFamily="34" charset="0"/>
                <a:cs typeface="Calibri" panose="020F0502020204030204" pitchFamily="34" charset="0"/>
              </a:rPr>
              <a:t>dwh_uiaf</a:t>
            </a:r>
            <a:endParaRPr lang="es-CO" sz="1400" dirty="0">
              <a:latin typeface="Calibri" panose="020F0502020204030204" pitchFamily="34" charset="0"/>
              <a:cs typeface="Calibri" panose="020F0502020204030204" pitchFamily="34" charset="0"/>
            </a:endParaRPr>
          </a:p>
        </p:txBody>
      </p:sp>
      <p:sp>
        <p:nvSpPr>
          <p:cNvPr id="24" name="Rectángulo 23">
            <a:extLst>
              <a:ext uri="{FF2B5EF4-FFF2-40B4-BE49-F238E27FC236}">
                <a16:creationId xmlns:a16="http://schemas.microsoft.com/office/drawing/2014/main" id="{0888EFE5-1B70-43BB-B036-1D73FA45F186}"/>
              </a:ext>
            </a:extLst>
          </p:cNvPr>
          <p:cNvSpPr/>
          <p:nvPr/>
        </p:nvSpPr>
        <p:spPr>
          <a:xfrm>
            <a:off x="10480299" y="4743437"/>
            <a:ext cx="1326086" cy="86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1400" dirty="0">
                <a:latin typeface="Calibri" panose="020F0502020204030204" pitchFamily="34" charset="0"/>
                <a:cs typeface="Calibri" panose="020F0502020204030204" pitchFamily="34" charset="0"/>
              </a:rPr>
              <a:t>Fin del flujo de trabajo</a:t>
            </a:r>
            <a:endParaRPr lang="es-CO" sz="1400" dirty="0">
              <a:latin typeface="Calibri" panose="020F0502020204030204" pitchFamily="34" charset="0"/>
              <a:cs typeface="Calibri" panose="020F0502020204030204" pitchFamily="34" charset="0"/>
            </a:endParaRPr>
          </a:p>
        </p:txBody>
      </p:sp>
      <p:cxnSp>
        <p:nvCxnSpPr>
          <p:cNvPr id="26" name="Conector recto de flecha 25">
            <a:extLst>
              <a:ext uri="{FF2B5EF4-FFF2-40B4-BE49-F238E27FC236}">
                <a16:creationId xmlns:a16="http://schemas.microsoft.com/office/drawing/2014/main" id="{3ED9E738-7AF4-4F65-802A-D274ABDEC160}"/>
              </a:ext>
            </a:extLst>
          </p:cNvPr>
          <p:cNvCxnSpPr>
            <a:stCxn id="5" idx="3"/>
            <a:endCxn id="7" idx="1"/>
          </p:cNvCxnSpPr>
          <p:nvPr/>
        </p:nvCxnSpPr>
        <p:spPr>
          <a:xfrm>
            <a:off x="1895068" y="2779891"/>
            <a:ext cx="285226" cy="4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EFE9133A-A35F-4F31-B2C1-BF424B78A146}"/>
              </a:ext>
            </a:extLst>
          </p:cNvPr>
          <p:cNvCxnSpPr>
            <a:stCxn id="7" idx="3"/>
            <a:endCxn id="8" idx="1"/>
          </p:cNvCxnSpPr>
          <p:nvPr/>
        </p:nvCxnSpPr>
        <p:spPr>
          <a:xfrm>
            <a:off x="3506380" y="2784615"/>
            <a:ext cx="285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ector: angular 33">
            <a:extLst>
              <a:ext uri="{FF2B5EF4-FFF2-40B4-BE49-F238E27FC236}">
                <a16:creationId xmlns:a16="http://schemas.microsoft.com/office/drawing/2014/main" id="{902DF829-1C5E-4B90-ACB7-535F5B8F7115}"/>
              </a:ext>
            </a:extLst>
          </p:cNvPr>
          <p:cNvCxnSpPr>
            <a:stCxn id="8" idx="3"/>
            <a:endCxn id="9" idx="1"/>
          </p:cNvCxnSpPr>
          <p:nvPr/>
        </p:nvCxnSpPr>
        <p:spPr>
          <a:xfrm flipH="1">
            <a:off x="568982" y="2784615"/>
            <a:ext cx="4548710" cy="1193332"/>
          </a:xfrm>
          <a:prstGeom prst="bentConnector5">
            <a:avLst>
              <a:gd name="adj1" fmla="val -5026"/>
              <a:gd name="adj2" fmla="val 50000"/>
              <a:gd name="adj3" fmla="val 105026"/>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ector recto de flecha 35">
            <a:extLst>
              <a:ext uri="{FF2B5EF4-FFF2-40B4-BE49-F238E27FC236}">
                <a16:creationId xmlns:a16="http://schemas.microsoft.com/office/drawing/2014/main" id="{3A86CE5C-0E1F-4ECC-A7C1-3266B74D40AD}"/>
              </a:ext>
            </a:extLst>
          </p:cNvPr>
          <p:cNvCxnSpPr>
            <a:stCxn id="9" idx="3"/>
            <a:endCxn id="10" idx="1"/>
          </p:cNvCxnSpPr>
          <p:nvPr/>
        </p:nvCxnSpPr>
        <p:spPr>
          <a:xfrm>
            <a:off x="1895068" y="3977947"/>
            <a:ext cx="3103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ector recto de flecha 37">
            <a:extLst>
              <a:ext uri="{FF2B5EF4-FFF2-40B4-BE49-F238E27FC236}">
                <a16:creationId xmlns:a16="http://schemas.microsoft.com/office/drawing/2014/main" id="{9707887D-6A04-4040-923E-9E827EE3263C}"/>
              </a:ext>
            </a:extLst>
          </p:cNvPr>
          <p:cNvCxnSpPr>
            <a:stCxn id="10" idx="3"/>
            <a:endCxn id="11" idx="1"/>
          </p:cNvCxnSpPr>
          <p:nvPr/>
        </p:nvCxnSpPr>
        <p:spPr>
          <a:xfrm>
            <a:off x="3531547" y="3977947"/>
            <a:ext cx="2600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ector: angular 39">
            <a:extLst>
              <a:ext uri="{FF2B5EF4-FFF2-40B4-BE49-F238E27FC236}">
                <a16:creationId xmlns:a16="http://schemas.microsoft.com/office/drawing/2014/main" id="{BE2C6C03-8F58-4034-B185-CCCE63F954B0}"/>
              </a:ext>
            </a:extLst>
          </p:cNvPr>
          <p:cNvCxnSpPr>
            <a:stCxn id="11" idx="3"/>
            <a:endCxn id="12" idx="1"/>
          </p:cNvCxnSpPr>
          <p:nvPr/>
        </p:nvCxnSpPr>
        <p:spPr>
          <a:xfrm flipH="1">
            <a:off x="568982" y="3977947"/>
            <a:ext cx="4548710" cy="1193332"/>
          </a:xfrm>
          <a:prstGeom prst="bentConnector5">
            <a:avLst>
              <a:gd name="adj1" fmla="val -5026"/>
              <a:gd name="adj2" fmla="val 50000"/>
              <a:gd name="adj3" fmla="val 105026"/>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ector recto de flecha 41">
            <a:extLst>
              <a:ext uri="{FF2B5EF4-FFF2-40B4-BE49-F238E27FC236}">
                <a16:creationId xmlns:a16="http://schemas.microsoft.com/office/drawing/2014/main" id="{43CFAADC-53AD-4901-B124-BF5B018AFC65}"/>
              </a:ext>
            </a:extLst>
          </p:cNvPr>
          <p:cNvCxnSpPr>
            <a:stCxn id="12" idx="3"/>
            <a:endCxn id="13" idx="1"/>
          </p:cNvCxnSpPr>
          <p:nvPr/>
        </p:nvCxnSpPr>
        <p:spPr>
          <a:xfrm>
            <a:off x="1895068" y="5171279"/>
            <a:ext cx="3103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ector recto de flecha 47">
            <a:extLst>
              <a:ext uri="{FF2B5EF4-FFF2-40B4-BE49-F238E27FC236}">
                <a16:creationId xmlns:a16="http://schemas.microsoft.com/office/drawing/2014/main" id="{24F01DE1-54A0-47B2-B841-0068A0696680}"/>
              </a:ext>
            </a:extLst>
          </p:cNvPr>
          <p:cNvCxnSpPr>
            <a:stCxn id="13" idx="3"/>
            <a:endCxn id="14" idx="1"/>
          </p:cNvCxnSpPr>
          <p:nvPr/>
        </p:nvCxnSpPr>
        <p:spPr>
          <a:xfrm flipV="1">
            <a:off x="3531547" y="5166555"/>
            <a:ext cx="249297" cy="4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ector recto de flecha 49">
            <a:extLst>
              <a:ext uri="{FF2B5EF4-FFF2-40B4-BE49-F238E27FC236}">
                <a16:creationId xmlns:a16="http://schemas.microsoft.com/office/drawing/2014/main" id="{D636AF9B-9482-403D-BB8D-13D8E2C6E72D}"/>
              </a:ext>
            </a:extLst>
          </p:cNvPr>
          <p:cNvCxnSpPr>
            <a:stCxn id="15" idx="3"/>
            <a:endCxn id="16" idx="1"/>
          </p:cNvCxnSpPr>
          <p:nvPr/>
        </p:nvCxnSpPr>
        <p:spPr>
          <a:xfrm>
            <a:off x="7068628" y="2784615"/>
            <a:ext cx="2888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recto de flecha 51">
            <a:extLst>
              <a:ext uri="{FF2B5EF4-FFF2-40B4-BE49-F238E27FC236}">
                <a16:creationId xmlns:a16="http://schemas.microsoft.com/office/drawing/2014/main" id="{2C904D19-9C34-466C-82EE-9E658EBDB05E}"/>
              </a:ext>
            </a:extLst>
          </p:cNvPr>
          <p:cNvCxnSpPr>
            <a:stCxn id="16" idx="3"/>
            <a:endCxn id="17" idx="1"/>
          </p:cNvCxnSpPr>
          <p:nvPr/>
        </p:nvCxnSpPr>
        <p:spPr>
          <a:xfrm>
            <a:off x="8683582" y="2784615"/>
            <a:ext cx="2888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angular 53">
            <a:extLst>
              <a:ext uri="{FF2B5EF4-FFF2-40B4-BE49-F238E27FC236}">
                <a16:creationId xmlns:a16="http://schemas.microsoft.com/office/drawing/2014/main" id="{DD3EE261-990A-4D11-A02E-CEFD795A4DEA}"/>
              </a:ext>
            </a:extLst>
          </p:cNvPr>
          <p:cNvCxnSpPr>
            <a:stCxn id="17" idx="3"/>
            <a:endCxn id="18" idx="1"/>
          </p:cNvCxnSpPr>
          <p:nvPr/>
        </p:nvCxnSpPr>
        <p:spPr>
          <a:xfrm flipH="1">
            <a:off x="5742542" y="2784615"/>
            <a:ext cx="4555994" cy="1193332"/>
          </a:xfrm>
          <a:prstGeom prst="bentConnector5">
            <a:avLst>
              <a:gd name="adj1" fmla="val -5018"/>
              <a:gd name="adj2" fmla="val 50000"/>
              <a:gd name="adj3" fmla="val 105018"/>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ector recto de flecha 55">
            <a:extLst>
              <a:ext uri="{FF2B5EF4-FFF2-40B4-BE49-F238E27FC236}">
                <a16:creationId xmlns:a16="http://schemas.microsoft.com/office/drawing/2014/main" id="{2017702C-AF47-45FF-B4AA-8AF313BAAED4}"/>
              </a:ext>
            </a:extLst>
          </p:cNvPr>
          <p:cNvCxnSpPr>
            <a:stCxn id="18" idx="3"/>
            <a:endCxn id="19" idx="1"/>
          </p:cNvCxnSpPr>
          <p:nvPr/>
        </p:nvCxnSpPr>
        <p:spPr>
          <a:xfrm>
            <a:off x="7068628" y="3977947"/>
            <a:ext cx="287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6A41EC38-B332-4DEF-8270-11EB4BCF9B88}"/>
              </a:ext>
            </a:extLst>
          </p:cNvPr>
          <p:cNvCxnSpPr>
            <a:stCxn id="19" idx="3"/>
            <a:endCxn id="20" idx="1"/>
          </p:cNvCxnSpPr>
          <p:nvPr/>
        </p:nvCxnSpPr>
        <p:spPr>
          <a:xfrm>
            <a:off x="8682147" y="3977947"/>
            <a:ext cx="287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angular 59">
            <a:extLst>
              <a:ext uri="{FF2B5EF4-FFF2-40B4-BE49-F238E27FC236}">
                <a16:creationId xmlns:a16="http://schemas.microsoft.com/office/drawing/2014/main" id="{D8E10030-D291-42D2-AA12-D38EB869398A}"/>
              </a:ext>
            </a:extLst>
          </p:cNvPr>
          <p:cNvCxnSpPr>
            <a:stCxn id="20" idx="3"/>
            <a:endCxn id="21" idx="1"/>
          </p:cNvCxnSpPr>
          <p:nvPr/>
        </p:nvCxnSpPr>
        <p:spPr>
          <a:xfrm flipH="1">
            <a:off x="5742542" y="3977947"/>
            <a:ext cx="4553125" cy="1193332"/>
          </a:xfrm>
          <a:prstGeom prst="bentConnector5">
            <a:avLst>
              <a:gd name="adj1" fmla="val -5021"/>
              <a:gd name="adj2" fmla="val 50000"/>
              <a:gd name="adj3" fmla="val 10502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ector recto de flecha 61">
            <a:extLst>
              <a:ext uri="{FF2B5EF4-FFF2-40B4-BE49-F238E27FC236}">
                <a16:creationId xmlns:a16="http://schemas.microsoft.com/office/drawing/2014/main" id="{96AA2DA1-C980-42B3-8A6A-4FBFB68AD89F}"/>
              </a:ext>
            </a:extLst>
          </p:cNvPr>
          <p:cNvCxnSpPr>
            <a:stCxn id="21" idx="3"/>
            <a:endCxn id="22" idx="1"/>
          </p:cNvCxnSpPr>
          <p:nvPr/>
        </p:nvCxnSpPr>
        <p:spPr>
          <a:xfrm>
            <a:off x="7068628" y="5171279"/>
            <a:ext cx="2888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ector recto de flecha 65">
            <a:extLst>
              <a:ext uri="{FF2B5EF4-FFF2-40B4-BE49-F238E27FC236}">
                <a16:creationId xmlns:a16="http://schemas.microsoft.com/office/drawing/2014/main" id="{F87DB569-B8F7-45AF-9E82-3498FBAF16C2}"/>
              </a:ext>
            </a:extLst>
          </p:cNvPr>
          <p:cNvCxnSpPr>
            <a:stCxn id="22" idx="3"/>
            <a:endCxn id="23" idx="1"/>
          </p:cNvCxnSpPr>
          <p:nvPr/>
        </p:nvCxnSpPr>
        <p:spPr>
          <a:xfrm>
            <a:off x="8683582" y="5171279"/>
            <a:ext cx="2859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ector recto de flecha 67">
            <a:extLst>
              <a:ext uri="{FF2B5EF4-FFF2-40B4-BE49-F238E27FC236}">
                <a16:creationId xmlns:a16="http://schemas.microsoft.com/office/drawing/2014/main" id="{859D211B-D07D-49F1-9304-A931E9C08703}"/>
              </a:ext>
            </a:extLst>
          </p:cNvPr>
          <p:cNvCxnSpPr>
            <a:stCxn id="23" idx="3"/>
            <a:endCxn id="24" idx="1"/>
          </p:cNvCxnSpPr>
          <p:nvPr/>
        </p:nvCxnSpPr>
        <p:spPr>
          <a:xfrm>
            <a:off x="10295667" y="5171279"/>
            <a:ext cx="184632" cy="4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158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49763-D67D-4A52-ACF1-35144B1DD6C4}"/>
              </a:ext>
            </a:extLst>
          </p:cNvPr>
          <p:cNvSpPr>
            <a:spLocks noGrp="1"/>
          </p:cNvSpPr>
          <p:nvPr>
            <p:ph type="title"/>
          </p:nvPr>
        </p:nvSpPr>
        <p:spPr/>
        <p:txBody>
          <a:bodyPr/>
          <a:lstStyle/>
          <a:p>
            <a:r>
              <a:rPr lang="es-ES" dirty="0"/>
              <a:t>Niveles de las dimensiones conformadas</a:t>
            </a:r>
            <a:endParaRPr lang="es-CO" dirty="0"/>
          </a:p>
        </p:txBody>
      </p:sp>
      <p:sp>
        <p:nvSpPr>
          <p:cNvPr id="3" name="Marcador de contenido 2">
            <a:extLst>
              <a:ext uri="{FF2B5EF4-FFF2-40B4-BE49-F238E27FC236}">
                <a16:creationId xmlns:a16="http://schemas.microsoft.com/office/drawing/2014/main" id="{53A816D1-9ECF-4D33-8569-897789045C02}"/>
              </a:ext>
            </a:extLst>
          </p:cNvPr>
          <p:cNvSpPr>
            <a:spLocks noGrp="1"/>
          </p:cNvSpPr>
          <p:nvPr>
            <p:ph sz="quarter" idx="13"/>
          </p:nvPr>
        </p:nvSpPr>
        <p:spPr/>
        <p:txBody>
          <a:bodyPr/>
          <a:lstStyle/>
          <a:p>
            <a:r>
              <a:rPr lang="es-ES" cap="none" dirty="0"/>
              <a:t>A partir de que se necesita una secuencia para el cargue de las tablas, se clasificaron en varios niveles las dimensiones, para la obtención completa de datos al momento de hacer los cruces.</a:t>
            </a:r>
          </a:p>
          <a:p>
            <a:r>
              <a:rPr lang="es-ES" cap="none" dirty="0"/>
              <a:t>Es prioritario seguir el orden de cargue ya sea en el cruce por </a:t>
            </a:r>
            <a:r>
              <a:rPr lang="es-ES" cap="none" dirty="0" err="1"/>
              <a:t>inner</a:t>
            </a:r>
            <a:r>
              <a:rPr lang="es-ES" cap="none" dirty="0"/>
              <a:t> (cruce inicial) o el cruce por </a:t>
            </a:r>
            <a:r>
              <a:rPr lang="es-ES" cap="none" dirty="0" err="1"/>
              <a:t>right</a:t>
            </a:r>
            <a:r>
              <a:rPr lang="es-ES" cap="none" dirty="0"/>
              <a:t> (cruce de los No homologados).</a:t>
            </a:r>
          </a:p>
          <a:p>
            <a:endParaRPr lang="es-CO" cap="none" dirty="0"/>
          </a:p>
        </p:txBody>
      </p:sp>
      <p:pic>
        <p:nvPicPr>
          <p:cNvPr id="4" name="Imagen 3">
            <a:extLst>
              <a:ext uri="{FF2B5EF4-FFF2-40B4-BE49-F238E27FC236}">
                <a16:creationId xmlns:a16="http://schemas.microsoft.com/office/drawing/2014/main" id="{B654B684-0C1D-45E3-8008-7121F1A6EA19}"/>
              </a:ext>
            </a:extLst>
          </p:cNvPr>
          <p:cNvPicPr>
            <a:picLocks noChangeAspect="1"/>
          </p:cNvPicPr>
          <p:nvPr/>
        </p:nvPicPr>
        <p:blipFill>
          <a:blip r:embed="rId2"/>
          <a:stretch>
            <a:fillRect/>
          </a:stretch>
        </p:blipFill>
        <p:spPr>
          <a:xfrm>
            <a:off x="115129" y="5943597"/>
            <a:ext cx="1597290" cy="542591"/>
          </a:xfrm>
          <a:prstGeom prst="rect">
            <a:avLst/>
          </a:prstGeom>
        </p:spPr>
      </p:pic>
    </p:spTree>
    <p:extLst>
      <p:ext uri="{BB962C8B-B14F-4D97-AF65-F5344CB8AC3E}">
        <p14:creationId xmlns:p14="http://schemas.microsoft.com/office/powerpoint/2010/main" val="61289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77BF2-01D5-4260-A20B-459B90DC3A6E}"/>
              </a:ext>
            </a:extLst>
          </p:cNvPr>
          <p:cNvSpPr>
            <a:spLocks noGrp="1"/>
          </p:cNvSpPr>
          <p:nvPr>
            <p:ph type="title"/>
          </p:nvPr>
        </p:nvSpPr>
        <p:spPr>
          <a:xfrm>
            <a:off x="913774" y="0"/>
            <a:ext cx="10364451" cy="1596177"/>
          </a:xfrm>
        </p:spPr>
        <p:txBody>
          <a:bodyPr/>
          <a:lstStyle/>
          <a:p>
            <a:r>
              <a:rPr lang="es-ES" dirty="0"/>
              <a:t>Niveles</a:t>
            </a:r>
            <a:endParaRPr lang="es-CO" dirty="0"/>
          </a:p>
        </p:txBody>
      </p:sp>
      <p:sp>
        <p:nvSpPr>
          <p:cNvPr id="4" name="CuadroTexto 3">
            <a:extLst>
              <a:ext uri="{FF2B5EF4-FFF2-40B4-BE49-F238E27FC236}">
                <a16:creationId xmlns:a16="http://schemas.microsoft.com/office/drawing/2014/main" id="{6E41AAFA-8C46-4DC0-BDD1-D34DF6A3F93F}"/>
              </a:ext>
            </a:extLst>
          </p:cNvPr>
          <p:cNvSpPr txBox="1"/>
          <p:nvPr/>
        </p:nvSpPr>
        <p:spPr>
          <a:xfrm>
            <a:off x="242654" y="1797512"/>
            <a:ext cx="1930095" cy="2154436"/>
          </a:xfrm>
          <a:prstGeom prst="rect">
            <a:avLst/>
          </a:prstGeom>
          <a:noFill/>
        </p:spPr>
        <p:txBody>
          <a:bodyPr wrap="square" rtlCol="0">
            <a:spAutoFit/>
          </a:bodyPr>
          <a:lstStyle/>
          <a:p>
            <a:r>
              <a:rPr lang="es-ES" sz="1400" dirty="0"/>
              <a:t>Nivel 0 : Dimensiones no conformadas.</a:t>
            </a:r>
          </a:p>
          <a:p>
            <a:pPr marL="285750" indent="-285750">
              <a:buFont typeface="Arial" panose="020B0604020202020204" pitchFamily="34" charset="0"/>
              <a:buChar char="•"/>
            </a:pPr>
            <a:r>
              <a:rPr lang="es-ES" sz="1400" dirty="0" err="1"/>
              <a:t>Dimestadoproducto</a:t>
            </a:r>
            <a:endParaRPr lang="es-ES" sz="1400" dirty="0"/>
          </a:p>
          <a:p>
            <a:pPr marL="285750" indent="-285750">
              <a:buFont typeface="Arial" panose="020B0604020202020204" pitchFamily="34" charset="0"/>
              <a:buChar char="•"/>
            </a:pPr>
            <a:r>
              <a:rPr lang="es-ES" sz="1400" dirty="0" err="1"/>
              <a:t>Dimfecha</a:t>
            </a:r>
            <a:endParaRPr lang="es-ES" sz="1400" dirty="0"/>
          </a:p>
          <a:p>
            <a:pPr marL="285750" indent="-285750">
              <a:buFont typeface="Arial" panose="020B0604020202020204" pitchFamily="34" charset="0"/>
              <a:buChar char="•"/>
            </a:pPr>
            <a:r>
              <a:rPr lang="es-ES" sz="1400" dirty="0" err="1"/>
              <a:t>Dimroluiaf</a:t>
            </a:r>
            <a:endParaRPr lang="es-ES" sz="1400" dirty="0"/>
          </a:p>
          <a:p>
            <a:pPr marL="285750" indent="-285750">
              <a:buFont typeface="Arial" panose="020B0604020202020204" pitchFamily="34" charset="0"/>
              <a:buChar char="•"/>
            </a:pPr>
            <a:r>
              <a:rPr lang="es-ES" sz="1400" dirty="0" err="1"/>
              <a:t>Dimtiposgsss</a:t>
            </a:r>
            <a:endParaRPr lang="es-ES" sz="1400" dirty="0"/>
          </a:p>
          <a:p>
            <a:endParaRPr lang="es-ES" sz="1400" dirty="0"/>
          </a:p>
          <a:p>
            <a:endParaRPr lang="es-ES" dirty="0"/>
          </a:p>
          <a:p>
            <a:endParaRPr lang="es-CO" dirty="0"/>
          </a:p>
        </p:txBody>
      </p:sp>
      <p:sp>
        <p:nvSpPr>
          <p:cNvPr id="5" name="CuadroTexto 4">
            <a:extLst>
              <a:ext uri="{FF2B5EF4-FFF2-40B4-BE49-F238E27FC236}">
                <a16:creationId xmlns:a16="http://schemas.microsoft.com/office/drawing/2014/main" id="{2D4330DD-DDCB-4884-A27E-873362C91765}"/>
              </a:ext>
            </a:extLst>
          </p:cNvPr>
          <p:cNvSpPr txBox="1"/>
          <p:nvPr/>
        </p:nvSpPr>
        <p:spPr>
          <a:xfrm>
            <a:off x="2172749" y="1797510"/>
            <a:ext cx="2161169" cy="1815882"/>
          </a:xfrm>
          <a:prstGeom prst="rect">
            <a:avLst/>
          </a:prstGeom>
          <a:noFill/>
        </p:spPr>
        <p:txBody>
          <a:bodyPr wrap="none" rtlCol="0">
            <a:spAutoFit/>
          </a:bodyPr>
          <a:lstStyle/>
          <a:p>
            <a:r>
              <a:rPr lang="es-ES" sz="1400" dirty="0"/>
              <a:t>Nivel 1: Dimensiones</a:t>
            </a:r>
          </a:p>
          <a:p>
            <a:r>
              <a:rPr lang="es-ES" sz="1400" dirty="0"/>
              <a:t>conformadas.</a:t>
            </a:r>
          </a:p>
          <a:p>
            <a:pPr marL="285750" indent="-285750">
              <a:buFont typeface="Arial" panose="020B0604020202020204" pitchFamily="34" charset="0"/>
              <a:buChar char="•"/>
            </a:pPr>
            <a:r>
              <a:rPr lang="es-CO" sz="1400" dirty="0" err="1"/>
              <a:t>Dimactividadeconomica</a:t>
            </a:r>
            <a:endParaRPr lang="es-CO" sz="1400" dirty="0"/>
          </a:p>
          <a:p>
            <a:pPr marL="285750" indent="-285750">
              <a:buFont typeface="Arial" panose="020B0604020202020204" pitchFamily="34" charset="0"/>
              <a:buChar char="•"/>
            </a:pPr>
            <a:r>
              <a:rPr lang="es-CO" sz="1400" dirty="0" err="1"/>
              <a:t>Dimdane</a:t>
            </a:r>
            <a:endParaRPr lang="es-CO" sz="1400" dirty="0"/>
          </a:p>
          <a:p>
            <a:pPr marL="285750" indent="-285750">
              <a:buFont typeface="Arial" panose="020B0604020202020204" pitchFamily="34" charset="0"/>
              <a:buChar char="•"/>
            </a:pPr>
            <a:r>
              <a:rPr lang="es-CO" sz="1400" dirty="0" err="1"/>
              <a:t>Dimmoneda</a:t>
            </a:r>
            <a:endParaRPr lang="es-CO" sz="1400" dirty="0"/>
          </a:p>
          <a:p>
            <a:pPr marL="285750" indent="-285750">
              <a:buFont typeface="Arial" panose="020B0604020202020204" pitchFamily="34" charset="0"/>
              <a:buChar char="•"/>
            </a:pPr>
            <a:r>
              <a:rPr lang="es-CO" sz="1400" dirty="0" err="1"/>
              <a:t>Dimpais</a:t>
            </a:r>
            <a:endParaRPr lang="es-CO" sz="1400" dirty="0"/>
          </a:p>
          <a:p>
            <a:pPr marL="285750" indent="-285750">
              <a:buFont typeface="Arial" panose="020B0604020202020204" pitchFamily="34" charset="0"/>
              <a:buChar char="•"/>
            </a:pPr>
            <a:r>
              <a:rPr lang="es-CO" sz="1400" dirty="0" err="1"/>
              <a:t>Dimsector</a:t>
            </a:r>
            <a:endParaRPr lang="es-CO" sz="1400" dirty="0"/>
          </a:p>
          <a:p>
            <a:pPr marL="285750" indent="-285750">
              <a:buFont typeface="Arial" panose="020B0604020202020204" pitchFamily="34" charset="0"/>
              <a:buChar char="•"/>
            </a:pPr>
            <a:r>
              <a:rPr lang="es-CO" sz="1400" dirty="0" err="1"/>
              <a:t>Dimtipoidentificacion</a:t>
            </a:r>
            <a:endParaRPr lang="es-CO" sz="1400" dirty="0"/>
          </a:p>
        </p:txBody>
      </p:sp>
      <p:sp>
        <p:nvSpPr>
          <p:cNvPr id="6" name="CuadroTexto 5">
            <a:extLst>
              <a:ext uri="{FF2B5EF4-FFF2-40B4-BE49-F238E27FC236}">
                <a16:creationId xmlns:a16="http://schemas.microsoft.com/office/drawing/2014/main" id="{F8867FAF-9F4B-4A85-8A64-D36208CAF980}"/>
              </a:ext>
            </a:extLst>
          </p:cNvPr>
          <p:cNvSpPr txBox="1"/>
          <p:nvPr/>
        </p:nvSpPr>
        <p:spPr>
          <a:xfrm>
            <a:off x="4333918" y="1797510"/>
            <a:ext cx="1957825" cy="1384995"/>
          </a:xfrm>
          <a:prstGeom prst="rect">
            <a:avLst/>
          </a:prstGeom>
          <a:noFill/>
        </p:spPr>
        <p:txBody>
          <a:bodyPr wrap="square" rtlCol="0">
            <a:spAutoFit/>
          </a:bodyPr>
          <a:lstStyle/>
          <a:p>
            <a:r>
              <a:rPr lang="es-ES" sz="1400" dirty="0"/>
              <a:t>Nivel 2:</a:t>
            </a:r>
          </a:p>
          <a:p>
            <a:endParaRPr lang="es-ES" sz="1400" dirty="0"/>
          </a:p>
          <a:p>
            <a:pPr marL="285750" indent="-285750">
              <a:buFont typeface="Arial" panose="020B0604020202020204" pitchFamily="34" charset="0"/>
              <a:buChar char="•"/>
            </a:pPr>
            <a:r>
              <a:rPr lang="es-ES" sz="1400" dirty="0" err="1"/>
              <a:t>Dimentidad</a:t>
            </a:r>
            <a:endParaRPr lang="es-ES" sz="1400" dirty="0"/>
          </a:p>
          <a:p>
            <a:pPr marL="285750" indent="-285750">
              <a:buFont typeface="Arial" panose="020B0604020202020204" pitchFamily="34" charset="0"/>
              <a:buChar char="•"/>
            </a:pPr>
            <a:r>
              <a:rPr lang="es-ES" sz="1400" dirty="0" err="1"/>
              <a:t>Dimrol</a:t>
            </a:r>
            <a:endParaRPr lang="es-ES" sz="1400" dirty="0"/>
          </a:p>
          <a:p>
            <a:pPr marL="285750" indent="-285750">
              <a:buFont typeface="Arial" panose="020B0604020202020204" pitchFamily="34" charset="0"/>
              <a:buChar char="•"/>
            </a:pPr>
            <a:r>
              <a:rPr lang="es-ES" sz="1400" dirty="0" err="1"/>
              <a:t>Dimtipoproducto</a:t>
            </a:r>
            <a:endParaRPr lang="es-ES" sz="1400" dirty="0"/>
          </a:p>
          <a:p>
            <a:pPr marL="285750" indent="-285750">
              <a:buFont typeface="Arial" panose="020B0604020202020204" pitchFamily="34" charset="0"/>
              <a:buChar char="•"/>
            </a:pPr>
            <a:r>
              <a:rPr lang="es-CO" sz="1400" dirty="0" err="1"/>
              <a:t>Dimtipotransaccion</a:t>
            </a:r>
            <a:endParaRPr lang="es-CO" sz="1400" dirty="0"/>
          </a:p>
        </p:txBody>
      </p:sp>
      <p:sp>
        <p:nvSpPr>
          <p:cNvPr id="7" name="CuadroTexto 6">
            <a:extLst>
              <a:ext uri="{FF2B5EF4-FFF2-40B4-BE49-F238E27FC236}">
                <a16:creationId xmlns:a16="http://schemas.microsoft.com/office/drawing/2014/main" id="{B0305C73-DB48-4585-BEEE-71BA31E771FD}"/>
              </a:ext>
            </a:extLst>
          </p:cNvPr>
          <p:cNvSpPr txBox="1"/>
          <p:nvPr/>
        </p:nvSpPr>
        <p:spPr>
          <a:xfrm>
            <a:off x="6095999" y="1797510"/>
            <a:ext cx="1426130" cy="738664"/>
          </a:xfrm>
          <a:prstGeom prst="rect">
            <a:avLst/>
          </a:prstGeom>
          <a:noFill/>
        </p:spPr>
        <p:txBody>
          <a:bodyPr wrap="square" rtlCol="0">
            <a:spAutoFit/>
          </a:bodyPr>
          <a:lstStyle/>
          <a:p>
            <a:r>
              <a:rPr lang="es-ES" sz="1400" dirty="0"/>
              <a:t>Nivel 3:</a:t>
            </a:r>
          </a:p>
          <a:p>
            <a:endParaRPr lang="es-ES" sz="1400" dirty="0"/>
          </a:p>
          <a:p>
            <a:pPr marL="285750" indent="-285750">
              <a:buFont typeface="Arial" panose="020B0604020202020204" pitchFamily="34" charset="0"/>
              <a:buChar char="•"/>
            </a:pPr>
            <a:r>
              <a:rPr lang="es-ES" sz="1400" dirty="0" err="1"/>
              <a:t>Dimpersona</a:t>
            </a:r>
            <a:endParaRPr lang="es-CO" sz="1400" dirty="0"/>
          </a:p>
        </p:txBody>
      </p:sp>
      <p:sp>
        <p:nvSpPr>
          <p:cNvPr id="8" name="CuadroTexto 7">
            <a:extLst>
              <a:ext uri="{FF2B5EF4-FFF2-40B4-BE49-F238E27FC236}">
                <a16:creationId xmlns:a16="http://schemas.microsoft.com/office/drawing/2014/main" id="{660CB3CD-D6CB-4126-B216-61A43DE3B926}"/>
              </a:ext>
            </a:extLst>
          </p:cNvPr>
          <p:cNvSpPr txBox="1"/>
          <p:nvPr/>
        </p:nvSpPr>
        <p:spPr>
          <a:xfrm>
            <a:off x="7522129" y="1797510"/>
            <a:ext cx="1493242" cy="954107"/>
          </a:xfrm>
          <a:prstGeom prst="rect">
            <a:avLst/>
          </a:prstGeom>
          <a:noFill/>
        </p:spPr>
        <p:txBody>
          <a:bodyPr wrap="square" rtlCol="0">
            <a:spAutoFit/>
          </a:bodyPr>
          <a:lstStyle/>
          <a:p>
            <a:r>
              <a:rPr lang="es-ES" sz="1400" dirty="0"/>
              <a:t>Nivel 4:</a:t>
            </a:r>
          </a:p>
          <a:p>
            <a:endParaRPr lang="es-ES" sz="1400" dirty="0"/>
          </a:p>
          <a:p>
            <a:pPr marL="285750" indent="-285750">
              <a:buFont typeface="Arial" panose="020B0604020202020204" pitchFamily="34" charset="0"/>
              <a:buChar char="•"/>
            </a:pPr>
            <a:r>
              <a:rPr lang="es-ES" sz="1400" dirty="0" err="1"/>
              <a:t>Dimproducto</a:t>
            </a:r>
            <a:endParaRPr lang="es-ES" sz="1400" dirty="0"/>
          </a:p>
          <a:p>
            <a:pPr marL="285750" indent="-285750">
              <a:buFont typeface="Arial" panose="020B0604020202020204" pitchFamily="34" charset="0"/>
              <a:buChar char="•"/>
            </a:pPr>
            <a:r>
              <a:rPr lang="es-ES" sz="1400" dirty="0" err="1"/>
              <a:t>Dimsupervisor</a:t>
            </a:r>
            <a:endParaRPr lang="es-CO" sz="1400" dirty="0"/>
          </a:p>
        </p:txBody>
      </p:sp>
      <p:pic>
        <p:nvPicPr>
          <p:cNvPr id="9" name="Imagen 8">
            <a:extLst>
              <a:ext uri="{FF2B5EF4-FFF2-40B4-BE49-F238E27FC236}">
                <a16:creationId xmlns:a16="http://schemas.microsoft.com/office/drawing/2014/main" id="{B9A8614B-EAE0-442F-8DAE-C72DF1E22328}"/>
              </a:ext>
            </a:extLst>
          </p:cNvPr>
          <p:cNvPicPr>
            <a:picLocks noChangeAspect="1"/>
          </p:cNvPicPr>
          <p:nvPr/>
        </p:nvPicPr>
        <p:blipFill>
          <a:blip r:embed="rId2"/>
          <a:stretch>
            <a:fillRect/>
          </a:stretch>
        </p:blipFill>
        <p:spPr>
          <a:xfrm>
            <a:off x="115129" y="5943597"/>
            <a:ext cx="1597290" cy="542591"/>
          </a:xfrm>
          <a:prstGeom prst="rect">
            <a:avLst/>
          </a:prstGeom>
        </p:spPr>
      </p:pic>
      <p:sp>
        <p:nvSpPr>
          <p:cNvPr id="10" name="CuadroTexto 9">
            <a:extLst>
              <a:ext uri="{FF2B5EF4-FFF2-40B4-BE49-F238E27FC236}">
                <a16:creationId xmlns:a16="http://schemas.microsoft.com/office/drawing/2014/main" id="{0D4CEFBA-BFCF-414F-86B5-900D93F1808B}"/>
              </a:ext>
            </a:extLst>
          </p:cNvPr>
          <p:cNvSpPr txBox="1"/>
          <p:nvPr/>
        </p:nvSpPr>
        <p:spPr>
          <a:xfrm>
            <a:off x="9015371" y="1791387"/>
            <a:ext cx="1561518" cy="1600438"/>
          </a:xfrm>
          <a:prstGeom prst="rect">
            <a:avLst/>
          </a:prstGeom>
          <a:noFill/>
        </p:spPr>
        <p:txBody>
          <a:bodyPr wrap="none" rtlCol="0">
            <a:spAutoFit/>
          </a:bodyPr>
          <a:lstStyle/>
          <a:p>
            <a:r>
              <a:rPr lang="es-ES" sz="1400" dirty="0" err="1"/>
              <a:t>Facts</a:t>
            </a:r>
            <a:r>
              <a:rPr lang="es-ES" sz="1400" dirty="0"/>
              <a:t>: Hechos</a:t>
            </a:r>
          </a:p>
          <a:p>
            <a:endParaRPr lang="es-ES" sz="1400" dirty="0"/>
          </a:p>
          <a:p>
            <a:pPr marL="285750" indent="-285750">
              <a:buFont typeface="Arial" panose="020B0604020202020204" pitchFamily="34" charset="0"/>
              <a:buChar char="•"/>
            </a:pPr>
            <a:r>
              <a:rPr lang="es-CO" sz="1400" dirty="0" err="1"/>
              <a:t>Factefectivo</a:t>
            </a:r>
            <a:endParaRPr lang="es-CO" sz="1400" dirty="0"/>
          </a:p>
          <a:p>
            <a:pPr marL="285750" indent="-285750">
              <a:buFont typeface="Arial" panose="020B0604020202020204" pitchFamily="34" charset="0"/>
              <a:buChar char="•"/>
            </a:pPr>
            <a:r>
              <a:rPr lang="es-CO" sz="1400" dirty="0" err="1"/>
              <a:t>Factentidad</a:t>
            </a:r>
            <a:endParaRPr lang="es-CO" sz="1400" dirty="0"/>
          </a:p>
          <a:p>
            <a:pPr marL="285750" indent="-285750">
              <a:buFont typeface="Arial" panose="020B0604020202020204" pitchFamily="34" charset="0"/>
              <a:buChar char="•"/>
            </a:pPr>
            <a:r>
              <a:rPr lang="es-CO" sz="1400" dirty="0" err="1"/>
              <a:t>Factmovimiento</a:t>
            </a:r>
            <a:endParaRPr lang="es-CO" sz="1400" dirty="0"/>
          </a:p>
          <a:p>
            <a:pPr marL="285750" indent="-285750">
              <a:buFont typeface="Arial" panose="020B0604020202020204" pitchFamily="34" charset="0"/>
              <a:buChar char="•"/>
            </a:pPr>
            <a:r>
              <a:rPr lang="es-CO" sz="1400" dirty="0" err="1"/>
              <a:t>Factrelacion</a:t>
            </a:r>
            <a:endParaRPr lang="es-CO" sz="1400" dirty="0"/>
          </a:p>
          <a:p>
            <a:pPr marL="285750" indent="-285750">
              <a:buFont typeface="Arial" panose="020B0604020202020204" pitchFamily="34" charset="0"/>
              <a:buChar char="•"/>
            </a:pPr>
            <a:r>
              <a:rPr lang="es-CO" sz="1400" dirty="0" err="1"/>
              <a:t>facttitulares</a:t>
            </a:r>
            <a:endParaRPr lang="es-CO" sz="1400" dirty="0"/>
          </a:p>
        </p:txBody>
      </p:sp>
    </p:spTree>
    <p:extLst>
      <p:ext uri="{BB962C8B-B14F-4D97-AF65-F5344CB8AC3E}">
        <p14:creationId xmlns:p14="http://schemas.microsoft.com/office/powerpoint/2010/main" val="188058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876753-781E-47C7-9FC3-69D52BCB4E19}"/>
              </a:ext>
            </a:extLst>
          </p:cNvPr>
          <p:cNvSpPr>
            <a:spLocks noGrp="1"/>
          </p:cNvSpPr>
          <p:nvPr>
            <p:ph type="title"/>
          </p:nvPr>
        </p:nvSpPr>
        <p:spPr/>
        <p:txBody>
          <a:bodyPr/>
          <a:lstStyle/>
          <a:p>
            <a:r>
              <a:rPr lang="es-ES" dirty="0"/>
              <a:t>Scripts a ejecutar</a:t>
            </a:r>
            <a:endParaRPr lang="es-CO" dirty="0"/>
          </a:p>
        </p:txBody>
      </p:sp>
      <p:sp>
        <p:nvSpPr>
          <p:cNvPr id="3" name="Marcador de contenido 2">
            <a:extLst>
              <a:ext uri="{FF2B5EF4-FFF2-40B4-BE49-F238E27FC236}">
                <a16:creationId xmlns:a16="http://schemas.microsoft.com/office/drawing/2014/main" id="{0E530B88-EE87-4616-B74C-39BCA61AD13B}"/>
              </a:ext>
            </a:extLst>
          </p:cNvPr>
          <p:cNvSpPr>
            <a:spLocks noGrp="1"/>
          </p:cNvSpPr>
          <p:nvPr>
            <p:ph sz="quarter" idx="13"/>
          </p:nvPr>
        </p:nvSpPr>
        <p:spPr/>
        <p:txBody>
          <a:bodyPr>
            <a:normAutofit lnSpcReduction="10000"/>
          </a:bodyPr>
          <a:lstStyle/>
          <a:p>
            <a:r>
              <a:rPr lang="es-ES" cap="none" dirty="0"/>
              <a:t>Ejecutar el main.py con distintas variaciones para etl.py(adres) y etl_Efectivo.py(efectivo y productos generales) en el directorio </a:t>
            </a:r>
            <a:r>
              <a:rPr lang="es-ES" cap="none" dirty="0" err="1"/>
              <a:t>Ingesta_spark</a:t>
            </a:r>
            <a:r>
              <a:rPr lang="es-ES" cap="none" dirty="0"/>
              <a:t> del usuario </a:t>
            </a:r>
            <a:r>
              <a:rPr lang="es-ES" cap="none" dirty="0" err="1"/>
              <a:t>woombatcg</a:t>
            </a:r>
            <a:r>
              <a:rPr lang="es-ES" cap="none" dirty="0"/>
              <a:t> del nodo 04. Para los procedimientos de cargue del paso 1.</a:t>
            </a:r>
          </a:p>
          <a:p>
            <a:pPr marL="457200" lvl="1" indent="0">
              <a:buNone/>
            </a:pPr>
            <a:r>
              <a:rPr lang="es-ES" cap="none" dirty="0"/>
              <a:t>sudo </a:t>
            </a:r>
            <a:r>
              <a:rPr lang="es-ES" cap="none" dirty="0" err="1"/>
              <a:t>spark-submit</a:t>
            </a:r>
            <a:r>
              <a:rPr lang="es-ES" cap="none" dirty="0"/>
              <a:t> --</a:t>
            </a:r>
            <a:r>
              <a:rPr lang="es-ES" cap="none" dirty="0" err="1"/>
              <a:t>jars</a:t>
            </a:r>
            <a:r>
              <a:rPr lang="es-ES" cap="none" dirty="0"/>
              <a:t> /</a:t>
            </a:r>
            <a:r>
              <a:rPr lang="es-ES" cap="none" dirty="0" err="1"/>
              <a:t>opt</a:t>
            </a:r>
            <a:r>
              <a:rPr lang="es-ES" cap="none" dirty="0"/>
              <a:t>/</a:t>
            </a:r>
            <a:r>
              <a:rPr lang="es-ES" cap="none" dirty="0" err="1"/>
              <a:t>cloudera</a:t>
            </a:r>
            <a:r>
              <a:rPr lang="es-ES" cap="none" dirty="0"/>
              <a:t>/</a:t>
            </a:r>
            <a:r>
              <a:rPr lang="es-ES" cap="none" dirty="0" err="1"/>
              <a:t>parcels</a:t>
            </a:r>
            <a:r>
              <a:rPr lang="es-ES" cap="none" dirty="0"/>
              <a:t>/CDH/</a:t>
            </a:r>
            <a:r>
              <a:rPr lang="es-ES" cap="none" dirty="0" err="1"/>
              <a:t>jars</a:t>
            </a:r>
            <a:r>
              <a:rPr lang="es-ES" cap="none" dirty="0"/>
              <a:t>/postgresql-42.2.5.jar main.py -m TE10 -p 2020/11 -</a:t>
            </a:r>
            <a:r>
              <a:rPr lang="es-ES" cap="none" dirty="0" err="1"/>
              <a:t>vvvv</a:t>
            </a:r>
            <a:endParaRPr lang="es-ES" cap="none" dirty="0"/>
          </a:p>
          <a:p>
            <a:r>
              <a:rPr lang="es-ES" cap="none" dirty="0"/>
              <a:t>Ejecutar el ETL_general.py para los procedimientos de cargue del paso 2, del directorio del ETL_paso2 con su respectiva sigla, especificando los campos a cruzar en  </a:t>
            </a:r>
            <a:r>
              <a:rPr lang="es-ES" cap="none" dirty="0" err="1"/>
              <a:t>inner</a:t>
            </a:r>
            <a:r>
              <a:rPr lang="es-ES" cap="none" dirty="0"/>
              <a:t> y </a:t>
            </a:r>
            <a:r>
              <a:rPr lang="es-ES" cap="none" dirty="0" err="1"/>
              <a:t>right</a:t>
            </a:r>
            <a:r>
              <a:rPr lang="es-ES" cap="none" dirty="0"/>
              <a:t>,</a:t>
            </a:r>
            <a:r>
              <a:rPr lang="es-CO" cap="none" dirty="0"/>
              <a:t> ya sea la sigla TE10(Efectivo) o BDUDA(adres).</a:t>
            </a:r>
          </a:p>
          <a:p>
            <a:pPr marL="457200" lvl="1" indent="0">
              <a:buNone/>
            </a:pPr>
            <a:r>
              <a:rPr lang="es-ES" cap="none" dirty="0"/>
              <a:t>sudo </a:t>
            </a:r>
            <a:r>
              <a:rPr lang="es-ES" cap="none" dirty="0" err="1"/>
              <a:t>spark-submit</a:t>
            </a:r>
            <a:r>
              <a:rPr lang="es-ES" cap="none" dirty="0"/>
              <a:t> --</a:t>
            </a:r>
            <a:r>
              <a:rPr lang="es-ES" cap="none" dirty="0" err="1"/>
              <a:t>jars</a:t>
            </a:r>
            <a:r>
              <a:rPr lang="es-ES" cap="none" dirty="0"/>
              <a:t> /</a:t>
            </a:r>
            <a:r>
              <a:rPr lang="es-ES" cap="none" dirty="0" err="1"/>
              <a:t>opt</a:t>
            </a:r>
            <a:r>
              <a:rPr lang="es-ES" cap="none" dirty="0"/>
              <a:t>/</a:t>
            </a:r>
            <a:r>
              <a:rPr lang="es-ES" cap="none" dirty="0" err="1"/>
              <a:t>cloudera</a:t>
            </a:r>
            <a:r>
              <a:rPr lang="es-ES" cap="none" dirty="0"/>
              <a:t>/</a:t>
            </a:r>
            <a:r>
              <a:rPr lang="es-ES" cap="none" dirty="0" err="1"/>
              <a:t>parcels</a:t>
            </a:r>
            <a:r>
              <a:rPr lang="es-ES" cap="none" dirty="0"/>
              <a:t>/CDH/</a:t>
            </a:r>
            <a:r>
              <a:rPr lang="es-ES" cap="none" dirty="0" err="1"/>
              <a:t>jars</a:t>
            </a:r>
            <a:r>
              <a:rPr lang="es-ES" cap="none" dirty="0"/>
              <a:t>/postgresql-42.2.5.jar ETL_general.py</a:t>
            </a:r>
          </a:p>
        </p:txBody>
      </p:sp>
      <p:pic>
        <p:nvPicPr>
          <p:cNvPr id="4" name="Imagen 3">
            <a:extLst>
              <a:ext uri="{FF2B5EF4-FFF2-40B4-BE49-F238E27FC236}">
                <a16:creationId xmlns:a16="http://schemas.microsoft.com/office/drawing/2014/main" id="{062369E2-FFCF-4591-85D3-86AAA5E052DE}"/>
              </a:ext>
            </a:extLst>
          </p:cNvPr>
          <p:cNvPicPr>
            <a:picLocks noChangeAspect="1"/>
          </p:cNvPicPr>
          <p:nvPr/>
        </p:nvPicPr>
        <p:blipFill>
          <a:blip r:embed="rId2"/>
          <a:stretch>
            <a:fillRect/>
          </a:stretch>
        </p:blipFill>
        <p:spPr>
          <a:xfrm>
            <a:off x="115129" y="5943597"/>
            <a:ext cx="1597290" cy="542591"/>
          </a:xfrm>
          <a:prstGeom prst="rect">
            <a:avLst/>
          </a:prstGeom>
        </p:spPr>
      </p:pic>
    </p:spTree>
    <p:extLst>
      <p:ext uri="{BB962C8B-B14F-4D97-AF65-F5344CB8AC3E}">
        <p14:creationId xmlns:p14="http://schemas.microsoft.com/office/powerpoint/2010/main" val="257715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498A4-64A2-48BF-BC0D-030688234CA6}"/>
              </a:ext>
            </a:extLst>
          </p:cNvPr>
          <p:cNvSpPr>
            <a:spLocks noGrp="1"/>
          </p:cNvSpPr>
          <p:nvPr>
            <p:ph type="title"/>
          </p:nvPr>
        </p:nvSpPr>
        <p:spPr/>
        <p:txBody>
          <a:bodyPr/>
          <a:lstStyle/>
          <a:p>
            <a:r>
              <a:rPr lang="es-ES" dirty="0"/>
              <a:t>Scripts desarrollados</a:t>
            </a:r>
            <a:endParaRPr lang="es-CO" dirty="0"/>
          </a:p>
        </p:txBody>
      </p:sp>
      <p:sp>
        <p:nvSpPr>
          <p:cNvPr id="3" name="Marcador de contenido 2">
            <a:extLst>
              <a:ext uri="{FF2B5EF4-FFF2-40B4-BE49-F238E27FC236}">
                <a16:creationId xmlns:a16="http://schemas.microsoft.com/office/drawing/2014/main" id="{99A00E18-404F-4E47-BC81-E4AA6E6300F1}"/>
              </a:ext>
            </a:extLst>
          </p:cNvPr>
          <p:cNvSpPr>
            <a:spLocks noGrp="1"/>
          </p:cNvSpPr>
          <p:nvPr>
            <p:ph sz="quarter" idx="13"/>
          </p:nvPr>
        </p:nvSpPr>
        <p:spPr/>
        <p:txBody>
          <a:bodyPr>
            <a:normAutofit/>
          </a:bodyPr>
          <a:lstStyle/>
          <a:p>
            <a:r>
              <a:rPr lang="es-ES" sz="1400" dirty="0"/>
              <a:t>Paso 1: A </a:t>
            </a:r>
            <a:r>
              <a:rPr lang="es-ES" sz="1400" dirty="0" err="1"/>
              <a:t>stage_uaif</a:t>
            </a:r>
            <a:endParaRPr lang="es-ES" sz="1400" dirty="0"/>
          </a:p>
          <a:p>
            <a:r>
              <a:rPr lang="es-CO" sz="1400" cap="none" dirty="0"/>
              <a:t>main.py : Script de ejecución general del paso 1.</a:t>
            </a:r>
          </a:p>
          <a:p>
            <a:r>
              <a:rPr lang="es-CO" sz="1400" cap="none" dirty="0"/>
              <a:t>etl.py : Script de procesamiento de ADRES.</a:t>
            </a:r>
          </a:p>
          <a:p>
            <a:r>
              <a:rPr lang="es-CO" sz="1400" cap="none" dirty="0"/>
              <a:t>etl_Efectivo.py : Script de procesamiento de efectivo y productos generales.</a:t>
            </a:r>
          </a:p>
          <a:p>
            <a:endParaRPr lang="es-CO" sz="1400" cap="none" dirty="0"/>
          </a:p>
        </p:txBody>
      </p:sp>
      <p:sp>
        <p:nvSpPr>
          <p:cNvPr id="4" name="Marcador de contenido 3">
            <a:extLst>
              <a:ext uri="{FF2B5EF4-FFF2-40B4-BE49-F238E27FC236}">
                <a16:creationId xmlns:a16="http://schemas.microsoft.com/office/drawing/2014/main" id="{CF134BA7-C31B-4F04-A5D7-7366664173B2}"/>
              </a:ext>
            </a:extLst>
          </p:cNvPr>
          <p:cNvSpPr>
            <a:spLocks noGrp="1"/>
          </p:cNvSpPr>
          <p:nvPr>
            <p:ph sz="quarter" idx="14"/>
          </p:nvPr>
        </p:nvSpPr>
        <p:spPr/>
        <p:txBody>
          <a:bodyPr>
            <a:normAutofit/>
          </a:bodyPr>
          <a:lstStyle/>
          <a:p>
            <a:r>
              <a:rPr lang="es-ES" sz="1400" dirty="0"/>
              <a:t>Paso 2: A </a:t>
            </a:r>
            <a:r>
              <a:rPr lang="es-ES" sz="1400" dirty="0" err="1"/>
              <a:t>dwh_uiaf</a:t>
            </a:r>
            <a:endParaRPr lang="es-ES" sz="1400" dirty="0"/>
          </a:p>
          <a:p>
            <a:r>
              <a:rPr lang="es-CO" sz="1400" cap="none" dirty="0"/>
              <a:t>ETL_general.py : Script de ejecución general del paso 2.</a:t>
            </a:r>
          </a:p>
          <a:p>
            <a:r>
              <a:rPr lang="es-CO" sz="1400" cap="none" dirty="0"/>
              <a:t>Cruze_inner.py : Script del cruce inicial o cruce </a:t>
            </a:r>
            <a:r>
              <a:rPr lang="es-CO" sz="1400" cap="none" dirty="0" err="1"/>
              <a:t>inner</a:t>
            </a:r>
            <a:r>
              <a:rPr lang="es-CO" sz="1400" cap="none" dirty="0"/>
              <a:t>.</a:t>
            </a:r>
          </a:p>
          <a:p>
            <a:r>
              <a:rPr lang="es-CO" sz="1400" cap="none" dirty="0"/>
              <a:t>Cruze_right.py : Script del cruce de No homologados o cruce </a:t>
            </a:r>
            <a:r>
              <a:rPr lang="es-CO" sz="1400" cap="none" dirty="0" err="1"/>
              <a:t>right</a:t>
            </a:r>
            <a:r>
              <a:rPr lang="es-CO" sz="1400" cap="none" dirty="0"/>
              <a:t>.</a:t>
            </a:r>
          </a:p>
          <a:p>
            <a:r>
              <a:rPr lang="es-CO" sz="1400" cap="none" dirty="0"/>
              <a:t>preproc_’dimension’.py : Scripts de preprocesamiento por dimensión.</a:t>
            </a:r>
          </a:p>
          <a:p>
            <a:r>
              <a:rPr lang="es-CO" sz="1400" cap="none" dirty="0"/>
              <a:t>inner_’dimension’.py : Scripts de cruce inicial por dimensión.</a:t>
            </a:r>
          </a:p>
          <a:p>
            <a:r>
              <a:rPr lang="es-CO" sz="1400" cap="none" dirty="0"/>
              <a:t>Right_’dimension’.py : Scripts de cruce No homologados por dimensión.</a:t>
            </a:r>
          </a:p>
        </p:txBody>
      </p:sp>
      <p:pic>
        <p:nvPicPr>
          <p:cNvPr id="5" name="Imagen 4">
            <a:extLst>
              <a:ext uri="{FF2B5EF4-FFF2-40B4-BE49-F238E27FC236}">
                <a16:creationId xmlns:a16="http://schemas.microsoft.com/office/drawing/2014/main" id="{0B800B49-DDF8-4168-9ED8-0D62C507677F}"/>
              </a:ext>
            </a:extLst>
          </p:cNvPr>
          <p:cNvPicPr>
            <a:picLocks noChangeAspect="1"/>
          </p:cNvPicPr>
          <p:nvPr/>
        </p:nvPicPr>
        <p:blipFill>
          <a:blip r:embed="rId2"/>
          <a:stretch>
            <a:fillRect/>
          </a:stretch>
        </p:blipFill>
        <p:spPr>
          <a:xfrm>
            <a:off x="115129" y="5943597"/>
            <a:ext cx="1597290" cy="542591"/>
          </a:xfrm>
          <a:prstGeom prst="rect">
            <a:avLst/>
          </a:prstGeom>
        </p:spPr>
      </p:pic>
    </p:spTree>
    <p:extLst>
      <p:ext uri="{BB962C8B-B14F-4D97-AF65-F5344CB8AC3E}">
        <p14:creationId xmlns:p14="http://schemas.microsoft.com/office/powerpoint/2010/main" val="45814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7F36B-4771-41B3-A43B-DF149950C181}"/>
              </a:ext>
            </a:extLst>
          </p:cNvPr>
          <p:cNvSpPr>
            <a:spLocks noGrp="1"/>
          </p:cNvSpPr>
          <p:nvPr>
            <p:ph type="title"/>
          </p:nvPr>
        </p:nvSpPr>
        <p:spPr/>
        <p:txBody>
          <a:bodyPr/>
          <a:lstStyle/>
          <a:p>
            <a:r>
              <a:rPr lang="es-ES" dirty="0"/>
              <a:t>Scripts adicionales</a:t>
            </a:r>
            <a:endParaRPr lang="es-CO" dirty="0"/>
          </a:p>
        </p:txBody>
      </p:sp>
      <p:sp>
        <p:nvSpPr>
          <p:cNvPr id="3" name="Marcador de contenido 2">
            <a:extLst>
              <a:ext uri="{FF2B5EF4-FFF2-40B4-BE49-F238E27FC236}">
                <a16:creationId xmlns:a16="http://schemas.microsoft.com/office/drawing/2014/main" id="{34C057C2-46D8-4EDD-8252-8044FBA3E59F}"/>
              </a:ext>
            </a:extLst>
          </p:cNvPr>
          <p:cNvSpPr>
            <a:spLocks noGrp="1"/>
          </p:cNvSpPr>
          <p:nvPr>
            <p:ph sz="quarter" idx="13"/>
          </p:nvPr>
        </p:nvSpPr>
        <p:spPr/>
        <p:txBody>
          <a:bodyPr>
            <a:normAutofit/>
          </a:bodyPr>
          <a:lstStyle/>
          <a:p>
            <a:r>
              <a:rPr lang="es-ES" sz="1400" cap="none" dirty="0"/>
              <a:t>Adaptacion_a_dwh_uiaf_2.py : Script de adaptación, necesario para aplicar el cambio en las dimensiones conformadas de sistema a detallado. Script desarrollado para duplicar </a:t>
            </a:r>
            <a:r>
              <a:rPr lang="es-ES" sz="1400" cap="none" dirty="0" err="1"/>
              <a:t>dwh_uiaf</a:t>
            </a:r>
            <a:r>
              <a:rPr lang="es-ES" sz="1400" cap="none" dirty="0"/>
              <a:t>.</a:t>
            </a:r>
          </a:p>
          <a:p>
            <a:r>
              <a:rPr lang="pt-BR" sz="1400" cap="none" dirty="0"/>
              <a:t>reformas dwh_uiaf_2.sql : Script de </a:t>
            </a:r>
            <a:r>
              <a:rPr lang="pt-BR" sz="1400" cap="none" dirty="0" err="1"/>
              <a:t>adaptación</a:t>
            </a:r>
            <a:r>
              <a:rPr lang="pt-BR" sz="1400" cap="none" dirty="0"/>
              <a:t> y </a:t>
            </a:r>
            <a:r>
              <a:rPr lang="pt-BR" sz="1400" cap="none" dirty="0" err="1"/>
              <a:t>adición</a:t>
            </a:r>
            <a:r>
              <a:rPr lang="pt-BR" sz="1400" cap="none" dirty="0"/>
              <a:t> de </a:t>
            </a:r>
            <a:r>
              <a:rPr lang="pt-BR" sz="1400" cap="none" dirty="0" err="1"/>
              <a:t>nuevos</a:t>
            </a:r>
            <a:r>
              <a:rPr lang="pt-BR" sz="1400" cap="none" dirty="0"/>
              <a:t> registros, </a:t>
            </a:r>
            <a:r>
              <a:rPr lang="pt-BR" sz="1400" cap="none" dirty="0" err="1"/>
              <a:t>con</a:t>
            </a:r>
            <a:r>
              <a:rPr lang="pt-BR" sz="1400" cap="none" dirty="0"/>
              <a:t> </a:t>
            </a:r>
            <a:r>
              <a:rPr lang="pt-BR" sz="1400" cap="none" dirty="0" err="1"/>
              <a:t>modificaciones</a:t>
            </a:r>
            <a:r>
              <a:rPr lang="pt-BR" sz="1400" cap="none" dirty="0"/>
              <a:t> </a:t>
            </a:r>
            <a:r>
              <a:rPr lang="pt-BR" sz="1400" cap="none" dirty="0" err="1"/>
              <a:t>hechas</a:t>
            </a:r>
            <a:r>
              <a:rPr lang="pt-BR" sz="1400" cap="none" dirty="0"/>
              <a:t> a </a:t>
            </a:r>
            <a:r>
              <a:rPr lang="pt-BR" sz="1400" cap="none" dirty="0" err="1"/>
              <a:t>dwh_uiaf</a:t>
            </a:r>
            <a:r>
              <a:rPr lang="pt-BR" sz="1400" cap="none" dirty="0"/>
              <a:t>, </a:t>
            </a:r>
            <a:r>
              <a:rPr lang="pt-BR" sz="1400" cap="none" dirty="0" err="1"/>
              <a:t>tener</a:t>
            </a:r>
            <a:r>
              <a:rPr lang="pt-BR" sz="1400" cap="none" dirty="0"/>
              <a:t> </a:t>
            </a:r>
            <a:r>
              <a:rPr lang="pt-BR" sz="1400" cap="none" dirty="0" err="1"/>
              <a:t>en</a:t>
            </a:r>
            <a:r>
              <a:rPr lang="pt-BR" sz="1400" cap="none" dirty="0"/>
              <a:t> </a:t>
            </a:r>
            <a:r>
              <a:rPr lang="pt-BR" sz="1400" cap="none" dirty="0" err="1"/>
              <a:t>cuenta</a:t>
            </a:r>
            <a:r>
              <a:rPr lang="pt-BR" sz="1400" cap="none" dirty="0"/>
              <a:t> si se </a:t>
            </a:r>
            <a:r>
              <a:rPr lang="pt-BR" sz="1400" cap="none" dirty="0" err="1"/>
              <a:t>planea</a:t>
            </a:r>
            <a:r>
              <a:rPr lang="pt-BR" sz="1400" cap="none" dirty="0"/>
              <a:t> </a:t>
            </a:r>
            <a:r>
              <a:rPr lang="pt-BR" sz="1400" cap="none" dirty="0" err="1"/>
              <a:t>trabajar</a:t>
            </a:r>
            <a:r>
              <a:rPr lang="pt-BR" sz="1400" cap="none" dirty="0"/>
              <a:t> </a:t>
            </a:r>
            <a:r>
              <a:rPr lang="pt-BR" sz="1400" cap="none" dirty="0" err="1"/>
              <a:t>en</a:t>
            </a:r>
            <a:r>
              <a:rPr lang="pt-BR" sz="1400" cap="none" dirty="0"/>
              <a:t> </a:t>
            </a:r>
            <a:r>
              <a:rPr lang="pt-BR" sz="1400" cap="none" dirty="0" err="1"/>
              <a:t>la</a:t>
            </a:r>
            <a:r>
              <a:rPr lang="pt-BR" sz="1400" cap="none" dirty="0"/>
              <a:t> </a:t>
            </a:r>
            <a:r>
              <a:rPr lang="pt-BR" sz="1400" cap="none" dirty="0" err="1"/>
              <a:t>misma</a:t>
            </a:r>
            <a:r>
              <a:rPr lang="pt-BR" sz="1400" cap="none" dirty="0"/>
              <a:t> base de </a:t>
            </a:r>
            <a:r>
              <a:rPr lang="pt-BR" sz="1400" cap="none" dirty="0" err="1"/>
              <a:t>datos</a:t>
            </a:r>
            <a:r>
              <a:rPr lang="pt-BR" sz="1400" cap="none" dirty="0"/>
              <a:t> o </a:t>
            </a:r>
            <a:r>
              <a:rPr lang="pt-BR" sz="1400" cap="none" dirty="0" err="1"/>
              <a:t>en</a:t>
            </a:r>
            <a:r>
              <a:rPr lang="pt-BR" sz="1400" cap="none" dirty="0"/>
              <a:t> una duplicada.</a:t>
            </a:r>
            <a:endParaRPr lang="es-CO" sz="1400" cap="none" dirty="0"/>
          </a:p>
        </p:txBody>
      </p:sp>
      <p:pic>
        <p:nvPicPr>
          <p:cNvPr id="4" name="Imagen 3">
            <a:extLst>
              <a:ext uri="{FF2B5EF4-FFF2-40B4-BE49-F238E27FC236}">
                <a16:creationId xmlns:a16="http://schemas.microsoft.com/office/drawing/2014/main" id="{4C17DC88-BC66-46EE-85ED-C21C536001DA}"/>
              </a:ext>
            </a:extLst>
          </p:cNvPr>
          <p:cNvPicPr>
            <a:picLocks noChangeAspect="1"/>
          </p:cNvPicPr>
          <p:nvPr/>
        </p:nvPicPr>
        <p:blipFill>
          <a:blip r:embed="rId2"/>
          <a:stretch>
            <a:fillRect/>
          </a:stretch>
        </p:blipFill>
        <p:spPr>
          <a:xfrm>
            <a:off x="115129" y="5943597"/>
            <a:ext cx="1597290" cy="542591"/>
          </a:xfrm>
          <a:prstGeom prst="rect">
            <a:avLst/>
          </a:prstGeom>
        </p:spPr>
      </p:pic>
    </p:spTree>
    <p:extLst>
      <p:ext uri="{BB962C8B-B14F-4D97-AF65-F5344CB8AC3E}">
        <p14:creationId xmlns:p14="http://schemas.microsoft.com/office/powerpoint/2010/main" val="1736571718"/>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5864</TotalTime>
  <Words>1259</Words>
  <Application>Microsoft Office PowerPoint</Application>
  <PresentationFormat>Panorámica</PresentationFormat>
  <Paragraphs>116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Tw Cen MT</vt:lpstr>
      <vt:lpstr>Gota</vt:lpstr>
      <vt:lpstr>Desarrollo de ingesta UIAF adres, efectivo, productos generales</vt:lpstr>
      <vt:lpstr>Clasificación de ingestas</vt:lpstr>
      <vt:lpstr>Estructura de la lógica</vt:lpstr>
      <vt:lpstr>Mapa de la lógica</vt:lpstr>
      <vt:lpstr>Niveles de las dimensiones conformadas</vt:lpstr>
      <vt:lpstr>Niveles</vt:lpstr>
      <vt:lpstr>Scripts a ejecutar</vt:lpstr>
      <vt:lpstr>Scripts desarrollados</vt:lpstr>
      <vt:lpstr>Scripts adicionales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Janus</dc:creator>
  <cp:lastModifiedBy>Janus</cp:lastModifiedBy>
  <cp:revision>33</cp:revision>
  <dcterms:created xsi:type="dcterms:W3CDTF">2021-03-08T14:59:29Z</dcterms:created>
  <dcterms:modified xsi:type="dcterms:W3CDTF">2021-03-12T16:43:50Z</dcterms:modified>
</cp:coreProperties>
</file>