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1" autoAdjust="0"/>
    <p:restoredTop sz="94660"/>
  </p:normalViewPr>
  <p:slideViewPr>
    <p:cSldViewPr snapToGrid="0">
      <p:cViewPr varScale="1">
        <p:scale>
          <a:sx n="67" d="100"/>
          <a:sy n="67" d="100"/>
        </p:scale>
        <p:origin x="4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Friday, 8 January,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Friday, 8 January,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5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Friday, 8 January,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9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Friday, 8 January,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1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Friday, 8 January,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7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Friday, 8 January,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1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Friday, 8 January,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4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Friday, 8 January,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1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Friday, 8 January,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7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Friday, 8 January,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4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Friday, 8 January,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4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Friday, 8 January,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6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3A298-F022-4425-9794-6FD2E370B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3854831"/>
            <a:ext cx="5673101" cy="2156581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/>
              <a:t>FINAL PROJECT 2</a:t>
            </a:r>
            <a:br>
              <a:rPr lang="en-US" sz="4800" dirty="0"/>
            </a:br>
            <a:r>
              <a:rPr lang="en-US" sz="4800" dirty="0"/>
              <a:t>EDA &amp; Visualization</a:t>
            </a:r>
            <a:br>
              <a:rPr lang="en-US" sz="4800" dirty="0"/>
            </a:br>
            <a:r>
              <a:rPr lang="en-US" sz="3600" b="1" dirty="0">
                <a:solidFill>
                  <a:srgbClr val="0000FF"/>
                </a:solidFill>
              </a:rPr>
              <a:t>DS102</a:t>
            </a:r>
            <a:endParaRPr lang="en-US" sz="4800" b="1" dirty="0">
              <a:solidFill>
                <a:srgbClr val="0000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45AB3-C6B8-4CCD-BE70-C613F72C3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182" y="3854830"/>
            <a:ext cx="4700133" cy="2156579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NAME: WONG WOON YONG</a:t>
            </a:r>
          </a:p>
          <a:p>
            <a:pPr algn="l"/>
            <a:r>
              <a:rPr lang="en-US" sz="2200" dirty="0"/>
              <a:t>STUDENT No.: ML2020044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BD9A85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B59F5407-33B4-4844-9F0C-BA6763741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66" r="-1" b="29009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BD9A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BD9A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34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6E6C-BA0F-4436-9D93-0191F9F4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66785"/>
            <a:ext cx="10543032" cy="1151299"/>
          </a:xfrm>
        </p:spPr>
        <p:txBody>
          <a:bodyPr/>
          <a:lstStyle/>
          <a:p>
            <a:r>
              <a:rPr lang="en-US" dirty="0"/>
              <a:t>Question C – Option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51FE-8E8C-4A89-B9E5-BCB3B4C8B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80" y="1413290"/>
            <a:ext cx="11168624" cy="5182719"/>
          </a:xfrm>
        </p:spPr>
        <p:txBody>
          <a:bodyPr>
            <a:normAutofit fontScale="85000" lnSpcReduction="20000"/>
          </a:bodyPr>
          <a:lstStyle/>
          <a:p>
            <a:pPr marL="0" indent="0">
              <a:buClrTx/>
              <a:buNone/>
            </a:pPr>
            <a:r>
              <a:rPr lang="en-US" b="1" dirty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en-US" dirty="0"/>
              <a:t>Reference to analysis on Question B, focusing on Top 100 is more accurate. As all 4 years is having equal data and sufficient to show the trend of ranking.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0" indent="0">
              <a:buClrTx/>
              <a:buNone/>
            </a:pPr>
            <a:r>
              <a:rPr lang="en-US" sz="2600" b="1" dirty="0">
                <a:solidFill>
                  <a:srgbClr val="0000FF"/>
                </a:solidFill>
              </a:rPr>
              <a:t>Explanation: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600" dirty="0"/>
              <a:t>Based on research of this report, factors to be discuss are those with high sampling weighted, the </a:t>
            </a:r>
            <a:r>
              <a:rPr lang="en-US" sz="2600" dirty="0">
                <a:solidFill>
                  <a:srgbClr val="0000FF"/>
                </a:solidFill>
              </a:rPr>
              <a:t>"</a:t>
            </a:r>
            <a:r>
              <a:rPr lang="en-US" sz="2600" dirty="0" err="1">
                <a:solidFill>
                  <a:srgbClr val="0000FF"/>
                </a:solidFill>
              </a:rPr>
              <a:t>alumni_employment</a:t>
            </a:r>
            <a:r>
              <a:rPr lang="en-US" sz="2600" dirty="0">
                <a:solidFill>
                  <a:srgbClr val="0000FF"/>
                </a:solidFill>
              </a:rPr>
              <a:t>" (25%), "</a:t>
            </a:r>
            <a:r>
              <a:rPr lang="en-US" sz="2600" dirty="0" err="1">
                <a:solidFill>
                  <a:srgbClr val="0000FF"/>
                </a:solidFill>
              </a:rPr>
              <a:t>quality_of_education</a:t>
            </a:r>
            <a:r>
              <a:rPr lang="en-US" sz="2600" dirty="0">
                <a:solidFill>
                  <a:srgbClr val="0000FF"/>
                </a:solidFill>
              </a:rPr>
              <a:t>" (25%), "</a:t>
            </a:r>
            <a:r>
              <a:rPr lang="en-US" sz="2600" dirty="0" err="1">
                <a:solidFill>
                  <a:srgbClr val="0000FF"/>
                </a:solidFill>
              </a:rPr>
              <a:t>quality_of_faculty</a:t>
            </a:r>
            <a:r>
              <a:rPr lang="en-US" sz="2600" dirty="0">
                <a:solidFill>
                  <a:srgbClr val="0000FF"/>
                </a:solidFill>
              </a:rPr>
              <a:t>" (10%) </a:t>
            </a:r>
            <a:r>
              <a:rPr lang="en-US" sz="2600" dirty="0"/>
              <a:t>and </a:t>
            </a:r>
            <a:r>
              <a:rPr lang="en-US" sz="2600" dirty="0">
                <a:solidFill>
                  <a:srgbClr val="0000FF"/>
                </a:solidFill>
              </a:rPr>
              <a:t>"score" </a:t>
            </a:r>
            <a:r>
              <a:rPr lang="en-US" sz="2600" dirty="0"/>
              <a:t>that created based on all the criteria.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600" dirty="0"/>
              <a:t>The </a:t>
            </a:r>
            <a:r>
              <a:rPr lang="en-US" sz="2600" dirty="0">
                <a:solidFill>
                  <a:srgbClr val="0000FF"/>
                </a:solidFill>
              </a:rPr>
              <a:t>“alumni employment” </a:t>
            </a:r>
            <a:r>
              <a:rPr lang="en-US" sz="2600" dirty="0"/>
              <a:t>is measured by the number of a university's alumni who have held CEO positions at multinational companies, </a:t>
            </a:r>
            <a:r>
              <a:rPr lang="en-US" sz="2600" dirty="0">
                <a:solidFill>
                  <a:srgbClr val="0000FF"/>
                </a:solidFill>
              </a:rPr>
              <a:t>“quality of education” </a:t>
            </a:r>
            <a:r>
              <a:rPr lang="en-US" sz="2600" dirty="0"/>
              <a:t>is measured by the number of garnered major international accolades and </a:t>
            </a:r>
            <a:r>
              <a:rPr lang="en-US" sz="2600" dirty="0">
                <a:solidFill>
                  <a:srgbClr val="0000FF"/>
                </a:solidFill>
              </a:rPr>
              <a:t>“</a:t>
            </a:r>
            <a:r>
              <a:rPr lang="en-US" altLang="zh-CN" sz="2600" dirty="0">
                <a:solidFill>
                  <a:srgbClr val="0000FF"/>
                </a:solidFill>
              </a:rPr>
              <a:t>q</a:t>
            </a:r>
            <a:r>
              <a:rPr lang="en-US" sz="2600" dirty="0">
                <a:solidFill>
                  <a:srgbClr val="0000FF"/>
                </a:solidFill>
              </a:rPr>
              <a:t>uality of faculty” </a:t>
            </a:r>
            <a:r>
              <a:rPr lang="en-US" sz="2600" dirty="0"/>
              <a:t>is measured by the number of faculty who have won major international awards.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600" dirty="0"/>
              <a:t>These are the factors that </a:t>
            </a:r>
            <a:r>
              <a:rPr lang="en-US" altLang="zh-CN" sz="2600" dirty="0"/>
              <a:t>highly</a:t>
            </a:r>
            <a:r>
              <a:rPr lang="en-US" sz="2600" dirty="0"/>
              <a:t> impact to the success of the graduate and also the university ranking.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EDD9DF-502D-4E12-8240-E771D9C5B79C}"/>
              </a:ext>
            </a:extLst>
          </p:cNvPr>
          <p:cNvCxnSpPr>
            <a:cxnSpLocks/>
          </p:cNvCxnSpPr>
          <p:nvPr/>
        </p:nvCxnSpPr>
        <p:spPr>
          <a:xfrm>
            <a:off x="20552" y="1099336"/>
            <a:ext cx="1217144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03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BCB5-F3CE-4EC1-9562-7633DE130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56511"/>
            <a:ext cx="10543032" cy="1223217"/>
          </a:xfrm>
        </p:spPr>
        <p:txBody>
          <a:bodyPr/>
          <a:lstStyle/>
          <a:p>
            <a:r>
              <a:rPr lang="en-US" dirty="0"/>
              <a:t>Question C – Option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0DDD-4C14-4FAB-9CA5-82C0C007C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140876"/>
            <a:ext cx="11517946" cy="4206383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2200" b="1" i="0" dirty="0">
                <a:solidFill>
                  <a:srgbClr val="0000FF"/>
                </a:solidFill>
                <a:effectLst/>
                <a:latin typeface="Helvetica Neue"/>
              </a:rPr>
              <a:t>Observation: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rgbClr val="000000"/>
                </a:solidFill>
                <a:effectLst/>
                <a:latin typeface="Helvetica Neue"/>
              </a:rPr>
              <a:t>University with highest in the factor “</a:t>
            </a:r>
            <a:r>
              <a:rPr lang="en-US" sz="2200" i="0" dirty="0" err="1">
                <a:solidFill>
                  <a:srgbClr val="000000"/>
                </a:solidFill>
                <a:effectLst/>
                <a:latin typeface="Helvetica Neue"/>
              </a:rPr>
              <a:t>alumni_employment</a:t>
            </a:r>
            <a:r>
              <a:rPr lang="en-US" sz="2200" i="0" dirty="0">
                <a:solidFill>
                  <a:srgbClr val="000000"/>
                </a:solidFill>
                <a:effectLst/>
                <a:latin typeface="Helvetica Neue"/>
              </a:rPr>
              <a:t>”, “</a:t>
            </a:r>
            <a:r>
              <a:rPr lang="en-US" sz="2200" i="0" dirty="0" err="1">
                <a:solidFill>
                  <a:srgbClr val="000000"/>
                </a:solidFill>
                <a:effectLst/>
                <a:latin typeface="Helvetica Neue"/>
              </a:rPr>
              <a:t>quality_of_education</a:t>
            </a:r>
            <a:r>
              <a:rPr lang="en-US" sz="2200" i="0" dirty="0">
                <a:solidFill>
                  <a:srgbClr val="000000"/>
                </a:solidFill>
                <a:effectLst/>
                <a:latin typeface="Helvetica Neue"/>
              </a:rPr>
              <a:t>” and “</a:t>
            </a:r>
            <a:r>
              <a:rPr lang="en-US" sz="2200" i="0" dirty="0" err="1">
                <a:solidFill>
                  <a:srgbClr val="000000"/>
                </a:solidFill>
                <a:effectLst/>
                <a:latin typeface="Helvetica Neue"/>
              </a:rPr>
              <a:t>quality_of_faculty</a:t>
            </a:r>
            <a:r>
              <a:rPr lang="en-US" sz="2200" i="0" dirty="0">
                <a:solidFill>
                  <a:srgbClr val="000000"/>
                </a:solidFill>
                <a:effectLst/>
                <a:latin typeface="Helvetica Neue"/>
              </a:rPr>
              <a:t>” does not have the highest in score and world ranking. The score of these university is around 50-plus</a:t>
            </a:r>
            <a:r>
              <a:rPr lang="en-US" sz="2200" dirty="0">
                <a:solidFill>
                  <a:srgbClr val="000000"/>
                </a:solidFill>
                <a:latin typeface="Helvetica Neue"/>
              </a:rPr>
              <a:t>.</a:t>
            </a:r>
            <a:endParaRPr lang="en-US" sz="220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rgbClr val="000000"/>
                </a:solidFill>
                <a:effectLst/>
                <a:latin typeface="Helvetica Neue"/>
              </a:rPr>
              <a:t>However, if checking based on the individual country, USA still the highest in total results.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27267-0760-4977-8324-B49CA9EEE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735" y="3328392"/>
            <a:ext cx="3861402" cy="3267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D364D5-98BF-4F67-B217-EC9E78CEF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05" y="3315985"/>
            <a:ext cx="6680368" cy="338276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8AB144-423F-479F-844E-1CCDB786B04A}"/>
              </a:ext>
            </a:extLst>
          </p:cNvPr>
          <p:cNvCxnSpPr>
            <a:cxnSpLocks/>
          </p:cNvCxnSpPr>
          <p:nvPr/>
        </p:nvCxnSpPr>
        <p:spPr>
          <a:xfrm>
            <a:off x="20552" y="1099336"/>
            <a:ext cx="1217144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43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D6CA-CADB-4FF1-B916-02161334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61649"/>
            <a:ext cx="10543032" cy="1218077"/>
          </a:xfrm>
        </p:spPr>
        <p:txBody>
          <a:bodyPr/>
          <a:lstStyle/>
          <a:p>
            <a:r>
              <a:rPr lang="en-US" dirty="0"/>
              <a:t>Question C – Option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84E68-9856-4943-B37F-13ABD2E52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99" y="1212349"/>
            <a:ext cx="6400800" cy="51404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2A221B-C2D8-440C-9CE1-421C72F6B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831" y="1212349"/>
            <a:ext cx="4389120" cy="514047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7DC964-0AB1-4CC5-AA22-979D7BA4306F}"/>
              </a:ext>
            </a:extLst>
          </p:cNvPr>
          <p:cNvCxnSpPr>
            <a:cxnSpLocks/>
          </p:cNvCxnSpPr>
          <p:nvPr/>
        </p:nvCxnSpPr>
        <p:spPr>
          <a:xfrm>
            <a:off x="20552" y="1099336"/>
            <a:ext cx="1217144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323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465D-1095-4692-ACAD-962F902F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61646"/>
            <a:ext cx="10543032" cy="1269450"/>
          </a:xfrm>
        </p:spPr>
        <p:txBody>
          <a:bodyPr/>
          <a:lstStyle/>
          <a:p>
            <a:r>
              <a:rPr lang="en-US" dirty="0"/>
              <a:t>Question C – Option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A147A1-FE88-49C9-B444-EC3611E0D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267" y="1270821"/>
            <a:ext cx="6400800" cy="5099157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DA7BF0-0468-403D-AF90-6707E94B0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482" y="1275787"/>
            <a:ext cx="4552072" cy="511473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C11B9E-5BBA-4D4A-9CC0-A9A0660AB888}"/>
              </a:ext>
            </a:extLst>
          </p:cNvPr>
          <p:cNvCxnSpPr>
            <a:cxnSpLocks/>
          </p:cNvCxnSpPr>
          <p:nvPr/>
        </p:nvCxnSpPr>
        <p:spPr>
          <a:xfrm>
            <a:off x="20552" y="1099336"/>
            <a:ext cx="1217144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519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E016-4FAE-437E-9FF9-5237EE455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4941"/>
            <a:ext cx="10543032" cy="1325563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6697-C103-44BA-B64F-9F012B6D8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5" y="2548890"/>
            <a:ext cx="10543031" cy="3483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rgbClr val="0000FF"/>
                </a:solidFill>
              </a:rPr>
              <a:t>                     - End 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7B5383-825E-4144-8FE0-4251082933AB}"/>
              </a:ext>
            </a:extLst>
          </p:cNvPr>
          <p:cNvCxnSpPr>
            <a:cxnSpLocks/>
          </p:cNvCxnSpPr>
          <p:nvPr/>
        </p:nvCxnSpPr>
        <p:spPr>
          <a:xfrm>
            <a:off x="20552" y="1099336"/>
            <a:ext cx="1217144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3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79A9-0C87-40A4-AFF0-BBA87618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82196"/>
            <a:ext cx="10543032" cy="124890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5D19-6B53-4312-AC4F-1A786CCE8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263722"/>
            <a:ext cx="11404930" cy="5157626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2800" i="0" dirty="0">
                <a:solidFill>
                  <a:srgbClr val="000000"/>
                </a:solidFill>
                <a:effectLst/>
                <a:latin typeface="Helvetica Neue"/>
              </a:rPr>
              <a:t>This presentation is </a:t>
            </a:r>
            <a:r>
              <a:rPr lang="en-US" sz="2800" dirty="0">
                <a:solidFill>
                  <a:srgbClr val="000000"/>
                </a:solidFill>
                <a:latin typeface="Helvetica Neue"/>
              </a:rPr>
              <a:t>an</a:t>
            </a:r>
            <a:r>
              <a:rPr lang="en-US" sz="2800" i="0" dirty="0">
                <a:solidFill>
                  <a:srgbClr val="000000"/>
                </a:solidFill>
                <a:effectLst/>
                <a:latin typeface="Helvetica Neue"/>
              </a:rPr>
              <a:t> analysis of a World University Ranking report for year 2012 to 2015.</a:t>
            </a:r>
          </a:p>
          <a:p>
            <a:pPr>
              <a:buClrTx/>
            </a:pPr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ClrTx/>
            </a:pPr>
            <a:r>
              <a:rPr lang="en-US" sz="2800" dirty="0">
                <a:solidFill>
                  <a:srgbClr val="000000"/>
                </a:solidFill>
                <a:latin typeface="Helvetica Neue"/>
              </a:rPr>
              <a:t>The discussion is divided into Question A, B and C.</a:t>
            </a:r>
          </a:p>
          <a:p>
            <a:pPr>
              <a:buClrTx/>
            </a:pPr>
            <a:r>
              <a:rPr lang="en-US" sz="2800" dirty="0">
                <a:solidFill>
                  <a:srgbClr val="000000"/>
                </a:solidFill>
                <a:latin typeface="Helvetica Neue"/>
              </a:rPr>
              <a:t>Question A, observation on problems in the report and possible solutions to overcome it. Perform basic </a:t>
            </a:r>
            <a:r>
              <a:rPr lang="en-US" sz="2800" i="0" dirty="0">
                <a:solidFill>
                  <a:srgbClr val="000000"/>
                </a:solidFill>
                <a:effectLst/>
                <a:latin typeface="Helvetica Neue"/>
              </a:rPr>
              <a:t>statistics study on the variables.</a:t>
            </a:r>
            <a:endParaRPr lang="en-US" sz="2800" dirty="0">
              <a:solidFill>
                <a:srgbClr val="000000"/>
              </a:solidFill>
              <a:latin typeface="Helvetica Neue"/>
            </a:endParaRPr>
          </a:p>
          <a:p>
            <a:pPr>
              <a:buClrTx/>
            </a:pPr>
            <a:r>
              <a:rPr lang="en-US" sz="2800" i="0" dirty="0">
                <a:solidFill>
                  <a:srgbClr val="000000"/>
                </a:solidFill>
                <a:effectLst/>
                <a:latin typeface="Helvetica Neue"/>
              </a:rPr>
              <a:t>Results to answer Question B, total 6 questions. </a:t>
            </a:r>
          </a:p>
          <a:p>
            <a:pPr>
              <a:buClrTx/>
            </a:pPr>
            <a:r>
              <a:rPr lang="en-US" sz="2800" dirty="0">
                <a:solidFill>
                  <a:srgbClr val="000000"/>
                </a:solidFill>
                <a:latin typeface="Helvetica Neue"/>
              </a:rPr>
              <a:t>Question C, discussion on</a:t>
            </a:r>
            <a:r>
              <a:rPr lang="en-US" sz="2800" i="0" dirty="0">
                <a:solidFill>
                  <a:srgbClr val="000000"/>
                </a:solidFill>
                <a:effectLst/>
                <a:latin typeface="Helvetica Neue"/>
              </a:rPr>
              <a:t> factors or research criteria that suppo</a:t>
            </a:r>
            <a:r>
              <a:rPr lang="en-US" sz="2800" dirty="0">
                <a:solidFill>
                  <a:srgbClr val="000000"/>
                </a:solidFill>
                <a:latin typeface="Helvetica Neue"/>
              </a:rPr>
              <a:t>rt this report.</a:t>
            </a:r>
            <a:r>
              <a:rPr lang="en-US" sz="280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pPr>
              <a:buClrTx/>
            </a:pP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31906C-9576-4189-A293-C523B1569C80}"/>
              </a:ext>
            </a:extLst>
          </p:cNvPr>
          <p:cNvCxnSpPr>
            <a:cxnSpLocks/>
          </p:cNvCxnSpPr>
          <p:nvPr/>
        </p:nvCxnSpPr>
        <p:spPr>
          <a:xfrm>
            <a:off x="20552" y="1099336"/>
            <a:ext cx="1217144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81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10A6-3086-4623-B007-AF1C4325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1099"/>
            <a:ext cx="10543032" cy="1300273"/>
          </a:xfrm>
        </p:spPr>
        <p:txBody>
          <a:bodyPr/>
          <a:lstStyle/>
          <a:p>
            <a:r>
              <a:rPr lang="en-US" dirty="0"/>
              <a:t>Question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C4310-0864-4691-9357-48C465A87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413290"/>
            <a:ext cx="11350751" cy="4946413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2800" b="1" dirty="0">
                <a:solidFill>
                  <a:srgbClr val="0000FF"/>
                </a:solidFill>
                <a:latin typeface="Helvetica Neue"/>
              </a:rPr>
              <a:t>Observation: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/>
              </a:rPr>
              <a:t>After inspect and found the data is having problem on different sample size, where first 2 years is Top 100, and another 2 years is Top 1000.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/>
              </a:rPr>
              <a:t>This will affect accuracy of the analysis, because ranking of university will change every year.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800" dirty="0">
              <a:latin typeface="Helvetica Neue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/>
              </a:rPr>
              <a:t>In order to overcome this,</a:t>
            </a:r>
            <a:r>
              <a:rPr lang="en-US" sz="2800" b="1" dirty="0">
                <a:solidFill>
                  <a:srgbClr val="0000FF"/>
                </a:solidFill>
                <a:effectLst/>
                <a:latin typeface="Helvetica Neue"/>
                <a:ea typeface="Times New Roman" panose="02020603050405020304" pitchFamily="18" charset="0"/>
              </a:rPr>
              <a:t> </a:t>
            </a:r>
            <a:r>
              <a:rPr lang="en-US" sz="2800" dirty="0">
                <a:latin typeface="Helvetica Neue"/>
              </a:rPr>
              <a:t>the data will be evaluated by sorting into two data frames, Top 100 (df_T100) for year 2012 and 2013, and Top 1000 (df_T1000) for year 2014 and 2015.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38DB78-9AEA-410A-90C2-49DB4AF89A31}"/>
              </a:ext>
            </a:extLst>
          </p:cNvPr>
          <p:cNvCxnSpPr>
            <a:cxnSpLocks/>
          </p:cNvCxnSpPr>
          <p:nvPr/>
        </p:nvCxnSpPr>
        <p:spPr>
          <a:xfrm>
            <a:off x="20552" y="1099336"/>
            <a:ext cx="1217144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23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4325-9163-4CA6-8354-D9D43C11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1098"/>
            <a:ext cx="10543032" cy="1269450"/>
          </a:xfrm>
        </p:spPr>
        <p:txBody>
          <a:bodyPr/>
          <a:lstStyle/>
          <a:p>
            <a:r>
              <a:rPr lang="en-US" dirty="0"/>
              <a:t>Question 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5C03EF-357E-40A0-9CB7-A9794BDC9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69" y="2147305"/>
            <a:ext cx="6237558" cy="4129816"/>
          </a:xfr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E7A991-8F43-4E7D-96C6-B82D0D72D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524" y="2130365"/>
            <a:ext cx="4695289" cy="41838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1096AD-DB9B-4DF1-9C9E-72C818BCB768}"/>
              </a:ext>
            </a:extLst>
          </p:cNvPr>
          <p:cNvSpPr/>
          <p:nvPr/>
        </p:nvSpPr>
        <p:spPr>
          <a:xfrm>
            <a:off x="420624" y="1150706"/>
            <a:ext cx="11467103" cy="9653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Table showing the result by selecting Top 100 data for the first 2 years and statistic result showing the country with maximum and both are USA.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A47F8F-C62E-49CE-BAA9-D86291E26301}"/>
              </a:ext>
            </a:extLst>
          </p:cNvPr>
          <p:cNvCxnSpPr>
            <a:cxnSpLocks/>
          </p:cNvCxnSpPr>
          <p:nvPr/>
        </p:nvCxnSpPr>
        <p:spPr>
          <a:xfrm>
            <a:off x="20552" y="1099336"/>
            <a:ext cx="1217144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3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F82F-B259-45CF-8FC5-1E4C6B64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51375"/>
            <a:ext cx="10543032" cy="1238627"/>
          </a:xfrm>
        </p:spPr>
        <p:txBody>
          <a:bodyPr/>
          <a:lstStyle/>
          <a:p>
            <a:r>
              <a:rPr lang="en-US" dirty="0"/>
              <a:t>Question 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7E6469-B24F-4427-93E2-958019605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48" y="1686377"/>
            <a:ext cx="11268749" cy="3532895"/>
          </a:xfr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335AA3-5BDD-44A3-859E-E4A2F6E4540C}"/>
              </a:ext>
            </a:extLst>
          </p:cNvPr>
          <p:cNvSpPr/>
          <p:nvPr/>
        </p:nvSpPr>
        <p:spPr>
          <a:xfrm>
            <a:off x="533448" y="5387548"/>
            <a:ext cx="11292108" cy="11613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0000FF"/>
                </a:solidFill>
              </a:rPr>
              <a:t>Note: </a:t>
            </a:r>
            <a:r>
              <a:rPr lang="en-US" sz="2400" dirty="0"/>
              <a:t>Alternative solution, data can be sort and focus on Top 100 for 4 years, as the data is equal and sufficient to show the trend of the ranking. These will be evaluated in Question B.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4D14B3-048B-4333-BF78-D61B170156F0}"/>
              </a:ext>
            </a:extLst>
          </p:cNvPr>
          <p:cNvSpPr/>
          <p:nvPr/>
        </p:nvSpPr>
        <p:spPr>
          <a:xfrm>
            <a:off x="389802" y="1151170"/>
            <a:ext cx="11435754" cy="586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Table showing the result of Basic Statistics Study for all the other variables.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055B9E-7A59-414E-AB71-F4E43B8F7B46}"/>
              </a:ext>
            </a:extLst>
          </p:cNvPr>
          <p:cNvCxnSpPr>
            <a:cxnSpLocks/>
          </p:cNvCxnSpPr>
          <p:nvPr/>
        </p:nvCxnSpPr>
        <p:spPr>
          <a:xfrm>
            <a:off x="20552" y="1099336"/>
            <a:ext cx="1217144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89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9E3C-2368-4405-A52A-AB76AAAB9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356"/>
            <a:ext cx="10543032" cy="1325563"/>
          </a:xfrm>
        </p:spPr>
        <p:txBody>
          <a:bodyPr/>
          <a:lstStyle/>
          <a:p>
            <a:r>
              <a:rPr lang="en-US" dirty="0"/>
              <a:t>Question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E168C-3115-4937-BD12-4671506F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171198"/>
            <a:ext cx="11350752" cy="1078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B1) Will focus on Top 100 for 4 years. Table showing the sorted Data of Top 100 with variable name “count_100” and result of Top 10 country.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21A2E-F4CE-4C9F-9E75-6A7CF01DB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05" y="2449892"/>
            <a:ext cx="5303520" cy="39131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F12E30-3085-4D50-AEFD-D9969E307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866" y="2460168"/>
            <a:ext cx="6210300" cy="391314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E72EC2-50FE-42F9-B8B0-7F0EA6C8C64E}"/>
              </a:ext>
            </a:extLst>
          </p:cNvPr>
          <p:cNvCxnSpPr>
            <a:cxnSpLocks/>
          </p:cNvCxnSpPr>
          <p:nvPr/>
        </p:nvCxnSpPr>
        <p:spPr>
          <a:xfrm>
            <a:off x="20552" y="1099336"/>
            <a:ext cx="1217144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41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5A11-F64F-4804-BCF3-08DD51CB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56901"/>
            <a:ext cx="10543032" cy="1325563"/>
          </a:xfrm>
        </p:spPr>
        <p:txBody>
          <a:bodyPr/>
          <a:lstStyle/>
          <a:p>
            <a:r>
              <a:rPr lang="en-US" dirty="0"/>
              <a:t>Question 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D98EFB-3E84-47F2-9084-C6C78B10E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980" y="1340777"/>
            <a:ext cx="7581900" cy="3286125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CC8926-7CB3-4AA6-944E-B5E6B2667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144" y="2387537"/>
            <a:ext cx="7004164" cy="42902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EC2AE3-ECC1-4674-9BA8-27C742B243C6}"/>
              </a:ext>
            </a:extLst>
          </p:cNvPr>
          <p:cNvCxnSpPr>
            <a:cxnSpLocks/>
          </p:cNvCxnSpPr>
          <p:nvPr/>
        </p:nvCxnSpPr>
        <p:spPr>
          <a:xfrm>
            <a:off x="20552" y="1099336"/>
            <a:ext cx="1217144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2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22F1-7676-4558-AAE6-9326EC8B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7882"/>
            <a:ext cx="10543032" cy="1171846"/>
          </a:xfrm>
        </p:spPr>
        <p:txBody>
          <a:bodyPr/>
          <a:lstStyle/>
          <a:p>
            <a:r>
              <a:rPr lang="en-US" dirty="0"/>
              <a:t>Question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58517-64A7-4745-9E5B-E38550FE0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194481"/>
            <a:ext cx="11350752" cy="808981"/>
          </a:xfrm>
        </p:spPr>
        <p:txBody>
          <a:bodyPr>
            <a:normAutofit/>
          </a:bodyPr>
          <a:lstStyle/>
          <a:p>
            <a:r>
              <a:rPr lang="en-US" dirty="0"/>
              <a:t>B4) Applying “</a:t>
            </a:r>
            <a:r>
              <a:rPr lang="en-US" dirty="0" err="1"/>
              <a:t>Groupby</a:t>
            </a:r>
            <a:r>
              <a:rPr lang="en-US" dirty="0"/>
              <a:t>” method and sort the data to show as per table.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C40FDD-BF4D-476F-8121-FD35A17A9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05" y="1965738"/>
            <a:ext cx="4297680" cy="29265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1E1D76-FA6B-4787-8055-CBBDC59B8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079" y="1965737"/>
            <a:ext cx="7158040" cy="464054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D7CC10-C82C-4075-AE6B-46970A55CF8F}"/>
              </a:ext>
            </a:extLst>
          </p:cNvPr>
          <p:cNvCxnSpPr>
            <a:cxnSpLocks/>
          </p:cNvCxnSpPr>
          <p:nvPr/>
        </p:nvCxnSpPr>
        <p:spPr>
          <a:xfrm>
            <a:off x="20552" y="1099336"/>
            <a:ext cx="1217144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03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0812-7A71-4696-B454-A593B43D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1099"/>
            <a:ext cx="10543032" cy="1259176"/>
          </a:xfrm>
        </p:spPr>
        <p:txBody>
          <a:bodyPr/>
          <a:lstStyle/>
          <a:p>
            <a:r>
              <a:rPr lang="en-US" dirty="0"/>
              <a:t>Question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A0709-37D9-4EA7-AFE1-FEC253306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297" y="1157811"/>
            <a:ext cx="10856566" cy="4206383"/>
          </a:xfrm>
        </p:spPr>
        <p:txBody>
          <a:bodyPr/>
          <a:lstStyle/>
          <a:p>
            <a:r>
              <a:rPr lang="en-US" dirty="0"/>
              <a:t>B6) Increase and declined trends for Top 10 University across the years till 2015.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E69BAD-D434-4AE9-82C4-EAE42C6E5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" y="2024009"/>
            <a:ext cx="11350752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7F2421-E3B2-46F1-92CA-6C5DB074A0F6}"/>
              </a:ext>
            </a:extLst>
          </p:cNvPr>
          <p:cNvCxnSpPr>
            <a:cxnSpLocks/>
          </p:cNvCxnSpPr>
          <p:nvPr/>
        </p:nvCxnSpPr>
        <p:spPr>
          <a:xfrm>
            <a:off x="20552" y="1099336"/>
            <a:ext cx="1217144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13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6E8"/>
      </a:lt2>
      <a:accent1>
        <a:srgbClr val="BD9A85"/>
      </a:accent1>
      <a:accent2>
        <a:srgbClr val="ACA175"/>
      </a:accent2>
      <a:accent3>
        <a:srgbClr val="9CA57D"/>
      </a:accent3>
      <a:accent4>
        <a:srgbClr val="89AB75"/>
      </a:accent4>
      <a:accent5>
        <a:srgbClr val="81AC83"/>
      </a:accent5>
      <a:accent6>
        <a:srgbClr val="77AE91"/>
      </a:accent6>
      <a:hlink>
        <a:srgbClr val="5987A3"/>
      </a:hlink>
      <a:folHlink>
        <a:srgbClr val="7F7F7F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617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Dante (Headings)2</vt:lpstr>
      <vt:lpstr>Helvetica Neue</vt:lpstr>
      <vt:lpstr>Helvetica Neue Medium</vt:lpstr>
      <vt:lpstr>Arial</vt:lpstr>
      <vt:lpstr>Univers</vt:lpstr>
      <vt:lpstr>Univers Light</vt:lpstr>
      <vt:lpstr>Wingdings 2</vt:lpstr>
      <vt:lpstr>OffsetVTI</vt:lpstr>
      <vt:lpstr>FINAL PROJECT 2 EDA &amp; Visualization DS102</vt:lpstr>
      <vt:lpstr>Overview</vt:lpstr>
      <vt:lpstr>Question A</vt:lpstr>
      <vt:lpstr>Question A</vt:lpstr>
      <vt:lpstr>Question A</vt:lpstr>
      <vt:lpstr>Question B</vt:lpstr>
      <vt:lpstr>Question B</vt:lpstr>
      <vt:lpstr>Question B</vt:lpstr>
      <vt:lpstr>Question B</vt:lpstr>
      <vt:lpstr>Question C – Option 2</vt:lpstr>
      <vt:lpstr>Question C – Option 2</vt:lpstr>
      <vt:lpstr>Question C – Option 2</vt:lpstr>
      <vt:lpstr>Question C – Option 2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2</dc:title>
  <dc:creator>Wong Woon Yong</dc:creator>
  <cp:lastModifiedBy>WoonYong Wong</cp:lastModifiedBy>
  <cp:revision>46</cp:revision>
  <dcterms:created xsi:type="dcterms:W3CDTF">2020-09-17T07:59:08Z</dcterms:created>
  <dcterms:modified xsi:type="dcterms:W3CDTF">2021-01-08T15:02:01Z</dcterms:modified>
</cp:coreProperties>
</file>