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 id="278" r:id="rId4"/>
    <p:sldId id="269" r:id="rId5"/>
    <p:sldId id="273" r:id="rId6"/>
    <p:sldId id="274" r:id="rId7"/>
    <p:sldId id="275" r:id="rId8"/>
    <p:sldId id="276" r:id="rId9"/>
    <p:sldId id="271" r:id="rId10"/>
    <p:sldId id="270" r:id="rId11"/>
    <p:sldId id="280" r:id="rId12"/>
    <p:sldId id="279" r:id="rId13"/>
    <p:sldId id="281" r:id="rId14"/>
    <p:sldId id="27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81" autoAdjust="0"/>
    <p:restoredTop sz="94660"/>
  </p:normalViewPr>
  <p:slideViewPr>
    <p:cSldViewPr snapToGrid="0">
      <p:cViewPr varScale="1">
        <p:scale>
          <a:sx n="67" d="100"/>
          <a:sy n="67" d="100"/>
        </p:scale>
        <p:origin x="4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Saturday, 5 December, 2020</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54097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Saturday, 5 December, 2020</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1815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Saturday, 5 December, 2020</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0199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Saturday, 5 December, 2020</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0451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Saturday, 5 December, 2020</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3057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Saturday, 5 December, 2020</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51801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Saturday, 5 December, 2020</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2134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Saturday, 5 December, 2020</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4211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Saturday, 5 December, 2020</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872879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Saturday, 5 December, 2020</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53224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Saturday, 5 December, 2020</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0904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7000">
              <a:srgbClr val="FFFFCC"/>
            </a:gs>
            <a:gs pos="28000">
              <a:srgbClr val="FFFFCC"/>
            </a:gs>
            <a:gs pos="100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Saturday, 5 December, 2020</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1446027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3A298-F022-4425-9794-6FD2E370B98B}"/>
              </a:ext>
            </a:extLst>
          </p:cNvPr>
          <p:cNvSpPr>
            <a:spLocks noGrp="1"/>
          </p:cNvSpPr>
          <p:nvPr>
            <p:ph type="ctrTitle"/>
          </p:nvPr>
        </p:nvSpPr>
        <p:spPr>
          <a:xfrm>
            <a:off x="422899" y="3854831"/>
            <a:ext cx="5673101" cy="2156581"/>
          </a:xfrm>
        </p:spPr>
        <p:txBody>
          <a:bodyPr anchor="t">
            <a:normAutofit/>
          </a:bodyPr>
          <a:lstStyle/>
          <a:p>
            <a:pPr algn="l"/>
            <a:r>
              <a:rPr lang="en-US" sz="4800" dirty="0"/>
              <a:t>FINAL PROJECT</a:t>
            </a:r>
            <a:br>
              <a:rPr lang="en-US" sz="4800" dirty="0"/>
            </a:br>
            <a:r>
              <a:rPr lang="en-US" sz="4800" dirty="0"/>
              <a:t>DS105</a:t>
            </a:r>
          </a:p>
        </p:txBody>
      </p:sp>
      <p:sp>
        <p:nvSpPr>
          <p:cNvPr id="3" name="Subtitle 2">
            <a:extLst>
              <a:ext uri="{FF2B5EF4-FFF2-40B4-BE49-F238E27FC236}">
                <a16:creationId xmlns:a16="http://schemas.microsoft.com/office/drawing/2014/main" id="{1F845AB3-C6B8-4CCD-BE70-C613F72C3842}"/>
              </a:ext>
            </a:extLst>
          </p:cNvPr>
          <p:cNvSpPr>
            <a:spLocks noGrp="1"/>
          </p:cNvSpPr>
          <p:nvPr>
            <p:ph type="subTitle" idx="1"/>
          </p:nvPr>
        </p:nvSpPr>
        <p:spPr>
          <a:xfrm>
            <a:off x="6156182" y="3854830"/>
            <a:ext cx="4700133" cy="2156579"/>
          </a:xfrm>
        </p:spPr>
        <p:txBody>
          <a:bodyPr anchor="t">
            <a:normAutofit/>
          </a:bodyPr>
          <a:lstStyle/>
          <a:p>
            <a:pPr algn="l"/>
            <a:r>
              <a:rPr lang="en-US" sz="2200"/>
              <a:t>NAME: WONG WOON YONG</a:t>
            </a:r>
          </a:p>
          <a:p>
            <a:pPr algn="l"/>
            <a:r>
              <a:rPr lang="en-US" sz="2200"/>
              <a:t>STUDENT </a:t>
            </a:r>
            <a:r>
              <a:rPr lang="en-US" sz="2200" dirty="0"/>
              <a:t>No.: ML2020044</a:t>
            </a:r>
          </a:p>
        </p:txBody>
      </p:sp>
      <p:sp>
        <p:nvSpPr>
          <p:cNvPr id="22"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BD9A85">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23" name="Picture 3">
            <a:extLst>
              <a:ext uri="{FF2B5EF4-FFF2-40B4-BE49-F238E27FC236}">
                <a16:creationId xmlns:a16="http://schemas.microsoft.com/office/drawing/2014/main" id="{B59F5407-33B4-4844-9F0C-BA6763741BD7}"/>
              </a:ext>
            </a:extLst>
          </p:cNvPr>
          <p:cNvPicPr>
            <a:picLocks noChangeAspect="1"/>
          </p:cNvPicPr>
          <p:nvPr/>
        </p:nvPicPr>
        <p:blipFill rotWithShape="1">
          <a:blip r:embed="rId2"/>
          <a:srcRect t="16866" r="-1" b="29009"/>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BD9A85"/>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BD9A8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34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dirty="0"/>
              <a:t>Evaluation / Results</a:t>
            </a:r>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420625" y="1263722"/>
            <a:ext cx="11404930" cy="5157626"/>
          </a:xfrm>
        </p:spPr>
        <p:txBody>
          <a:bodyPr>
            <a:normAutofit/>
          </a:bodyPr>
          <a:lstStyle/>
          <a:p>
            <a:pPr marL="0" marR="0" indent="0">
              <a:lnSpc>
                <a:spcPct val="107000"/>
              </a:lnSpc>
              <a:spcBef>
                <a:spcPts val="0"/>
              </a:spcBef>
              <a:spcAft>
                <a:spcPts val="0"/>
              </a:spcAft>
              <a:buNone/>
            </a:pPr>
            <a:r>
              <a:rPr lang="en-US" sz="2800" u="sng" dirty="0">
                <a:solidFill>
                  <a:srgbClr val="0000FF"/>
                </a:solidFill>
                <a:latin typeface="Calibri" panose="020F0502020204030204" pitchFamily="34" charset="0"/>
                <a:ea typeface="Roboto"/>
              </a:rPr>
              <a:t>E</a:t>
            </a:r>
            <a:r>
              <a:rPr lang="en-US" sz="2800" u="sng" dirty="0">
                <a:solidFill>
                  <a:srgbClr val="0000FF"/>
                </a:solidFill>
                <a:effectLst/>
                <a:latin typeface="Calibri" panose="020F0502020204030204" pitchFamily="34" charset="0"/>
                <a:ea typeface="Roboto"/>
              </a:rPr>
              <a:t>valuation </a:t>
            </a:r>
            <a:r>
              <a:rPr lang="en-US" sz="2800" u="sng" dirty="0">
                <a:solidFill>
                  <a:srgbClr val="0000FF"/>
                </a:solidFill>
                <a:latin typeface="Calibri" panose="020F0502020204030204" pitchFamily="34" charset="0"/>
                <a:ea typeface="Roboto"/>
              </a:rPr>
              <a:t>M</a:t>
            </a:r>
            <a:r>
              <a:rPr lang="en-US" sz="2800" u="sng" dirty="0">
                <a:solidFill>
                  <a:srgbClr val="0000FF"/>
                </a:solidFill>
                <a:effectLst/>
                <a:latin typeface="Calibri" panose="020F0502020204030204" pitchFamily="34" charset="0"/>
                <a:ea typeface="Roboto"/>
              </a:rPr>
              <a:t>etrics used:</a:t>
            </a:r>
          </a:p>
          <a:p>
            <a:pPr marL="0" marR="0" indent="0">
              <a:lnSpc>
                <a:spcPct val="107000"/>
              </a:lnSpc>
              <a:spcBef>
                <a:spcPts val="0"/>
              </a:spcBef>
              <a:spcAft>
                <a:spcPts val="0"/>
              </a:spcAft>
              <a:buNone/>
            </a:pPr>
            <a:r>
              <a:rPr lang="en-US" sz="2800" dirty="0">
                <a:solidFill>
                  <a:schemeClr val="tx1"/>
                </a:solidFill>
                <a:latin typeface="Calibri" panose="020F0502020204030204" pitchFamily="34" charset="0"/>
                <a:ea typeface="Roboto"/>
              </a:rPr>
              <a:t>1) </a:t>
            </a:r>
            <a:r>
              <a:rPr lang="en-US" sz="2800" dirty="0">
                <a:solidFill>
                  <a:schemeClr val="tx1"/>
                </a:solidFill>
                <a:effectLst/>
                <a:latin typeface="Calibri" panose="020F0502020204030204" pitchFamily="34" charset="0"/>
                <a:ea typeface="Roboto"/>
              </a:rPr>
              <a:t>Confusion Metrix table: Summarized correctly classified and incorrectly classified.</a:t>
            </a:r>
          </a:p>
          <a:p>
            <a:pPr marL="0" marR="0" indent="0">
              <a:lnSpc>
                <a:spcPct val="107000"/>
              </a:lnSpc>
              <a:spcBef>
                <a:spcPts val="0"/>
              </a:spcBef>
              <a:spcAft>
                <a:spcPts val="0"/>
              </a:spcAft>
              <a:buNone/>
            </a:pPr>
            <a:r>
              <a:rPr lang="en-US" sz="2800" dirty="0">
                <a:solidFill>
                  <a:schemeClr val="tx1"/>
                </a:solidFill>
                <a:effectLst/>
                <a:latin typeface="Calibri" panose="020F0502020204030204" pitchFamily="34" charset="0"/>
                <a:ea typeface="Roboto"/>
              </a:rPr>
              <a:t>2) Precision: Ratio </a:t>
            </a:r>
            <a:r>
              <a:rPr lang="en-US" sz="280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of correctly predicted positive over total positive.</a:t>
            </a:r>
          </a:p>
          <a:p>
            <a:pPr marL="0" marR="0" indent="0">
              <a:lnSpc>
                <a:spcPct val="107000"/>
              </a:lnSpc>
              <a:spcBef>
                <a:spcPts val="0"/>
              </a:spcBef>
              <a:spcAft>
                <a:spcPts val="0"/>
              </a:spcAft>
              <a:buNone/>
            </a:pPr>
            <a:r>
              <a:rPr lang="en-US" sz="2800" spc="-5" dirty="0">
                <a:solidFill>
                  <a:schemeClr val="tx1"/>
                </a:solidFill>
                <a:latin typeface="Calibri" panose="020F0502020204030204" pitchFamily="34" charset="0"/>
                <a:ea typeface="Roboto"/>
                <a:cs typeface="Calibri" panose="020F0502020204030204" pitchFamily="34" charset="0"/>
              </a:rPr>
              <a:t>3) </a:t>
            </a:r>
            <a:r>
              <a:rPr lang="en-US" sz="2800" dirty="0">
                <a:solidFill>
                  <a:schemeClr val="tx1"/>
                </a:solidFill>
                <a:effectLst/>
                <a:latin typeface="Calibri" panose="020F0502020204030204" pitchFamily="34" charset="0"/>
                <a:ea typeface="Roboto"/>
              </a:rPr>
              <a:t>Recall: </a:t>
            </a:r>
            <a:r>
              <a:rPr lang="en-US" sz="2800" dirty="0">
                <a:solidFill>
                  <a:schemeClr val="tx1"/>
                </a:solidFill>
                <a:latin typeface="Calibri" panose="020F0502020204030204" pitchFamily="34" charset="0"/>
                <a:ea typeface="Roboto"/>
              </a:rPr>
              <a:t>R</a:t>
            </a:r>
            <a:r>
              <a:rPr lang="en-US" sz="280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atio of correctly predicted positive over all observations in actual.</a:t>
            </a:r>
          </a:p>
          <a:p>
            <a:pPr marL="0" marR="0" indent="0">
              <a:lnSpc>
                <a:spcPct val="107000"/>
              </a:lnSpc>
              <a:spcBef>
                <a:spcPts val="0"/>
              </a:spcBef>
              <a:spcAft>
                <a:spcPts val="0"/>
              </a:spcAft>
              <a:buNone/>
            </a:pPr>
            <a:r>
              <a:rPr lang="en-US" sz="2800" spc="-5" dirty="0">
                <a:solidFill>
                  <a:schemeClr val="tx1"/>
                </a:solidFill>
                <a:latin typeface="Calibri" panose="020F0502020204030204" pitchFamily="34" charset="0"/>
                <a:ea typeface="Calibri" panose="020F0502020204030204" pitchFamily="34" charset="0"/>
                <a:cs typeface="Calibri" panose="020F0502020204030204" pitchFamily="34" charset="0"/>
              </a:rPr>
              <a:t>4) </a:t>
            </a:r>
            <a:r>
              <a:rPr lang="en-US" sz="2800" spc="-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Accuracy: Accurate of the prediction. </a:t>
            </a:r>
          </a:p>
          <a:p>
            <a:pPr marL="0" marR="0" indent="0">
              <a:lnSpc>
                <a:spcPct val="107000"/>
              </a:lnSpc>
              <a:spcBef>
                <a:spcPts val="0"/>
              </a:spcBef>
              <a:spcAft>
                <a:spcPts val="0"/>
              </a:spcAft>
              <a:buNone/>
            </a:pPr>
            <a:r>
              <a:rPr lang="en-US" sz="2800" spc="-5" dirty="0">
                <a:solidFill>
                  <a:schemeClr val="tx1"/>
                </a:solidFill>
                <a:latin typeface="Calibri" panose="020F0502020204030204" pitchFamily="34" charset="0"/>
                <a:ea typeface="Calibri" panose="020F0502020204030204" pitchFamily="34" charset="0"/>
                <a:cs typeface="Calibri" panose="020F0502020204030204" pitchFamily="34" charset="0"/>
              </a:rPr>
              <a:t>5) AUC score: C</a:t>
            </a:r>
            <a:r>
              <a:rPr lang="en-US" sz="2800" spc="-5" dirty="0">
                <a:solidFill>
                  <a:schemeClr val="tx1"/>
                </a:solidFill>
                <a:effectLst/>
                <a:latin typeface="Calibri" panose="020F0502020204030204" pitchFamily="34" charset="0"/>
                <a:ea typeface="Calibri" panose="020F0502020204030204" pitchFamily="34" charset="0"/>
              </a:rPr>
              <a:t>apability of models in differentia customer churn or not churn.</a:t>
            </a:r>
          </a:p>
          <a:p>
            <a:pPr marL="0" marR="0" indent="0">
              <a:lnSpc>
                <a:spcPct val="107000"/>
              </a:lnSpc>
              <a:spcBef>
                <a:spcPts val="0"/>
              </a:spcBef>
              <a:spcAft>
                <a:spcPts val="0"/>
              </a:spcAft>
              <a:buNone/>
            </a:pPr>
            <a:r>
              <a:rPr lang="en-US" sz="2800" spc="-5" dirty="0">
                <a:solidFill>
                  <a:schemeClr val="tx1"/>
                </a:solidFill>
                <a:latin typeface="Calibri" panose="020F0502020204030204" pitchFamily="34" charset="0"/>
                <a:ea typeface="Calibri" panose="020F0502020204030204" pitchFamily="34" charset="0"/>
              </a:rPr>
              <a:t>6) </a:t>
            </a:r>
            <a:r>
              <a:rPr lang="en-US" sz="2800" spc="-5" dirty="0">
                <a:solidFill>
                  <a:schemeClr val="tx1"/>
                </a:solidFill>
                <a:effectLst/>
                <a:latin typeface="Calibri" panose="020F0502020204030204" pitchFamily="34" charset="0"/>
                <a:ea typeface="Calibri" panose="020F0502020204030204" pitchFamily="34" charset="0"/>
              </a:rPr>
              <a:t>ROC curve plot.</a:t>
            </a:r>
            <a:endParaRPr lang="en-SG" sz="2800" dirty="0">
              <a:solidFill>
                <a:schemeClr val="tx1"/>
              </a:solidFill>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43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dirty="0"/>
              <a:t>Evaluation / Results</a:t>
            </a:r>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525780" y="1331098"/>
            <a:ext cx="11404930" cy="5157626"/>
          </a:xfrm>
        </p:spPr>
        <p:txBody>
          <a:bodyPr>
            <a:normAutofit/>
          </a:bodyPr>
          <a:lstStyle/>
          <a:p>
            <a:pPr marL="0" marR="0" indent="0">
              <a:lnSpc>
                <a:spcPct val="107000"/>
              </a:lnSpc>
              <a:spcBef>
                <a:spcPts val="0"/>
              </a:spcBef>
              <a:spcAft>
                <a:spcPts val="0"/>
              </a:spcAft>
              <a:buNone/>
            </a:pPr>
            <a:r>
              <a:rPr lang="en-US" b="1" u="sng" spc="-5"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1) Result for Logistics Regression:</a:t>
            </a:r>
            <a:endParaRPr lang="en-SG" b="1" u="sng"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US" b="1" dirty="0">
                <a:solidFill>
                  <a:schemeClr val="tx1"/>
                </a:solidFill>
                <a:effectLst/>
                <a:latin typeface="Calibri" panose="020F0502020204030204" pitchFamily="34" charset="0"/>
                <a:ea typeface="Roboto"/>
              </a:rPr>
              <a:t>Confusion Matrix:  </a:t>
            </a:r>
            <a:r>
              <a:rPr lang="en-US" dirty="0">
                <a:solidFill>
                  <a:schemeClr val="tx1"/>
                </a:solidFill>
                <a:effectLst/>
                <a:latin typeface="Calibri" panose="020F0502020204030204" pitchFamily="34" charset="0"/>
                <a:ea typeface="Roboto"/>
              </a:rPr>
              <a:t>1531 correctly predicted and 318 incorrect.</a:t>
            </a:r>
          </a:p>
          <a:p>
            <a:pPr marL="0" marR="0" indent="0">
              <a:lnSpc>
                <a:spcPct val="107000"/>
              </a:lnSpc>
              <a:spcBef>
                <a:spcPts val="0"/>
              </a:spcBef>
              <a:spcAft>
                <a:spcPts val="0"/>
              </a:spcAft>
              <a:buNone/>
            </a:pPr>
            <a:r>
              <a:rPr lang="en-US" b="1" dirty="0">
                <a:solidFill>
                  <a:schemeClr val="tx1"/>
                </a:solidFill>
                <a:effectLst/>
                <a:latin typeface="Calibri" panose="020F0502020204030204" pitchFamily="34" charset="0"/>
                <a:ea typeface="Roboto"/>
              </a:rPr>
              <a:t>Classification Report: </a:t>
            </a:r>
            <a:r>
              <a:rPr lang="en-US" dirty="0">
                <a:solidFill>
                  <a:schemeClr val="tx1"/>
                </a:solidFill>
                <a:effectLst/>
                <a:latin typeface="Calibri" panose="020F0502020204030204" pitchFamily="34" charset="0"/>
                <a:ea typeface="Roboto"/>
              </a:rPr>
              <a:t>Accuracy score 81%. </a:t>
            </a:r>
            <a:r>
              <a:rPr lang="en-US" dirty="0">
                <a:solidFill>
                  <a:schemeClr val="tx1"/>
                </a:solidFill>
                <a:latin typeface="Calibri" panose="020F0502020204030204" pitchFamily="34" charset="0"/>
                <a:ea typeface="Roboto"/>
              </a:rPr>
              <a:t>P</a:t>
            </a:r>
            <a:r>
              <a:rPr lang="en-US" dirty="0">
                <a:solidFill>
                  <a:schemeClr val="tx1"/>
                </a:solidFill>
                <a:effectLst/>
                <a:latin typeface="Calibri" panose="020F0502020204030204" pitchFamily="34" charset="0"/>
                <a:ea typeface="Roboto"/>
              </a:rPr>
              <a:t>erformance metrics in predicting customer not churn is good. However, prediction of customer will churn (class 1) is less accurate.  </a:t>
            </a:r>
            <a:endParaRPr lang="en-SG" dirty="0">
              <a:solidFill>
                <a:schemeClr val="tx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US" spc="-5" dirty="0">
                <a:solidFill>
                  <a:schemeClr val="tx1"/>
                </a:solidFill>
                <a:effectLst/>
                <a:latin typeface="Calibri" panose="020F0502020204030204" pitchFamily="34" charset="0"/>
                <a:ea typeface="Calibri" panose="020F0502020204030204" pitchFamily="34" charset="0"/>
                <a:sym typeface="Wingdings" panose="05000000000000000000" pitchFamily="2" charset="2"/>
              </a:rPr>
              <a:t></a:t>
            </a:r>
            <a:r>
              <a:rPr lang="en-US" spc="-5" dirty="0">
                <a:solidFill>
                  <a:schemeClr val="tx1"/>
                </a:solidFill>
                <a:effectLst/>
                <a:latin typeface="Calibri" panose="020F0502020204030204" pitchFamily="34" charset="0"/>
                <a:ea typeface="Calibri" panose="020F0502020204030204" pitchFamily="34" charset="0"/>
              </a:rPr>
              <a:t>AUC score for the model is </a:t>
            </a:r>
            <a:r>
              <a:rPr lang="en-US" b="1" spc="-5" dirty="0">
                <a:solidFill>
                  <a:schemeClr val="tx1"/>
                </a:solidFill>
                <a:effectLst/>
                <a:latin typeface="Calibri" panose="020F0502020204030204" pitchFamily="34" charset="0"/>
                <a:ea typeface="Calibri" panose="020F0502020204030204" pitchFamily="34" charset="0"/>
              </a:rPr>
              <a:t>0.59 (M</a:t>
            </a:r>
            <a:r>
              <a:rPr lang="en-US" b="1" dirty="0">
                <a:solidFill>
                  <a:schemeClr val="tx1"/>
                </a:solidFill>
                <a:effectLst/>
                <a:latin typeface="Calibri" panose="020F0502020204030204" pitchFamily="34" charset="0"/>
                <a:ea typeface="Roboto"/>
              </a:rPr>
              <a:t>oderate)</a:t>
            </a:r>
            <a:r>
              <a:rPr lang="en-US" dirty="0">
                <a:solidFill>
                  <a:schemeClr val="tx1"/>
                </a:solidFill>
                <a:effectLst/>
                <a:latin typeface="Calibri" panose="020F0502020204030204" pitchFamily="34" charset="0"/>
                <a:ea typeface="Roboto"/>
              </a:rPr>
              <a:t>.</a:t>
            </a:r>
            <a:endParaRPr lang="en-SG" dirty="0">
              <a:solidFill>
                <a:schemeClr val="tx1"/>
              </a:solidFill>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75AFF9F-FF88-4005-910E-E8431E34752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265" y="3548942"/>
            <a:ext cx="3474720" cy="3108960"/>
          </a:xfrm>
          <a:prstGeom prst="rect">
            <a:avLst/>
          </a:prstGeom>
          <a:noFill/>
          <a:ln>
            <a:solidFill>
              <a:schemeClr val="tx1"/>
            </a:solidFill>
          </a:ln>
        </p:spPr>
      </p:pic>
      <p:pic>
        <p:nvPicPr>
          <p:cNvPr id="7" name="Picture 6">
            <a:extLst>
              <a:ext uri="{FF2B5EF4-FFF2-40B4-BE49-F238E27FC236}">
                <a16:creationId xmlns:a16="http://schemas.microsoft.com/office/drawing/2014/main" id="{A6F9A66E-432E-42E2-9BE6-ACFB97DDF20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5755" y="4114801"/>
            <a:ext cx="3474720" cy="2556660"/>
          </a:xfrm>
          <a:prstGeom prst="rect">
            <a:avLst/>
          </a:prstGeom>
          <a:noFill/>
          <a:ln>
            <a:solidFill>
              <a:schemeClr val="tx1"/>
            </a:solidFill>
          </a:ln>
        </p:spPr>
      </p:pic>
      <p:pic>
        <p:nvPicPr>
          <p:cNvPr id="8" name="Picture 7">
            <a:extLst>
              <a:ext uri="{FF2B5EF4-FFF2-40B4-BE49-F238E27FC236}">
                <a16:creationId xmlns:a16="http://schemas.microsoft.com/office/drawing/2014/main" id="{005A0686-E3AE-4955-B061-E1B2F07BBBE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9246" y="3648076"/>
            <a:ext cx="4023360" cy="3019502"/>
          </a:xfrm>
          <a:prstGeom prst="rect">
            <a:avLst/>
          </a:prstGeom>
          <a:noFill/>
          <a:ln>
            <a:solidFill>
              <a:schemeClr val="tx1"/>
            </a:solidFill>
          </a:ln>
        </p:spPr>
      </p:pic>
      <p:cxnSp>
        <p:nvCxnSpPr>
          <p:cNvPr id="9" name="Straight Arrow Connector 8">
            <a:extLst>
              <a:ext uri="{FF2B5EF4-FFF2-40B4-BE49-F238E27FC236}">
                <a16:creationId xmlns:a16="http://schemas.microsoft.com/office/drawing/2014/main" id="{798BDC8F-1808-4FBE-9D24-CE1CC3B94FD7}"/>
              </a:ext>
            </a:extLst>
          </p:cNvPr>
          <p:cNvCxnSpPr>
            <a:cxnSpLocks/>
          </p:cNvCxnSpPr>
          <p:nvPr/>
        </p:nvCxnSpPr>
        <p:spPr>
          <a:xfrm flipH="1">
            <a:off x="11333414" y="5660252"/>
            <a:ext cx="189322" cy="392654"/>
          </a:xfrm>
          <a:prstGeom prst="straightConnector1">
            <a:avLst/>
          </a:prstGeom>
          <a:ln w="412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D7258C-02FA-4F72-A9B1-D6BEDB6B5FBD}"/>
              </a:ext>
            </a:extLst>
          </p:cNvPr>
          <p:cNvCxnSpPr>
            <a:cxnSpLocks/>
          </p:cNvCxnSpPr>
          <p:nvPr/>
        </p:nvCxnSpPr>
        <p:spPr>
          <a:xfrm flipV="1">
            <a:off x="5873115" y="5615664"/>
            <a:ext cx="204047" cy="240915"/>
          </a:xfrm>
          <a:prstGeom prst="straightConnector1">
            <a:avLst/>
          </a:prstGeom>
          <a:ln w="412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28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dirty="0"/>
              <a:t>Evaluation / Results</a:t>
            </a:r>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525780" y="1331098"/>
            <a:ext cx="11404930" cy="5157626"/>
          </a:xfrm>
        </p:spPr>
        <p:txBody>
          <a:bodyPr>
            <a:normAutofit/>
          </a:bodyPr>
          <a:lstStyle/>
          <a:p>
            <a:pPr marL="0" marR="0" indent="0">
              <a:lnSpc>
                <a:spcPct val="107000"/>
              </a:lnSpc>
              <a:spcBef>
                <a:spcPts val="0"/>
              </a:spcBef>
              <a:spcAft>
                <a:spcPts val="0"/>
              </a:spcAft>
              <a:buNone/>
            </a:pPr>
            <a:r>
              <a:rPr lang="en-US" b="1" u="sng" spc="-5"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2) Result for Decision Tree: </a:t>
            </a:r>
            <a:endParaRPr lang="en-SG" b="1" u="sng"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US" sz="2000" b="1" dirty="0">
                <a:solidFill>
                  <a:schemeClr val="tx1"/>
                </a:solidFill>
                <a:effectLst/>
                <a:latin typeface="Calibri" panose="020F0502020204030204" pitchFamily="34" charset="0"/>
                <a:ea typeface="Roboto"/>
              </a:rPr>
              <a:t>Confusion Matrix: </a:t>
            </a:r>
            <a:r>
              <a:rPr lang="en-US" sz="2000" dirty="0">
                <a:solidFill>
                  <a:schemeClr val="tx1"/>
                </a:solidFill>
                <a:effectLst/>
                <a:latin typeface="Calibri" panose="020F0502020204030204" pitchFamily="34" charset="0"/>
                <a:ea typeface="Roboto"/>
              </a:rPr>
              <a:t>1576 True Positive correctly predicted and 292 incorrect. </a:t>
            </a:r>
            <a:endParaRPr lang="en-US" sz="2000" dirty="0">
              <a:solidFill>
                <a:schemeClr val="tx1"/>
              </a:solidFill>
              <a:latin typeface="Calibri" panose="020F0502020204030204" pitchFamily="34" charset="0"/>
              <a:ea typeface="Roboto"/>
            </a:endParaRPr>
          </a:p>
          <a:p>
            <a:pPr marL="0" marR="0" indent="0">
              <a:lnSpc>
                <a:spcPct val="107000"/>
              </a:lnSpc>
              <a:spcBef>
                <a:spcPts val="0"/>
              </a:spcBef>
              <a:spcAft>
                <a:spcPts val="0"/>
              </a:spcAft>
              <a:buNone/>
            </a:pPr>
            <a:r>
              <a:rPr lang="en-US" sz="2000" b="1" dirty="0">
                <a:solidFill>
                  <a:schemeClr val="tx1"/>
                </a:solidFill>
                <a:effectLst/>
                <a:latin typeface="Calibri" panose="020F0502020204030204" pitchFamily="34" charset="0"/>
                <a:ea typeface="Roboto"/>
              </a:rPr>
              <a:t>Classification Report: </a:t>
            </a:r>
            <a:r>
              <a:rPr lang="en-US" sz="2000" dirty="0">
                <a:solidFill>
                  <a:schemeClr val="tx1"/>
                </a:solidFill>
                <a:effectLst/>
                <a:latin typeface="Calibri" panose="020F0502020204030204" pitchFamily="34" charset="0"/>
                <a:ea typeface="Roboto"/>
              </a:rPr>
              <a:t>Accuracy score 85%. </a:t>
            </a:r>
            <a:r>
              <a:rPr lang="en-US" sz="2000" dirty="0">
                <a:solidFill>
                  <a:schemeClr val="tx1"/>
                </a:solidFill>
                <a:latin typeface="Calibri" panose="020F0502020204030204" pitchFamily="34" charset="0"/>
                <a:ea typeface="Roboto"/>
              </a:rPr>
              <a:t>P</a:t>
            </a:r>
            <a:r>
              <a:rPr lang="en-US" sz="2000" dirty="0">
                <a:solidFill>
                  <a:schemeClr val="tx1"/>
                </a:solidFill>
                <a:effectLst/>
                <a:latin typeface="Calibri" panose="020F0502020204030204" pitchFamily="34" charset="0"/>
                <a:ea typeface="Roboto"/>
              </a:rPr>
              <a:t>erformance metrics in predicting customer not churn is better then Logistic Regression. </a:t>
            </a:r>
            <a:r>
              <a:rPr lang="en-US" sz="2000" dirty="0">
                <a:solidFill>
                  <a:schemeClr val="tx1"/>
                </a:solidFill>
                <a:latin typeface="Calibri" panose="020F0502020204030204" pitchFamily="34" charset="0"/>
                <a:ea typeface="Roboto"/>
              </a:rPr>
              <a:t>P</a:t>
            </a:r>
            <a:r>
              <a:rPr lang="en-US" sz="2000" dirty="0">
                <a:solidFill>
                  <a:schemeClr val="tx1"/>
                </a:solidFill>
                <a:effectLst/>
                <a:latin typeface="Calibri" panose="020F0502020204030204" pitchFamily="34" charset="0"/>
                <a:ea typeface="Roboto"/>
              </a:rPr>
              <a:t>rediction customer will churn improved but Recall and F1-score still less accurate.</a:t>
            </a:r>
            <a:endParaRPr lang="en-SG" sz="2000" dirty="0">
              <a:solidFill>
                <a:schemeClr val="tx1"/>
              </a:solidFill>
              <a:effectLst/>
              <a:latin typeface="Calibri" panose="020F0502020204030204" pitchFamily="34" charset="0"/>
              <a:ea typeface="Calibri" panose="020F0502020204030204" pitchFamily="34" charset="0"/>
            </a:endParaRPr>
          </a:p>
          <a:p>
            <a:pPr marL="0" indent="0">
              <a:lnSpc>
                <a:spcPct val="107000"/>
              </a:lnSpc>
              <a:spcBef>
                <a:spcPts val="0"/>
              </a:spcBef>
              <a:buNone/>
            </a:pPr>
            <a:r>
              <a:rPr lang="en-US" sz="2000" dirty="0">
                <a:solidFill>
                  <a:schemeClr val="tx1"/>
                </a:solidFill>
                <a:effectLst/>
                <a:latin typeface="Calibri" panose="020F0502020204030204" pitchFamily="34" charset="0"/>
                <a:ea typeface="Roboto"/>
              </a:rPr>
              <a:t> </a:t>
            </a:r>
            <a:r>
              <a:rPr lang="en-US" sz="2000" spc="-5" dirty="0">
                <a:solidFill>
                  <a:schemeClr val="tx1"/>
                </a:solidFill>
                <a:effectLst/>
                <a:latin typeface="Calibri" panose="020F0502020204030204" pitchFamily="34" charset="0"/>
                <a:ea typeface="Calibri" panose="020F0502020204030204" pitchFamily="34" charset="0"/>
                <a:sym typeface="Wingdings" panose="05000000000000000000" pitchFamily="2" charset="2"/>
              </a:rPr>
              <a:t></a:t>
            </a:r>
            <a:r>
              <a:rPr lang="en-US" sz="2000" spc="-5" dirty="0">
                <a:solidFill>
                  <a:schemeClr val="tx1"/>
                </a:solidFill>
                <a:effectLst/>
                <a:latin typeface="Calibri" panose="020F0502020204030204" pitchFamily="34" charset="0"/>
                <a:ea typeface="Calibri" panose="020F0502020204030204" pitchFamily="34" charset="0"/>
              </a:rPr>
              <a:t>AUC score for the model is </a:t>
            </a:r>
            <a:r>
              <a:rPr lang="en-US" sz="2000" b="1" spc="-5" dirty="0">
                <a:solidFill>
                  <a:schemeClr val="tx1"/>
                </a:solidFill>
                <a:effectLst/>
                <a:latin typeface="Calibri" panose="020F0502020204030204" pitchFamily="34" charset="0"/>
                <a:ea typeface="Calibri" panose="020F0502020204030204" pitchFamily="34" charset="0"/>
              </a:rPr>
              <a:t>0.64 (above M</a:t>
            </a:r>
            <a:r>
              <a:rPr lang="en-US" sz="2000" b="1" dirty="0">
                <a:solidFill>
                  <a:schemeClr val="tx1"/>
                </a:solidFill>
                <a:effectLst/>
                <a:latin typeface="Calibri" panose="020F0502020204030204" pitchFamily="34" charset="0"/>
                <a:ea typeface="Roboto"/>
              </a:rPr>
              <a:t>oderate)</a:t>
            </a:r>
            <a:r>
              <a:rPr lang="en-US" sz="2000" dirty="0">
                <a:solidFill>
                  <a:schemeClr val="tx1"/>
                </a:solidFill>
                <a:effectLst/>
                <a:latin typeface="Calibri" panose="020F0502020204030204" pitchFamily="34" charset="0"/>
                <a:ea typeface="Roboto"/>
              </a:rPr>
              <a:t>, </a:t>
            </a:r>
            <a:r>
              <a:rPr lang="en-US" sz="2000" spc="-5" dirty="0">
                <a:solidFill>
                  <a:schemeClr val="tx1"/>
                </a:solidFill>
                <a:effectLst/>
                <a:latin typeface="Calibri" panose="020F0502020204030204" pitchFamily="34" charset="0"/>
                <a:ea typeface="Calibri" panose="020F0502020204030204" pitchFamily="34" charset="0"/>
              </a:rPr>
              <a:t>8.5% better than Logistic Regression Model.</a:t>
            </a:r>
            <a:endParaRPr lang="en-SG" sz="2000" dirty="0">
              <a:solidFill>
                <a:schemeClr val="tx1"/>
              </a:solidFill>
              <a:effectLst/>
              <a:latin typeface="Calibri" panose="020F0502020204030204" pitchFamily="34" charset="0"/>
              <a:ea typeface="Calibri" panose="020F0502020204030204" pitchFamily="34" charset="0"/>
            </a:endParaRPr>
          </a:p>
          <a:p>
            <a:pPr marL="0" indent="0">
              <a:lnSpc>
                <a:spcPct val="107000"/>
              </a:lnSpc>
              <a:spcBef>
                <a:spcPts val="0"/>
              </a:spcBef>
              <a:buNone/>
            </a:pPr>
            <a:endParaRPr lang="en-SG" sz="2000" dirty="0">
              <a:solidFill>
                <a:schemeClr val="tx1"/>
              </a:solidFill>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9E64702-726F-456E-8DA0-36479B9A4FF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149" y="3487700"/>
            <a:ext cx="3474720" cy="3108960"/>
          </a:xfrm>
          <a:prstGeom prst="rect">
            <a:avLst/>
          </a:prstGeom>
          <a:noFill/>
          <a:ln>
            <a:solidFill>
              <a:schemeClr val="tx1"/>
            </a:solidFill>
          </a:ln>
        </p:spPr>
      </p:pic>
      <p:pic>
        <p:nvPicPr>
          <p:cNvPr id="10" name="Picture 9">
            <a:extLst>
              <a:ext uri="{FF2B5EF4-FFF2-40B4-BE49-F238E27FC236}">
                <a16:creationId xmlns:a16="http://schemas.microsoft.com/office/drawing/2014/main" id="{768E3348-914E-4831-A102-7BD36663751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43375" y="4026815"/>
            <a:ext cx="3474720" cy="2560320"/>
          </a:xfrm>
          <a:prstGeom prst="rect">
            <a:avLst/>
          </a:prstGeom>
          <a:noFill/>
          <a:ln>
            <a:solidFill>
              <a:schemeClr val="tx1"/>
            </a:solidFill>
          </a:ln>
        </p:spPr>
      </p:pic>
      <p:pic>
        <p:nvPicPr>
          <p:cNvPr id="11" name="Picture 10">
            <a:extLst>
              <a:ext uri="{FF2B5EF4-FFF2-40B4-BE49-F238E27FC236}">
                <a16:creationId xmlns:a16="http://schemas.microsoft.com/office/drawing/2014/main" id="{5BE2BBE9-9738-463F-94ED-FF5CB40F06A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1460" y="3569615"/>
            <a:ext cx="4023360" cy="3017520"/>
          </a:xfrm>
          <a:prstGeom prst="rect">
            <a:avLst/>
          </a:prstGeom>
          <a:noFill/>
          <a:ln>
            <a:solidFill>
              <a:schemeClr val="tx1"/>
            </a:solidFill>
          </a:ln>
        </p:spPr>
      </p:pic>
      <p:cxnSp>
        <p:nvCxnSpPr>
          <p:cNvPr id="12" name="Straight Arrow Connector 11">
            <a:extLst>
              <a:ext uri="{FF2B5EF4-FFF2-40B4-BE49-F238E27FC236}">
                <a16:creationId xmlns:a16="http://schemas.microsoft.com/office/drawing/2014/main" id="{65DF4A31-C1AB-45BC-B3AB-6079E0FF06FF}"/>
              </a:ext>
            </a:extLst>
          </p:cNvPr>
          <p:cNvCxnSpPr>
            <a:cxnSpLocks/>
          </p:cNvCxnSpPr>
          <p:nvPr/>
        </p:nvCxnSpPr>
        <p:spPr>
          <a:xfrm flipH="1">
            <a:off x="11333414" y="5507852"/>
            <a:ext cx="189322" cy="392654"/>
          </a:xfrm>
          <a:prstGeom prst="straightConnector1">
            <a:avLst/>
          </a:prstGeom>
          <a:ln w="412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146EF3F-BB49-4F39-A28A-4BD35C3EF746}"/>
              </a:ext>
            </a:extLst>
          </p:cNvPr>
          <p:cNvCxnSpPr>
            <a:cxnSpLocks/>
          </p:cNvCxnSpPr>
          <p:nvPr/>
        </p:nvCxnSpPr>
        <p:spPr>
          <a:xfrm flipV="1">
            <a:off x="5873115" y="5558514"/>
            <a:ext cx="204047" cy="240915"/>
          </a:xfrm>
          <a:prstGeom prst="straightConnector1">
            <a:avLst/>
          </a:prstGeom>
          <a:ln w="412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67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dirty="0"/>
              <a:t>Evaluation / Results</a:t>
            </a:r>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525780" y="1264423"/>
            <a:ext cx="11404930" cy="5157626"/>
          </a:xfrm>
        </p:spPr>
        <p:txBody>
          <a:bodyPr>
            <a:normAutofit/>
          </a:bodyPr>
          <a:lstStyle/>
          <a:p>
            <a:pPr marL="0" marR="0" indent="0">
              <a:lnSpc>
                <a:spcPct val="107000"/>
              </a:lnSpc>
              <a:spcBef>
                <a:spcPts val="0"/>
              </a:spcBef>
              <a:spcAft>
                <a:spcPts val="0"/>
              </a:spcAft>
              <a:buNone/>
            </a:pPr>
            <a:r>
              <a:rPr lang="en-US" b="1" u="sng" dirty="0">
                <a:solidFill>
                  <a:srgbClr val="0000FF"/>
                </a:solidFill>
                <a:effectLst/>
                <a:latin typeface="Calibri" panose="020F0502020204030204" pitchFamily="34" charset="0"/>
                <a:ea typeface="Roboto"/>
              </a:rPr>
              <a:t>3) Result for Random Forest: </a:t>
            </a:r>
            <a:endParaRPr lang="en-SG" b="1" u="sng"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US" sz="2000" b="1" dirty="0">
                <a:solidFill>
                  <a:schemeClr val="tx1"/>
                </a:solidFill>
                <a:effectLst/>
                <a:latin typeface="Calibri" panose="020F0502020204030204" pitchFamily="34" charset="0"/>
                <a:ea typeface="Roboto"/>
              </a:rPr>
              <a:t>Confusion Matrix: </a:t>
            </a:r>
            <a:r>
              <a:rPr lang="en-US" sz="2000" dirty="0">
                <a:solidFill>
                  <a:schemeClr val="tx1"/>
                </a:solidFill>
                <a:effectLst/>
                <a:latin typeface="Calibri" panose="020F0502020204030204" pitchFamily="34" charset="0"/>
                <a:ea typeface="Roboto"/>
              </a:rPr>
              <a:t>1534 True Positive correctly and 213 incorrect.</a:t>
            </a:r>
          </a:p>
          <a:p>
            <a:pPr marL="0" marR="0" indent="0">
              <a:lnSpc>
                <a:spcPct val="107000"/>
              </a:lnSpc>
              <a:spcBef>
                <a:spcPts val="0"/>
              </a:spcBef>
              <a:spcAft>
                <a:spcPts val="0"/>
              </a:spcAft>
              <a:buNone/>
            </a:pPr>
            <a:r>
              <a:rPr lang="en-US" sz="2000" b="1" dirty="0">
                <a:solidFill>
                  <a:schemeClr val="tx1"/>
                </a:solidFill>
                <a:effectLst/>
                <a:latin typeface="Calibri" panose="020F0502020204030204" pitchFamily="34" charset="0"/>
                <a:ea typeface="Roboto"/>
              </a:rPr>
              <a:t>Classification Report: </a:t>
            </a:r>
            <a:r>
              <a:rPr lang="en-US" sz="2000" dirty="0">
                <a:solidFill>
                  <a:schemeClr val="tx1"/>
                </a:solidFill>
                <a:effectLst/>
                <a:latin typeface="Calibri" panose="020F0502020204030204" pitchFamily="34" charset="0"/>
                <a:ea typeface="Roboto"/>
              </a:rPr>
              <a:t>Best result among the 3 models, Accuracy score is 86%. Performance metrics in predicting customer not churn is the best. Prediction customer will churn is quite balance, with Precision 0.77, Recall and F1-score is the best compare to the other two models.</a:t>
            </a:r>
          </a:p>
          <a:p>
            <a:pPr marL="0" indent="0">
              <a:lnSpc>
                <a:spcPct val="107000"/>
              </a:lnSpc>
              <a:spcBef>
                <a:spcPts val="0"/>
              </a:spcBef>
              <a:buNone/>
            </a:pPr>
            <a:r>
              <a:rPr lang="en-US" sz="2000" dirty="0">
                <a:solidFill>
                  <a:schemeClr val="tx1"/>
                </a:solidFill>
                <a:effectLst/>
                <a:latin typeface="Calibri" panose="020F0502020204030204" pitchFamily="34" charset="0"/>
                <a:ea typeface="Roboto"/>
              </a:rPr>
              <a:t> </a:t>
            </a:r>
            <a:r>
              <a:rPr lang="en-US" sz="2000" spc="-5" dirty="0">
                <a:solidFill>
                  <a:schemeClr val="tx1"/>
                </a:solidFill>
                <a:effectLst/>
                <a:latin typeface="Calibri" panose="020F0502020204030204" pitchFamily="34" charset="0"/>
                <a:ea typeface="Calibri" panose="020F0502020204030204" pitchFamily="34" charset="0"/>
                <a:sym typeface="Wingdings" panose="05000000000000000000" pitchFamily="2" charset="2"/>
              </a:rPr>
              <a:t></a:t>
            </a:r>
            <a:r>
              <a:rPr lang="en-US" sz="2000" spc="-5" dirty="0">
                <a:solidFill>
                  <a:schemeClr val="tx1"/>
                </a:solidFill>
                <a:effectLst/>
                <a:latin typeface="Calibri" panose="020F0502020204030204" pitchFamily="34" charset="0"/>
                <a:ea typeface="Calibri" panose="020F0502020204030204" pitchFamily="34" charset="0"/>
              </a:rPr>
              <a:t>AUC score for the model is </a:t>
            </a:r>
            <a:r>
              <a:rPr lang="en-US" sz="2000" b="1" spc="-5" dirty="0">
                <a:solidFill>
                  <a:schemeClr val="tx1"/>
                </a:solidFill>
                <a:effectLst/>
                <a:latin typeface="Calibri" panose="020F0502020204030204" pitchFamily="34" charset="0"/>
                <a:ea typeface="Calibri" panose="020F0502020204030204" pitchFamily="34" charset="0"/>
              </a:rPr>
              <a:t>0.72 (Good</a:t>
            </a:r>
            <a:r>
              <a:rPr lang="en-US" sz="2000" b="1" dirty="0">
                <a:solidFill>
                  <a:schemeClr val="tx1"/>
                </a:solidFill>
                <a:effectLst/>
                <a:latin typeface="Calibri" panose="020F0502020204030204" pitchFamily="34" charset="0"/>
                <a:ea typeface="Roboto"/>
              </a:rPr>
              <a:t>), </a:t>
            </a:r>
            <a:r>
              <a:rPr lang="en-US" sz="2000" spc="-5" dirty="0">
                <a:solidFill>
                  <a:schemeClr val="tx1"/>
                </a:solidFill>
                <a:latin typeface="Calibri" panose="020F0502020204030204" pitchFamily="34" charset="0"/>
                <a:ea typeface="Roboto"/>
              </a:rPr>
              <a:t>12.</a:t>
            </a:r>
            <a:r>
              <a:rPr lang="en-US" sz="2000" spc="-5" dirty="0">
                <a:solidFill>
                  <a:schemeClr val="tx1"/>
                </a:solidFill>
                <a:effectLst/>
                <a:latin typeface="Calibri" panose="020F0502020204030204" pitchFamily="34" charset="0"/>
                <a:ea typeface="Calibri" panose="020F0502020204030204" pitchFamily="34" charset="0"/>
              </a:rPr>
              <a:t>5% better than </a:t>
            </a:r>
            <a:r>
              <a:rPr lang="en-US" sz="2000" spc="-5">
                <a:solidFill>
                  <a:schemeClr val="tx1"/>
                </a:solidFill>
                <a:effectLst/>
                <a:latin typeface="Calibri" panose="020F0502020204030204" pitchFamily="34" charset="0"/>
                <a:ea typeface="Calibri" panose="020F0502020204030204" pitchFamily="34" charset="0"/>
              </a:rPr>
              <a:t>Decision </a:t>
            </a:r>
            <a:r>
              <a:rPr lang="en-US" sz="2000" spc="-5">
                <a:solidFill>
                  <a:schemeClr val="tx1"/>
                </a:solidFill>
                <a:latin typeface="Calibri" panose="020F0502020204030204" pitchFamily="34" charset="0"/>
                <a:ea typeface="Calibri" panose="020F0502020204030204" pitchFamily="34" charset="0"/>
              </a:rPr>
              <a:t>Tree</a:t>
            </a:r>
            <a:r>
              <a:rPr lang="en-US" sz="2000" spc="-5">
                <a:solidFill>
                  <a:schemeClr val="tx1"/>
                </a:solidFill>
                <a:effectLst/>
                <a:latin typeface="Calibri" panose="020F0502020204030204" pitchFamily="34" charset="0"/>
                <a:ea typeface="Calibri" panose="020F0502020204030204" pitchFamily="34" charset="0"/>
              </a:rPr>
              <a:t> </a:t>
            </a:r>
            <a:r>
              <a:rPr lang="en-US" sz="2000" spc="-5" dirty="0">
                <a:solidFill>
                  <a:schemeClr val="tx1"/>
                </a:solidFill>
                <a:effectLst/>
                <a:latin typeface="Calibri" panose="020F0502020204030204" pitchFamily="34" charset="0"/>
                <a:ea typeface="Calibri" panose="020F0502020204030204" pitchFamily="34" charset="0"/>
              </a:rPr>
              <a:t>Model.</a:t>
            </a:r>
            <a:endParaRPr lang="en-SG" sz="2000" dirty="0">
              <a:solidFill>
                <a:schemeClr val="tx1"/>
              </a:solidFill>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00C8BBE-3DF2-4D7E-850A-4D8EC953B47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5780" y="3471215"/>
            <a:ext cx="3474720" cy="3108960"/>
          </a:xfrm>
          <a:prstGeom prst="rect">
            <a:avLst/>
          </a:prstGeom>
          <a:ln>
            <a:solidFill>
              <a:schemeClr val="tx1"/>
            </a:solidFill>
          </a:ln>
        </p:spPr>
      </p:pic>
      <p:pic>
        <p:nvPicPr>
          <p:cNvPr id="10" name="Picture 9">
            <a:extLst>
              <a:ext uri="{FF2B5EF4-FFF2-40B4-BE49-F238E27FC236}">
                <a16:creationId xmlns:a16="http://schemas.microsoft.com/office/drawing/2014/main" id="{2F4F1708-5121-461E-A46F-7E0FA50A66A4}"/>
              </a:ext>
            </a:extLst>
          </p:cNvPr>
          <p:cNvPicPr/>
          <p:nvPr/>
        </p:nvPicPr>
        <p:blipFill>
          <a:blip r:embed="rId3">
            <a:extLst>
              <a:ext uri="{28A0092B-C50C-407E-A947-70E740481C1C}">
                <a14:useLocalDpi xmlns:a14="http://schemas.microsoft.com/office/drawing/2010/main" val="0"/>
              </a:ext>
            </a:extLst>
          </a:blip>
          <a:stretch>
            <a:fillRect/>
          </a:stretch>
        </p:blipFill>
        <p:spPr>
          <a:xfrm>
            <a:off x="4269143" y="4019855"/>
            <a:ext cx="3474720" cy="2560320"/>
          </a:xfrm>
          <a:prstGeom prst="rect">
            <a:avLst/>
          </a:prstGeom>
          <a:ln>
            <a:solidFill>
              <a:schemeClr val="tx1"/>
            </a:solidFill>
          </a:ln>
        </p:spPr>
      </p:pic>
      <p:pic>
        <p:nvPicPr>
          <p:cNvPr id="11" name="Picture 10">
            <a:extLst>
              <a:ext uri="{FF2B5EF4-FFF2-40B4-BE49-F238E27FC236}">
                <a16:creationId xmlns:a16="http://schemas.microsoft.com/office/drawing/2014/main" id="{79003EF5-353F-44BD-A576-8AFF3D24869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012506" y="3562655"/>
            <a:ext cx="4023360" cy="3017520"/>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124B6B4C-F1EA-4276-9550-4A7B092C59EB}"/>
              </a:ext>
            </a:extLst>
          </p:cNvPr>
          <p:cNvCxnSpPr>
            <a:cxnSpLocks/>
          </p:cNvCxnSpPr>
          <p:nvPr/>
        </p:nvCxnSpPr>
        <p:spPr>
          <a:xfrm flipH="1">
            <a:off x="11485814" y="5545952"/>
            <a:ext cx="189322" cy="392654"/>
          </a:xfrm>
          <a:prstGeom prst="straightConnector1">
            <a:avLst/>
          </a:prstGeom>
          <a:ln w="412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6412F0-F1D8-4CD1-B21C-257202A5F670}"/>
              </a:ext>
            </a:extLst>
          </p:cNvPr>
          <p:cNvCxnSpPr>
            <a:cxnSpLocks/>
          </p:cNvCxnSpPr>
          <p:nvPr/>
        </p:nvCxnSpPr>
        <p:spPr>
          <a:xfrm flipV="1">
            <a:off x="6025515" y="5520414"/>
            <a:ext cx="204047" cy="240915"/>
          </a:xfrm>
          <a:prstGeom prst="straightConnector1">
            <a:avLst/>
          </a:prstGeom>
          <a:ln w="412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5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dirty="0"/>
              <a:t>Conclusion</a:t>
            </a:r>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420625" y="1263722"/>
            <a:ext cx="11404930" cy="5157626"/>
          </a:xfrm>
        </p:spPr>
        <p:txBody>
          <a:bodyPr>
            <a:normAutofit/>
          </a:bodyPr>
          <a:lstStyle/>
          <a:p>
            <a:pPr marL="114300" marR="0" indent="-342900">
              <a:lnSpc>
                <a:spcPct val="107000"/>
              </a:lnSpc>
              <a:spcBef>
                <a:spcPts val="0"/>
              </a:spcBef>
              <a:spcAft>
                <a:spcPts val="800"/>
              </a:spcAft>
              <a:buClrTx/>
              <a:buFont typeface="Wingdings" panose="05000000000000000000" pitchFamily="2" charset="2"/>
              <a:buChar char="v"/>
            </a:pPr>
            <a:r>
              <a:rPr lang="en-US" dirty="0">
                <a:solidFill>
                  <a:schemeClr val="tx1"/>
                </a:solidFill>
                <a:effectLst/>
                <a:latin typeface="Calibri" panose="020F0502020204030204" pitchFamily="34" charset="0"/>
                <a:ea typeface="Roboto"/>
              </a:rPr>
              <a:t>The result from each model clearly indicated that the prediction is worked and able to provide some insight for the stakeholders. With the Accuracy from Logistic Regression at 81%, it increases to 85% with applying Decision Tree and lastly increased to 86% with Random Forest. Since the model has reached an accuracy of 86%, this mean it can predict 8.6 out of 10 times correct be it a customer is likely to churn or not. This is a useful data for the marketing team to allocate their budget correctly. </a:t>
            </a:r>
          </a:p>
          <a:p>
            <a:pPr marL="0" marR="0" indent="0">
              <a:lnSpc>
                <a:spcPct val="107000"/>
              </a:lnSpc>
              <a:spcBef>
                <a:spcPts val="0"/>
              </a:spcBef>
              <a:spcAft>
                <a:spcPts val="800"/>
              </a:spcAft>
              <a:buClrTx/>
              <a:buNone/>
            </a:pPr>
            <a:endParaRPr lang="en-SG" sz="1050" dirty="0">
              <a:solidFill>
                <a:schemeClr val="tx1"/>
              </a:solidFill>
              <a:effectLst/>
              <a:latin typeface="Calibri" panose="020F0502020204030204" pitchFamily="34" charset="0"/>
              <a:ea typeface="Calibri" panose="020F0502020204030204" pitchFamily="34" charset="0"/>
            </a:endParaRPr>
          </a:p>
          <a:p>
            <a:pPr marL="114300" marR="0" indent="-342900">
              <a:lnSpc>
                <a:spcPct val="107000"/>
              </a:lnSpc>
              <a:spcBef>
                <a:spcPts val="0"/>
              </a:spcBef>
              <a:spcAft>
                <a:spcPts val="800"/>
              </a:spcAft>
              <a:buClrTx/>
              <a:buFont typeface="Wingdings" panose="05000000000000000000" pitchFamily="2" charset="2"/>
              <a:buChar char="v"/>
            </a:pPr>
            <a:r>
              <a:rPr lang="en-US" dirty="0">
                <a:solidFill>
                  <a:schemeClr val="tx1"/>
                </a:solidFill>
                <a:effectLst/>
                <a:latin typeface="Calibri" panose="020F0502020204030204" pitchFamily="34" charset="0"/>
                <a:ea typeface="Roboto"/>
              </a:rPr>
              <a:t>This project provides me a new learning experience in term of predicting customer churn, it also allowed me to work in different type of plotting and make me realized that the important of Data Visualization can help in better understanding the results. Moving forward I would like to practice and explored more on the Machine Learning especially prediction on real live or work-related issues.</a:t>
            </a:r>
            <a:endParaRPr lang="en-SG" dirty="0">
              <a:solidFill>
                <a:schemeClr val="tx1"/>
              </a:solidFill>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805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E016-4FAE-437E-9FF9-5237EE455D7C}"/>
              </a:ext>
            </a:extLst>
          </p:cNvPr>
          <p:cNvSpPr>
            <a:spLocks noGrp="1"/>
          </p:cNvSpPr>
          <p:nvPr>
            <p:ph type="title"/>
          </p:nvPr>
        </p:nvSpPr>
        <p:spPr>
          <a:xfrm>
            <a:off x="420624" y="34941"/>
            <a:ext cx="10543032" cy="1325563"/>
          </a:xfrm>
        </p:spPr>
        <p:txBody>
          <a:bodyPr/>
          <a:lstStyle/>
          <a:p>
            <a:r>
              <a:rPr lang="en-US" dirty="0"/>
              <a:t>Q &amp; A</a:t>
            </a:r>
          </a:p>
        </p:txBody>
      </p:sp>
      <p:sp>
        <p:nvSpPr>
          <p:cNvPr id="3" name="Content Placeholder 2">
            <a:extLst>
              <a:ext uri="{FF2B5EF4-FFF2-40B4-BE49-F238E27FC236}">
                <a16:creationId xmlns:a16="http://schemas.microsoft.com/office/drawing/2014/main" id="{A2566697-C103-44BA-B64F-9F012B6D88D1}"/>
              </a:ext>
            </a:extLst>
          </p:cNvPr>
          <p:cNvSpPr>
            <a:spLocks noGrp="1"/>
          </p:cNvSpPr>
          <p:nvPr>
            <p:ph idx="1"/>
          </p:nvPr>
        </p:nvSpPr>
        <p:spPr>
          <a:xfrm>
            <a:off x="786385" y="2548890"/>
            <a:ext cx="10543031" cy="3483118"/>
          </a:xfrm>
        </p:spPr>
        <p:txBody>
          <a:bodyPr>
            <a:normAutofit/>
          </a:bodyPr>
          <a:lstStyle/>
          <a:p>
            <a:pPr marL="0" indent="0">
              <a:buNone/>
            </a:pPr>
            <a:r>
              <a:rPr lang="en-US" sz="5400" dirty="0">
                <a:solidFill>
                  <a:srgbClr val="0000FF"/>
                </a:solidFill>
              </a:rPr>
              <a:t>                     - End -</a:t>
            </a:r>
          </a:p>
        </p:txBody>
      </p:sp>
      <p:cxnSp>
        <p:nvCxnSpPr>
          <p:cNvPr id="4" name="Straight Connector 3">
            <a:extLst>
              <a:ext uri="{FF2B5EF4-FFF2-40B4-BE49-F238E27FC236}">
                <a16:creationId xmlns:a16="http://schemas.microsoft.com/office/drawing/2014/main" id="{E67B5383-825E-4144-8FE0-4251082933AB}"/>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3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dirty="0"/>
              <a:t>Background</a:t>
            </a:r>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932402" y="1625674"/>
            <a:ext cx="8373523" cy="4841802"/>
          </a:xfrm>
        </p:spPr>
        <p:txBody>
          <a:bodyPr>
            <a:noAutofit/>
          </a:bodyPr>
          <a:lstStyle/>
          <a:p>
            <a:pPr algn="l"/>
            <a:r>
              <a:rPr lang="en-US" b="1" u="sng" dirty="0">
                <a:solidFill>
                  <a:srgbClr val="0000FF"/>
                </a:solidFill>
                <a:latin typeface="Helvetica Neue"/>
              </a:rPr>
              <a:t>Issues</a:t>
            </a:r>
          </a:p>
          <a:p>
            <a:pPr algn="l"/>
            <a:r>
              <a:rPr lang="en-US" dirty="0">
                <a:solidFill>
                  <a:srgbClr val="000000"/>
                </a:solidFill>
                <a:latin typeface="Helvetica Neue"/>
              </a:rPr>
              <a:t>D</a:t>
            </a:r>
            <a:r>
              <a:rPr lang="en-US" b="0" i="0" dirty="0">
                <a:solidFill>
                  <a:srgbClr val="000000"/>
                </a:solidFill>
                <a:effectLst/>
                <a:latin typeface="Helvetica Neue"/>
              </a:rPr>
              <a:t>eclined of customers using banking services.</a:t>
            </a:r>
          </a:p>
          <a:p>
            <a:pPr algn="l"/>
            <a:r>
              <a:rPr lang="en-US" dirty="0">
                <a:solidFill>
                  <a:srgbClr val="000000"/>
                </a:solidFill>
                <a:latin typeface="Helvetica Neue"/>
              </a:rPr>
              <a:t>W</a:t>
            </a:r>
            <a:r>
              <a:rPr lang="en-US" b="0" i="0" dirty="0">
                <a:solidFill>
                  <a:srgbClr val="000000"/>
                </a:solidFill>
                <a:effectLst/>
                <a:latin typeface="Helvetica Neue"/>
              </a:rPr>
              <a:t>orried existing customers stopped using as main bank.</a:t>
            </a:r>
          </a:p>
          <a:p>
            <a:pPr algn="l"/>
            <a:endParaRPr lang="en-US" sz="1800" b="0" i="0" dirty="0">
              <a:solidFill>
                <a:srgbClr val="000000"/>
              </a:solidFill>
              <a:effectLst/>
              <a:latin typeface="Helvetica Neue"/>
            </a:endParaRPr>
          </a:p>
          <a:p>
            <a:r>
              <a:rPr lang="en-US" b="1" u="sng" dirty="0">
                <a:solidFill>
                  <a:srgbClr val="0000FF"/>
                </a:solidFill>
                <a:latin typeface="Helvetica Neue"/>
              </a:rPr>
              <a:t>Expectation</a:t>
            </a:r>
            <a:r>
              <a:rPr lang="en-US" dirty="0">
                <a:solidFill>
                  <a:srgbClr val="0000FF"/>
                </a:solidFill>
                <a:latin typeface="Helvetica Neue"/>
              </a:rPr>
              <a:t> (Marketing Team)</a:t>
            </a:r>
          </a:p>
          <a:p>
            <a:r>
              <a:rPr lang="en-US" dirty="0">
                <a:solidFill>
                  <a:srgbClr val="000000"/>
                </a:solidFill>
                <a:latin typeface="Helvetica Neue"/>
              </a:rPr>
              <a:t>Interesting on findings from the prediction.</a:t>
            </a:r>
          </a:p>
          <a:p>
            <a:r>
              <a:rPr lang="en-US" dirty="0">
                <a:solidFill>
                  <a:srgbClr val="000000"/>
                </a:solidFill>
                <a:latin typeface="Helvetica Neue"/>
              </a:rPr>
              <a:t>Better understand existing customer behavior.</a:t>
            </a:r>
          </a:p>
          <a:p>
            <a:r>
              <a:rPr lang="en-US" dirty="0">
                <a:solidFill>
                  <a:srgbClr val="000000"/>
                </a:solidFill>
                <a:latin typeface="Helvetica Neue"/>
              </a:rPr>
              <a:t>Possibly predict customer churn. </a:t>
            </a:r>
          </a:p>
          <a:p>
            <a:r>
              <a:rPr lang="en-US" b="1" u="sng" dirty="0">
                <a:solidFill>
                  <a:srgbClr val="0000FF"/>
                </a:solidFill>
                <a:latin typeface="Helvetica Neue"/>
              </a:rPr>
              <a:t>Aim</a:t>
            </a:r>
            <a:r>
              <a:rPr lang="en-US" dirty="0">
                <a:solidFill>
                  <a:srgbClr val="0000FF"/>
                </a:solidFill>
                <a:latin typeface="Helvetica Neue"/>
              </a:rPr>
              <a:t> (Marketing Team)</a:t>
            </a:r>
          </a:p>
          <a:p>
            <a:r>
              <a:rPr lang="en-US" dirty="0">
                <a:solidFill>
                  <a:srgbClr val="000000"/>
                </a:solidFill>
                <a:latin typeface="Helvetica Neue"/>
              </a:rPr>
              <a:t>Use budget wisely to target the right potential churners.</a:t>
            </a:r>
          </a:p>
          <a:p>
            <a:pPr algn="l"/>
            <a:endParaRPr lang="en-US" b="0" i="0" dirty="0">
              <a:solidFill>
                <a:srgbClr val="000000"/>
              </a:solidFill>
              <a:effectLst/>
              <a:latin typeface="Helvetica Neue"/>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0F7EA5AE-8EF3-4FBF-85DE-39A4928AFBF3}"/>
              </a:ext>
            </a:extLst>
          </p:cNvPr>
          <p:cNvSpPr txBox="1">
            <a:spLocks/>
          </p:cNvSpPr>
          <p:nvPr/>
        </p:nvSpPr>
        <p:spPr>
          <a:xfrm>
            <a:off x="265986" y="1143030"/>
            <a:ext cx="10773892" cy="713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solidFill>
                  <a:srgbClr val="000000"/>
                </a:solidFill>
                <a:latin typeface="Helvetica Neue"/>
              </a:rPr>
              <a:t>*   A</a:t>
            </a:r>
            <a:r>
              <a:rPr lang="en-US" sz="2800" dirty="0">
                <a:solidFill>
                  <a:srgbClr val="000000"/>
                </a:solidFill>
                <a:latin typeface="Helvetica Neue"/>
              </a:rPr>
              <a:t> multinational bank aiming to increase their market share in Europe:</a:t>
            </a:r>
          </a:p>
        </p:txBody>
      </p:sp>
    </p:spTree>
    <p:extLst>
      <p:ext uri="{BB962C8B-B14F-4D97-AF65-F5344CB8AC3E}">
        <p14:creationId xmlns:p14="http://schemas.microsoft.com/office/powerpoint/2010/main" val="363181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dirty="0"/>
              <a:t>Introduction</a:t>
            </a:r>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570451" y="1263722"/>
            <a:ext cx="11291581" cy="5157626"/>
          </a:xfrm>
        </p:spPr>
        <p:txBody>
          <a:bodyPr>
            <a:normAutofit/>
          </a:bodyPr>
          <a:lstStyle/>
          <a:p>
            <a:pPr marL="0" indent="0" algn="l">
              <a:buNone/>
            </a:pPr>
            <a:r>
              <a:rPr lang="en-SG" sz="2800" u="sng" dirty="0">
                <a:solidFill>
                  <a:srgbClr val="0000FF"/>
                </a:solidFill>
                <a:latin typeface="Helvetica Neue"/>
              </a:rPr>
              <a:t>As a D</a:t>
            </a:r>
            <a:r>
              <a:rPr lang="en-SG" sz="2800" b="0" i="0" u="sng" dirty="0">
                <a:solidFill>
                  <a:srgbClr val="0000FF"/>
                </a:solidFill>
                <a:effectLst/>
                <a:latin typeface="Helvetica Neue"/>
              </a:rPr>
              <a:t>ata </a:t>
            </a:r>
            <a:r>
              <a:rPr lang="en-SG" sz="2800" u="sng" dirty="0">
                <a:solidFill>
                  <a:srgbClr val="0000FF"/>
                </a:solidFill>
                <a:latin typeface="Helvetica Neue"/>
              </a:rPr>
              <a:t>S</a:t>
            </a:r>
            <a:r>
              <a:rPr lang="en-SG" sz="2800" b="0" i="0" u="sng" dirty="0">
                <a:solidFill>
                  <a:srgbClr val="0000FF"/>
                </a:solidFill>
                <a:effectLst/>
                <a:latin typeface="Helvetica Neue"/>
              </a:rPr>
              <a:t>cientist</a:t>
            </a:r>
            <a:endParaRPr lang="en-US" sz="2800" b="1" i="0" u="sng" dirty="0">
              <a:solidFill>
                <a:srgbClr val="0000FF"/>
              </a:solidFill>
              <a:effectLst/>
              <a:latin typeface="Helvetica Neue"/>
            </a:endParaRPr>
          </a:p>
          <a:p>
            <a:pPr marL="0" indent="0">
              <a:buClrTx/>
              <a:buNone/>
            </a:pPr>
            <a:r>
              <a:rPr lang="en-US" sz="2800" dirty="0">
                <a:solidFill>
                  <a:schemeClr val="tx1"/>
                </a:solidFill>
                <a:effectLst/>
                <a:latin typeface="Calibri" panose="020F0502020204030204" pitchFamily="34" charset="0"/>
                <a:ea typeface="Roboto"/>
              </a:rPr>
              <a:t>Handling customer churn in banking sector is important, based on the “Churn Modeling” data provided, </a:t>
            </a:r>
          </a:p>
          <a:p>
            <a:pPr>
              <a:buClrTx/>
            </a:pPr>
            <a:endParaRPr lang="en-US" sz="2800" dirty="0">
              <a:solidFill>
                <a:schemeClr val="tx1"/>
              </a:solidFill>
              <a:effectLst/>
              <a:latin typeface="Calibri" panose="020F0502020204030204" pitchFamily="34" charset="0"/>
              <a:ea typeface="Roboto"/>
            </a:endParaRPr>
          </a:p>
          <a:p>
            <a:pPr marL="0" indent="0">
              <a:buClrTx/>
              <a:buNone/>
            </a:pPr>
            <a:r>
              <a:rPr lang="en-US" sz="2800" b="1" u="sng" dirty="0">
                <a:solidFill>
                  <a:schemeClr val="tx1"/>
                </a:solidFill>
                <a:latin typeface="Calibri" panose="020F0502020204030204" pitchFamily="34" charset="0"/>
                <a:ea typeface="Roboto"/>
              </a:rPr>
              <a:t>A</a:t>
            </a:r>
            <a:r>
              <a:rPr lang="en-US" sz="2800" b="1" u="sng" dirty="0">
                <a:solidFill>
                  <a:schemeClr val="tx1"/>
                </a:solidFill>
                <a:effectLst/>
                <a:latin typeface="Calibri" panose="020F0502020204030204" pitchFamily="34" charset="0"/>
                <a:ea typeface="Roboto"/>
              </a:rPr>
              <a:t>pproach </a:t>
            </a:r>
          </a:p>
          <a:p>
            <a:pPr marL="514350" indent="-514350">
              <a:buClrTx/>
              <a:buAutoNum type="arabicParenR"/>
            </a:pPr>
            <a:r>
              <a:rPr lang="en-US" sz="2800" dirty="0">
                <a:solidFill>
                  <a:schemeClr val="tx1"/>
                </a:solidFill>
                <a:latin typeface="Calibri" panose="020F0502020204030204" pitchFamily="34" charset="0"/>
                <a:ea typeface="Roboto"/>
              </a:rPr>
              <a:t>A</a:t>
            </a:r>
            <a:r>
              <a:rPr lang="en-US" sz="2800" dirty="0">
                <a:solidFill>
                  <a:schemeClr val="tx1"/>
                </a:solidFill>
                <a:effectLst/>
                <a:latin typeface="Calibri" panose="020F0502020204030204" pitchFamily="34" charset="0"/>
                <a:ea typeface="Roboto"/>
              </a:rPr>
              <a:t>pply Machine Learning to find out reasons of customer churn.</a:t>
            </a:r>
          </a:p>
          <a:p>
            <a:pPr marL="514350" indent="-514350">
              <a:buClrTx/>
              <a:buAutoNum type="arabicParenR"/>
            </a:pPr>
            <a:r>
              <a:rPr lang="en-US" sz="2800" dirty="0">
                <a:solidFill>
                  <a:schemeClr val="tx1"/>
                </a:solidFill>
                <a:latin typeface="Calibri" panose="020F0502020204030204" pitchFamily="34" charset="0"/>
                <a:ea typeface="Roboto"/>
              </a:rPr>
              <a:t>Machine Learning to</a:t>
            </a:r>
            <a:r>
              <a:rPr lang="en-US" sz="2800" dirty="0">
                <a:solidFill>
                  <a:schemeClr val="tx1"/>
                </a:solidFill>
                <a:effectLst/>
                <a:latin typeface="Calibri" panose="020F0502020204030204" pitchFamily="34" charset="0"/>
                <a:ea typeface="Roboto"/>
              </a:rPr>
              <a:t> predict customer churn in Europe market.</a:t>
            </a:r>
            <a:endParaRPr lang="en-US" sz="4000" dirty="0">
              <a:solidFill>
                <a:schemeClr val="tx1"/>
              </a:solidFill>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51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u="none" strike="noStrike" dirty="0">
                <a:effectLst/>
                <a:latin typeface="Calibri" panose="020F0502020204030204" pitchFamily="34" charset="0"/>
                <a:ea typeface="Roboto"/>
              </a:rPr>
              <a:t>Data understanding / Preprocessing</a:t>
            </a:r>
            <a:endParaRPr lang="en-US" sz="4800" dirty="0"/>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420625" y="1263722"/>
            <a:ext cx="11404930" cy="5157626"/>
          </a:xfrm>
        </p:spPr>
        <p:txBody>
          <a:bodyPr>
            <a:normAutofit fontScale="55000" lnSpcReduction="20000"/>
          </a:bodyPr>
          <a:lstStyle/>
          <a:p>
            <a:pPr marL="0" indent="0">
              <a:lnSpc>
                <a:spcPct val="107000"/>
              </a:lnSpc>
              <a:spcBef>
                <a:spcPts val="0"/>
              </a:spcBef>
              <a:buNone/>
            </a:pPr>
            <a:r>
              <a:rPr lang="en-US" sz="5100" dirty="0">
                <a:solidFill>
                  <a:srgbClr val="0000FF"/>
                </a:solidFill>
                <a:latin typeface="Calibri" panose="020F0502020204030204" pitchFamily="34" charset="0"/>
                <a:ea typeface="Roboto"/>
              </a:rPr>
              <a:t>D</a:t>
            </a:r>
            <a:r>
              <a:rPr lang="en-US" sz="5100" dirty="0">
                <a:solidFill>
                  <a:srgbClr val="0000FF"/>
                </a:solidFill>
                <a:effectLst/>
                <a:latin typeface="Calibri" panose="020F0502020204030204" pitchFamily="34" charset="0"/>
                <a:ea typeface="Roboto"/>
              </a:rPr>
              <a:t>ata consists 12 features and 10000 customers information,</a:t>
            </a:r>
          </a:p>
          <a:p>
            <a:pPr marL="0" indent="0">
              <a:lnSpc>
                <a:spcPct val="107000"/>
              </a:lnSpc>
              <a:spcBef>
                <a:spcPts val="0"/>
              </a:spcBef>
              <a:buNone/>
            </a:pPr>
            <a:r>
              <a:rPr lang="en-US" sz="5100" dirty="0">
                <a:solidFill>
                  <a:srgbClr val="0000FF"/>
                </a:solidFill>
                <a:effectLst/>
                <a:latin typeface="Calibri" panose="020F0502020204030204" pitchFamily="34" charset="0"/>
                <a:ea typeface="Roboto"/>
              </a:rPr>
              <a:t>Input and Target for each </a:t>
            </a:r>
            <a:r>
              <a:rPr lang="en-US" sz="5100" dirty="0">
                <a:solidFill>
                  <a:srgbClr val="0000FF"/>
                </a:solidFill>
                <a:latin typeface="Calibri" panose="020F0502020204030204" pitchFamily="34" charset="0"/>
                <a:ea typeface="Roboto"/>
              </a:rPr>
              <a:t>features:</a:t>
            </a:r>
            <a:endParaRPr lang="en-US" sz="5100" dirty="0">
              <a:solidFill>
                <a:srgbClr val="0000FF"/>
              </a:solidFill>
              <a:effectLst/>
              <a:latin typeface="Calibri" panose="020F0502020204030204" pitchFamily="34" charset="0"/>
              <a:ea typeface="Roboto"/>
            </a:endParaRPr>
          </a:p>
          <a:p>
            <a:pPr>
              <a:lnSpc>
                <a:spcPct val="107000"/>
              </a:lnSpc>
              <a:spcBef>
                <a:spcPts val="0"/>
              </a:spcBef>
            </a:pPr>
            <a:endParaRPr lang="en-US" sz="5800" dirty="0">
              <a:solidFill>
                <a:srgbClr val="0000FF"/>
              </a:solidFill>
              <a:effectLst/>
              <a:latin typeface="Calibri" panose="020F0502020204030204" pitchFamily="34" charset="0"/>
              <a:ea typeface="Roboto"/>
            </a:endParaRPr>
          </a:p>
          <a:p>
            <a:pPr marL="742950" indent="-742950">
              <a:lnSpc>
                <a:spcPct val="107000"/>
              </a:lnSpc>
              <a:spcBef>
                <a:spcPts val="0"/>
              </a:spcBef>
              <a:spcAft>
                <a:spcPts val="800"/>
              </a:spcAft>
              <a:buClrTx/>
              <a:buSzPct val="100000"/>
              <a:buFont typeface="+mj-lt"/>
              <a:buAutoNum type="arabicPeriod"/>
              <a:tabLst>
                <a:tab pos="457200" algn="l"/>
              </a:tabLst>
            </a:pPr>
            <a:r>
              <a:rPr lang="en-SG" sz="4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CustomerID</a:t>
            </a:r>
            <a:r>
              <a:rPr lang="en-SG" sz="4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 </a:t>
            </a: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SG" sz="440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irrelevant data</a:t>
            </a:r>
            <a:endParaRPr lang="en-SG" sz="4400" dirty="0">
              <a:solidFill>
                <a:srgbClr val="FF0000"/>
              </a:solidFill>
              <a:effectLst/>
              <a:latin typeface="Calibri" panose="020F0502020204030204" pitchFamily="34" charset="0"/>
              <a:ea typeface="Calibri" panose="020F0502020204030204" pitchFamily="34" charset="0"/>
            </a:endParaRPr>
          </a:p>
          <a:p>
            <a:pPr marL="742950" indent="-742950">
              <a:lnSpc>
                <a:spcPct val="107000"/>
              </a:lnSpc>
              <a:spcBef>
                <a:spcPts val="0"/>
              </a:spcBef>
              <a:spcAft>
                <a:spcPts val="800"/>
              </a:spcAft>
              <a:buClrTx/>
              <a:buSzPct val="100000"/>
              <a:buFont typeface="+mj-lt"/>
              <a:buAutoNum type="arabicPeriod"/>
              <a:tabLst>
                <a:tab pos="457200" algn="l"/>
              </a:tabLst>
            </a:pPr>
            <a:r>
              <a:rPr lang="en-SG" sz="4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CredRate</a:t>
            </a:r>
            <a:r>
              <a:rPr lang="en-SG" sz="4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 </a:t>
            </a: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 be use as </a:t>
            </a:r>
            <a:r>
              <a:rPr lang="en-SG" sz="4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endParaRPr lang="en-SG" sz="4400" dirty="0">
              <a:solidFill>
                <a:srgbClr val="0000FF"/>
              </a:solidFill>
              <a:effectLst/>
              <a:latin typeface="Calibri" panose="020F0502020204030204" pitchFamily="34" charset="0"/>
              <a:ea typeface="Calibri" panose="020F0502020204030204" pitchFamily="34" charset="0"/>
            </a:endParaRPr>
          </a:p>
          <a:p>
            <a:pPr marL="742950" indent="-742950">
              <a:lnSpc>
                <a:spcPct val="107000"/>
              </a:lnSpc>
              <a:spcBef>
                <a:spcPts val="0"/>
              </a:spcBef>
              <a:spcAft>
                <a:spcPts val="800"/>
              </a:spcAft>
              <a:buClrTx/>
              <a:buSzPct val="100000"/>
              <a:buFont typeface="+mj-lt"/>
              <a:buAutoNum type="arabicPeriod"/>
              <a:tabLst>
                <a:tab pos="457200" algn="l"/>
              </a:tabLst>
            </a:pP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Geography = to be use as </a:t>
            </a:r>
            <a:r>
              <a:rPr lang="en-SG" sz="4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endParaRPr lang="en-SG" sz="4400" dirty="0">
              <a:solidFill>
                <a:srgbClr val="0000FF"/>
              </a:solidFill>
              <a:effectLst/>
              <a:latin typeface="Calibri" panose="020F0502020204030204" pitchFamily="34" charset="0"/>
              <a:ea typeface="Calibri" panose="020F0502020204030204" pitchFamily="34" charset="0"/>
            </a:endParaRPr>
          </a:p>
          <a:p>
            <a:pPr marL="742950" indent="-742950">
              <a:lnSpc>
                <a:spcPct val="107000"/>
              </a:lnSpc>
              <a:spcBef>
                <a:spcPts val="0"/>
              </a:spcBef>
              <a:spcAft>
                <a:spcPts val="800"/>
              </a:spcAft>
              <a:buClrTx/>
              <a:buSzPct val="100000"/>
              <a:buFont typeface="+mj-lt"/>
              <a:buAutoNum type="arabicPeriod"/>
              <a:tabLst>
                <a:tab pos="457200" algn="l"/>
              </a:tabLst>
            </a:pP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Gender = to be use as </a:t>
            </a:r>
            <a:r>
              <a:rPr lang="en-SG" sz="4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endParaRPr lang="en-SG" sz="4400" dirty="0">
              <a:solidFill>
                <a:srgbClr val="0000FF"/>
              </a:solidFill>
              <a:effectLst/>
              <a:latin typeface="Calibri" panose="020F0502020204030204" pitchFamily="34" charset="0"/>
              <a:ea typeface="Calibri" panose="020F0502020204030204" pitchFamily="34" charset="0"/>
            </a:endParaRPr>
          </a:p>
          <a:p>
            <a:pPr marL="742950" indent="-742950">
              <a:lnSpc>
                <a:spcPct val="107000"/>
              </a:lnSpc>
              <a:spcBef>
                <a:spcPts val="0"/>
              </a:spcBef>
              <a:spcAft>
                <a:spcPts val="800"/>
              </a:spcAft>
              <a:buClrTx/>
              <a:buSzPct val="100000"/>
              <a:buFont typeface="+mj-lt"/>
              <a:buAutoNum type="arabicPeriod"/>
              <a:tabLst>
                <a:tab pos="457200" algn="l"/>
              </a:tabLst>
            </a:pP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Age = to be use as </a:t>
            </a:r>
            <a:r>
              <a:rPr lang="en-SG" sz="4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lang="en-SG" sz="4400" dirty="0">
              <a:solidFill>
                <a:schemeClr val="tx1"/>
              </a:solidFill>
              <a:effectLst/>
              <a:latin typeface="Calibri" panose="020F0502020204030204" pitchFamily="34" charset="0"/>
              <a:ea typeface="Calibri" panose="020F0502020204030204" pitchFamily="34" charset="0"/>
            </a:endParaRPr>
          </a:p>
          <a:p>
            <a:pPr marL="742950" indent="-742950">
              <a:lnSpc>
                <a:spcPct val="107000"/>
              </a:lnSpc>
              <a:spcBef>
                <a:spcPts val="0"/>
              </a:spcBef>
              <a:spcAft>
                <a:spcPts val="800"/>
              </a:spcAft>
              <a:buClrTx/>
              <a:buSzPct val="100000"/>
              <a:buFont typeface="+mj-lt"/>
              <a:buAutoNum type="arabicPeriod"/>
              <a:tabLst>
                <a:tab pos="457200" algn="l"/>
              </a:tabLst>
            </a:pP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Balance = to be use as </a:t>
            </a:r>
            <a:r>
              <a:rPr lang="en-SG" sz="4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p>
          <a:p>
            <a:pPr marL="742950" indent="-742950">
              <a:lnSpc>
                <a:spcPct val="107000"/>
              </a:lnSpc>
              <a:spcBef>
                <a:spcPts val="0"/>
              </a:spcBef>
              <a:spcAft>
                <a:spcPts val="800"/>
              </a:spcAft>
              <a:buClrTx/>
              <a:buSzPct val="100000"/>
              <a:buFont typeface="+mj-lt"/>
              <a:buAutoNum type="arabicPeriod"/>
              <a:tabLst>
                <a:tab pos="457200" algn="l"/>
              </a:tabLst>
            </a:pPr>
            <a:r>
              <a:rPr lang="en-US" sz="4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Tenure </a:t>
            </a:r>
            <a:r>
              <a:rPr lang="en-US" sz="44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to be use as </a:t>
            </a:r>
            <a:r>
              <a:rPr lang="en-SG" sz="4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p>
          <a:p>
            <a:pPr marL="742950" indent="-742950">
              <a:lnSpc>
                <a:spcPct val="107000"/>
              </a:lnSpc>
              <a:spcBef>
                <a:spcPts val="0"/>
              </a:spcBef>
              <a:spcAft>
                <a:spcPts val="800"/>
              </a:spcAft>
              <a:buClrTx/>
              <a:buSzPct val="100000"/>
              <a:buFont typeface="+mj-lt"/>
              <a:buAutoNum type="arabicPeriod"/>
              <a:tabLst>
                <a:tab pos="457200" algn="l"/>
              </a:tabLst>
            </a:pP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Prod Number</a:t>
            </a:r>
            <a:r>
              <a:rPr lang="en-SG" sz="4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 </a:t>
            </a:r>
            <a:r>
              <a:rPr lang="en-SG" sz="4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 be use as </a:t>
            </a:r>
            <a:r>
              <a:rPr lang="en-SG" sz="4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endParaRPr lang="en-SG" sz="4400" dirty="0">
              <a:solidFill>
                <a:srgbClr val="0000FF"/>
              </a:solidFill>
              <a:effectLst/>
              <a:latin typeface="Calibri" panose="020F0502020204030204" pitchFamily="34" charset="0"/>
              <a:ea typeface="Calibri" panose="020F0502020204030204" pitchFamily="34" charset="0"/>
            </a:endParaRPr>
          </a:p>
          <a:p>
            <a:pPr>
              <a:buClrTx/>
            </a:pPr>
            <a:endParaRPr lang="en-US" sz="4400" dirty="0">
              <a:solidFill>
                <a:srgbClr val="0000FF"/>
              </a:solidFill>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45385F9-DAF0-4BF9-8F58-62751A70C615}"/>
              </a:ext>
            </a:extLst>
          </p:cNvPr>
          <p:cNvSpPr/>
          <p:nvPr/>
        </p:nvSpPr>
        <p:spPr>
          <a:xfrm>
            <a:off x="5692140" y="1628776"/>
            <a:ext cx="6252210" cy="4633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0" indent="-457200">
              <a:lnSpc>
                <a:spcPct val="107000"/>
              </a:lnSpc>
              <a:spcBef>
                <a:spcPts val="0"/>
              </a:spcBef>
              <a:spcAft>
                <a:spcPts val="800"/>
              </a:spcAft>
              <a:buSzPct val="100000"/>
              <a:buFont typeface="+mj-lt"/>
              <a:buAutoNum type="arabicPeriod" startAt="9"/>
              <a:tabLst>
                <a:tab pos="457200" algn="l"/>
              </a:tabLst>
            </a:pPr>
            <a:r>
              <a:rPr lang="en-SG" sz="2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HasCrCard</a:t>
            </a:r>
            <a:r>
              <a:rPr lang="en-SG"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 </a:t>
            </a:r>
            <a:r>
              <a:rPr lang="en-SG"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 be use as </a:t>
            </a:r>
            <a:r>
              <a:rPr lang="en-SG" sz="2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endParaRPr lang="en-SG" sz="240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nSpc>
                <a:spcPct val="107000"/>
              </a:lnSpc>
              <a:spcBef>
                <a:spcPts val="0"/>
              </a:spcBef>
              <a:spcAft>
                <a:spcPts val="800"/>
              </a:spcAft>
              <a:buSzPct val="100000"/>
              <a:buFont typeface="+mj-lt"/>
              <a:buAutoNum type="arabicPeriod" startAt="9"/>
              <a:tabLst>
                <a:tab pos="457200" algn="l"/>
              </a:tabLst>
            </a:pPr>
            <a:r>
              <a:rPr lang="en-SG" sz="2400" dirty="0" err="1">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ActMem</a:t>
            </a:r>
            <a:r>
              <a:rPr lang="en-SG"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 </a:t>
            </a:r>
            <a:r>
              <a:rPr lang="en-SG"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 be use as </a:t>
            </a:r>
            <a:r>
              <a:rPr lang="en-SG" sz="2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endParaRPr lang="en-SG" sz="240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nSpc>
                <a:spcPct val="107000"/>
              </a:lnSpc>
              <a:spcBef>
                <a:spcPts val="0"/>
              </a:spcBef>
              <a:spcAft>
                <a:spcPts val="800"/>
              </a:spcAft>
              <a:buSzPct val="100000"/>
              <a:buFont typeface="+mj-lt"/>
              <a:buAutoNum type="arabicPeriod" startAt="9"/>
              <a:tabLst>
                <a:tab pos="457200" algn="l"/>
              </a:tabLst>
            </a:pPr>
            <a:r>
              <a:rPr lang="en-SG"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Estimated salary</a:t>
            </a:r>
            <a:r>
              <a:rPr lang="en-SG"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 </a:t>
            </a:r>
            <a:r>
              <a:rPr lang="en-SG"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 be use as </a:t>
            </a:r>
            <a:r>
              <a:rPr lang="en-SG" sz="2400"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Input</a:t>
            </a:r>
            <a:endParaRPr lang="en-SG" sz="240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p>
            <a:pPr marL="457200" marR="0" lvl="0" indent="-457200">
              <a:lnSpc>
                <a:spcPct val="107000"/>
              </a:lnSpc>
              <a:spcBef>
                <a:spcPts val="0"/>
              </a:spcBef>
              <a:spcAft>
                <a:spcPts val="800"/>
              </a:spcAft>
              <a:buSzPct val="100000"/>
              <a:buFont typeface="+mj-lt"/>
              <a:buAutoNum type="arabicPeriod" startAt="9"/>
              <a:tabLst>
                <a:tab pos="457200" algn="l"/>
              </a:tabLst>
            </a:pPr>
            <a:r>
              <a:rPr lang="en-SG"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Exited</a:t>
            </a:r>
            <a:r>
              <a:rPr lang="en-SG"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 = </a:t>
            </a:r>
            <a:r>
              <a:rPr lang="en-SG"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used as </a:t>
            </a:r>
            <a:r>
              <a:rPr lang="en-SG" sz="2400" b="1"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OUTPUT</a:t>
            </a:r>
            <a:r>
              <a:rPr lang="en-SG"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the prediction target. Data with “1” represent customer has left the bank and “0” for customer still with the bank.</a:t>
            </a:r>
            <a:endParaRPr lang="en-SG"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8991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u="none" strike="noStrike" dirty="0">
                <a:effectLst/>
                <a:latin typeface="Calibri" panose="020F0502020204030204" pitchFamily="34" charset="0"/>
                <a:ea typeface="Roboto"/>
              </a:rPr>
              <a:t>Data understanding / Preprocessing</a:t>
            </a:r>
            <a:endParaRPr lang="en-US" sz="4800" dirty="0"/>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420625" y="1263722"/>
            <a:ext cx="11404930" cy="5157626"/>
          </a:xfrm>
        </p:spPr>
        <p:txBody>
          <a:bodyPr>
            <a:normAutofit/>
          </a:bodyPr>
          <a:lstStyle/>
          <a:p>
            <a:pPr>
              <a:buClrTx/>
            </a:pPr>
            <a:r>
              <a:rPr lang="en-SG" dirty="0">
                <a:solidFill>
                  <a:srgbClr val="0000FF"/>
                </a:solidFill>
                <a:latin typeface="Calibri" panose="020F0502020204030204" pitchFamily="34" charset="0"/>
                <a:ea typeface="Roboto"/>
              </a:rPr>
              <a:t>U</a:t>
            </a:r>
            <a:r>
              <a:rPr lang="en-SG" dirty="0">
                <a:solidFill>
                  <a:srgbClr val="0000FF"/>
                </a:solidFill>
                <a:effectLst/>
                <a:latin typeface="Calibri" panose="020F0502020204030204" pitchFamily="34" charset="0"/>
                <a:ea typeface="Roboto"/>
              </a:rPr>
              <a:t>nderstand current situation based on “Exited” customer or churned data.</a:t>
            </a:r>
          </a:p>
          <a:p>
            <a:pPr>
              <a:buClrTx/>
            </a:pPr>
            <a:r>
              <a:rPr lang="en-SG" dirty="0">
                <a:solidFill>
                  <a:srgbClr val="0000FF"/>
                </a:solidFill>
                <a:effectLst/>
                <a:latin typeface="Calibri" panose="020F0502020204030204" pitchFamily="34" charset="0"/>
                <a:ea typeface="Roboto"/>
              </a:rPr>
              <a:t>Pie-chart to visualize with percentage. </a:t>
            </a:r>
          </a:p>
          <a:p>
            <a:pPr>
              <a:buClrTx/>
            </a:pPr>
            <a:r>
              <a:rPr lang="en-SG" dirty="0">
                <a:solidFill>
                  <a:srgbClr val="0000FF"/>
                </a:solidFill>
                <a:effectLst/>
                <a:latin typeface="Calibri" panose="020F0502020204030204" pitchFamily="34" charset="0"/>
                <a:ea typeface="Roboto"/>
              </a:rPr>
              <a:t>20% of the customer have churned – set baseline prediction as 20%. </a:t>
            </a:r>
          </a:p>
          <a:p>
            <a:pPr>
              <a:buClrTx/>
            </a:pPr>
            <a:endParaRPr lang="en-SG" dirty="0">
              <a:solidFill>
                <a:srgbClr val="0000FF"/>
              </a:solidFill>
              <a:latin typeface="Calibri" panose="020F0502020204030204" pitchFamily="34" charset="0"/>
              <a:ea typeface="Roboto"/>
            </a:endParaRPr>
          </a:p>
          <a:p>
            <a:pPr marL="0" indent="0">
              <a:buClrTx/>
              <a:buNone/>
            </a:pPr>
            <a:r>
              <a:rPr lang="en-SG" dirty="0">
                <a:solidFill>
                  <a:srgbClr val="0000FF"/>
                </a:solidFill>
                <a:latin typeface="Calibri" panose="020F0502020204030204" pitchFamily="34" charset="0"/>
                <a:ea typeface="Roboto"/>
              </a:rPr>
              <a:t>M</a:t>
            </a:r>
            <a:r>
              <a:rPr lang="en-SG" dirty="0">
                <a:solidFill>
                  <a:srgbClr val="0000FF"/>
                </a:solidFill>
                <a:effectLst/>
                <a:latin typeface="Calibri" panose="020F0502020204030204" pitchFamily="34" charset="0"/>
                <a:ea typeface="Roboto"/>
              </a:rPr>
              <a:t>ain focus: </a:t>
            </a:r>
          </a:p>
          <a:p>
            <a:pPr marL="0" indent="0">
              <a:buClrTx/>
              <a:buNone/>
            </a:pPr>
            <a:r>
              <a:rPr lang="en-SG" dirty="0">
                <a:solidFill>
                  <a:srgbClr val="0000FF"/>
                </a:solidFill>
                <a:effectLst/>
                <a:latin typeface="Calibri" panose="020F0502020204030204" pitchFamily="34" charset="0"/>
                <a:ea typeface="Roboto"/>
              </a:rPr>
              <a:t>1) Understand reason behind churn. </a:t>
            </a:r>
          </a:p>
          <a:p>
            <a:pPr marL="0" indent="0">
              <a:buClrTx/>
              <a:buNone/>
            </a:pPr>
            <a:r>
              <a:rPr lang="en-SG" dirty="0">
                <a:solidFill>
                  <a:srgbClr val="0000FF"/>
                </a:solidFill>
                <a:effectLst/>
                <a:latin typeface="Calibri" panose="020F0502020204030204" pitchFamily="34" charset="0"/>
                <a:ea typeface="Roboto"/>
              </a:rPr>
              <a:t>2) Predicting churn for </a:t>
            </a:r>
            <a:r>
              <a:rPr lang="en-SG" dirty="0">
                <a:solidFill>
                  <a:srgbClr val="0000FF"/>
                </a:solidFill>
                <a:latin typeface="Calibri" panose="020F0502020204030204" pitchFamily="34" charset="0"/>
                <a:ea typeface="Roboto"/>
              </a:rPr>
              <a:t>R</a:t>
            </a:r>
            <a:r>
              <a:rPr lang="en-SG" dirty="0">
                <a:solidFill>
                  <a:srgbClr val="0000FF"/>
                </a:solidFill>
                <a:effectLst/>
                <a:latin typeface="Calibri" panose="020F0502020204030204" pitchFamily="34" charset="0"/>
                <a:ea typeface="Roboto"/>
              </a:rPr>
              <a:t>etained (customer).</a:t>
            </a:r>
            <a:endParaRPr lang="en-SG" dirty="0">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6A68790-421A-4EA5-800C-1DCB06AB079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905148"/>
            <a:ext cx="5857875" cy="3781398"/>
          </a:xfrm>
          <a:prstGeom prst="rect">
            <a:avLst/>
          </a:prstGeom>
          <a:noFill/>
          <a:ln>
            <a:solidFill>
              <a:schemeClr val="tx1"/>
            </a:solidFill>
          </a:ln>
        </p:spPr>
      </p:pic>
    </p:spTree>
    <p:extLst>
      <p:ext uri="{BB962C8B-B14F-4D97-AF65-F5344CB8AC3E}">
        <p14:creationId xmlns:p14="http://schemas.microsoft.com/office/powerpoint/2010/main" val="81044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u="none" strike="noStrike" dirty="0">
                <a:effectLst/>
                <a:latin typeface="Calibri" panose="020F0502020204030204" pitchFamily="34" charset="0"/>
                <a:ea typeface="Roboto"/>
              </a:rPr>
              <a:t>Data understanding / Preprocessing</a:t>
            </a:r>
            <a:endParaRPr lang="en-US" sz="4800" dirty="0"/>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258700" y="1263722"/>
            <a:ext cx="6265925" cy="5157626"/>
          </a:xfrm>
        </p:spPr>
        <p:txBody>
          <a:bodyPr>
            <a:noAutofit/>
          </a:bodyPr>
          <a:lstStyle/>
          <a:p>
            <a:pPr marL="0" indent="0">
              <a:buClrTx/>
              <a:buNone/>
            </a:pPr>
            <a:r>
              <a:rPr lang="en-SG" u="sng" dirty="0">
                <a:solidFill>
                  <a:srgbClr val="0000FF"/>
                </a:solidFill>
                <a:latin typeface="Calibri" panose="020F0502020204030204" pitchFamily="34" charset="0"/>
                <a:ea typeface="Roboto"/>
              </a:rPr>
              <a:t>Visualized C</a:t>
            </a:r>
            <a:r>
              <a:rPr lang="en-SG" u="sng" dirty="0">
                <a:solidFill>
                  <a:srgbClr val="0000FF"/>
                </a:solidFill>
                <a:effectLst/>
                <a:latin typeface="Calibri" panose="020F0502020204030204" pitchFamily="34" charset="0"/>
                <a:ea typeface="Roboto"/>
              </a:rPr>
              <a:t>ategorical </a:t>
            </a:r>
            <a:r>
              <a:rPr lang="en-SG" u="sng" dirty="0">
                <a:solidFill>
                  <a:srgbClr val="0000FF"/>
                </a:solidFill>
                <a:latin typeface="Calibri" panose="020F0502020204030204" pitchFamily="34" charset="0"/>
                <a:ea typeface="Roboto"/>
              </a:rPr>
              <a:t>D</a:t>
            </a:r>
            <a:r>
              <a:rPr lang="en-SG" u="sng" dirty="0">
                <a:solidFill>
                  <a:srgbClr val="0000FF"/>
                </a:solidFill>
                <a:effectLst/>
                <a:latin typeface="Calibri" panose="020F0502020204030204" pitchFamily="34" charset="0"/>
                <a:ea typeface="Roboto"/>
              </a:rPr>
              <a:t>ata - </a:t>
            </a:r>
            <a:r>
              <a:rPr lang="en-SG" b="1" u="sng" dirty="0">
                <a:solidFill>
                  <a:srgbClr val="0000FF"/>
                </a:solidFill>
                <a:effectLst/>
                <a:latin typeface="Calibri" panose="020F0502020204030204" pitchFamily="34" charset="0"/>
                <a:ea typeface="Roboto"/>
              </a:rPr>
              <a:t>Bar-chart</a:t>
            </a:r>
            <a:endParaRPr lang="en-SG" u="sng" dirty="0">
              <a:solidFill>
                <a:srgbClr val="0000FF"/>
              </a:solidFill>
              <a:effectLst/>
              <a:latin typeface="Calibri" panose="020F0502020204030204" pitchFamily="34" charset="0"/>
              <a:ea typeface="Roboto"/>
            </a:endParaRPr>
          </a:p>
          <a:p>
            <a:pPr marL="0" indent="0">
              <a:buClrTx/>
              <a:buNone/>
            </a:pPr>
            <a:r>
              <a:rPr lang="en-SG" sz="2000" b="1" dirty="0">
                <a:solidFill>
                  <a:schemeClr val="tx1"/>
                </a:solidFill>
                <a:effectLst/>
                <a:latin typeface="Calibri" panose="020F0502020204030204" pitchFamily="34" charset="0"/>
                <a:ea typeface="Roboto"/>
              </a:rPr>
              <a:t>1) Geography</a:t>
            </a:r>
            <a:r>
              <a:rPr lang="en-SG" sz="2000" b="1" dirty="0">
                <a:solidFill>
                  <a:schemeClr val="tx1"/>
                </a:solidFill>
                <a:latin typeface="Calibri" panose="020F0502020204030204" pitchFamily="34" charset="0"/>
                <a:ea typeface="Roboto"/>
              </a:rPr>
              <a:t>: </a:t>
            </a:r>
            <a:r>
              <a:rPr lang="en-SG" sz="2000" dirty="0">
                <a:solidFill>
                  <a:schemeClr val="tx1"/>
                </a:solidFill>
                <a:latin typeface="Calibri" panose="020F0502020204030204" pitchFamily="34" charset="0"/>
                <a:ea typeface="Roboto"/>
              </a:rPr>
              <a:t>M</a:t>
            </a:r>
            <a:r>
              <a:rPr lang="en-SG" sz="2000" dirty="0">
                <a:solidFill>
                  <a:schemeClr val="tx1"/>
                </a:solidFill>
                <a:effectLst/>
                <a:latin typeface="Calibri" panose="020F0502020204030204" pitchFamily="34" charset="0"/>
                <a:ea typeface="Roboto"/>
              </a:rPr>
              <a:t>ajority or high population from France </a:t>
            </a:r>
          </a:p>
          <a:p>
            <a:pPr marL="0" indent="0">
              <a:buClrTx/>
              <a:buNone/>
            </a:pPr>
            <a:r>
              <a:rPr lang="en-SG" sz="2000" dirty="0">
                <a:solidFill>
                  <a:schemeClr val="tx1"/>
                </a:solidFill>
                <a:effectLst/>
                <a:latin typeface="Calibri" panose="020F0502020204030204" pitchFamily="34" charset="0"/>
                <a:ea typeface="Roboto"/>
              </a:rPr>
              <a:t>Possibility: 1) Poor customer service, 2) Resources allocation issues</a:t>
            </a:r>
          </a:p>
          <a:p>
            <a:pPr marL="0" indent="0">
              <a:buClrTx/>
              <a:buNone/>
            </a:pPr>
            <a:endParaRPr lang="en-SG" sz="1200" dirty="0">
              <a:solidFill>
                <a:schemeClr val="tx1"/>
              </a:solidFill>
              <a:effectLst/>
              <a:latin typeface="Calibri" panose="020F0502020204030204" pitchFamily="34" charset="0"/>
              <a:ea typeface="Roboto"/>
            </a:endParaRPr>
          </a:p>
          <a:p>
            <a:pPr marL="0" indent="0">
              <a:buClrTx/>
              <a:buNone/>
            </a:pPr>
            <a:r>
              <a:rPr lang="en-SG" sz="2000" b="1" dirty="0">
                <a:solidFill>
                  <a:schemeClr val="tx1"/>
                </a:solidFill>
                <a:effectLst/>
                <a:latin typeface="Calibri" panose="020F0502020204030204" pitchFamily="34" charset="0"/>
                <a:ea typeface="Roboto"/>
              </a:rPr>
              <a:t>2) Gender:  </a:t>
            </a:r>
            <a:r>
              <a:rPr lang="en-SG" sz="2000" dirty="0">
                <a:solidFill>
                  <a:schemeClr val="tx1"/>
                </a:solidFill>
                <a:effectLst/>
                <a:latin typeface="Calibri" panose="020F0502020204030204" pitchFamily="34" charset="0"/>
                <a:ea typeface="Roboto"/>
              </a:rPr>
              <a:t>Less </a:t>
            </a:r>
            <a:r>
              <a:rPr lang="en-SG" sz="2000" dirty="0">
                <a:solidFill>
                  <a:schemeClr val="tx1"/>
                </a:solidFill>
                <a:latin typeface="Calibri" panose="020F0502020204030204" pitchFamily="34" charset="0"/>
                <a:ea typeface="Roboto"/>
              </a:rPr>
              <a:t>F</a:t>
            </a:r>
            <a:r>
              <a:rPr lang="en-SG" sz="2000" dirty="0">
                <a:solidFill>
                  <a:schemeClr val="tx1"/>
                </a:solidFill>
                <a:effectLst/>
                <a:latin typeface="Calibri" panose="020F0502020204030204" pitchFamily="34" charset="0"/>
                <a:ea typeface="Roboto"/>
              </a:rPr>
              <a:t>emale customer but churned greater.</a:t>
            </a:r>
          </a:p>
          <a:p>
            <a:pPr marL="0" indent="0">
              <a:buClrTx/>
              <a:buNone/>
            </a:pPr>
            <a:endParaRPr lang="en-SG" sz="1200" dirty="0">
              <a:solidFill>
                <a:schemeClr val="tx1"/>
              </a:solidFill>
              <a:effectLst/>
              <a:latin typeface="Calibri" panose="020F0502020204030204" pitchFamily="34" charset="0"/>
              <a:ea typeface="Roboto"/>
            </a:endParaRPr>
          </a:p>
          <a:p>
            <a:pPr marL="0" indent="0">
              <a:buClrTx/>
              <a:buNone/>
            </a:pPr>
            <a:r>
              <a:rPr lang="en-SG" sz="2000" b="1" dirty="0">
                <a:solidFill>
                  <a:schemeClr val="tx1"/>
                </a:solidFill>
                <a:effectLst/>
                <a:latin typeface="Calibri" panose="020F0502020204030204" pitchFamily="34" charset="0"/>
                <a:ea typeface="Roboto"/>
              </a:rPr>
              <a:t>3) </a:t>
            </a:r>
            <a:r>
              <a:rPr lang="en-SG" sz="2000" b="1" dirty="0" err="1">
                <a:solidFill>
                  <a:schemeClr val="tx1"/>
                </a:solidFill>
                <a:effectLst/>
                <a:latin typeface="Calibri" panose="020F0502020204030204" pitchFamily="34" charset="0"/>
                <a:ea typeface="Roboto"/>
              </a:rPr>
              <a:t>HasCrCard</a:t>
            </a:r>
            <a:r>
              <a:rPr lang="en-SG" sz="2000" b="1" dirty="0">
                <a:solidFill>
                  <a:schemeClr val="tx1"/>
                </a:solidFill>
                <a:effectLst/>
                <a:latin typeface="Calibri" panose="020F0502020204030204" pitchFamily="34" charset="0"/>
                <a:ea typeface="Roboto"/>
              </a:rPr>
              <a:t>: </a:t>
            </a:r>
            <a:r>
              <a:rPr lang="en-SG" sz="2000" dirty="0">
                <a:solidFill>
                  <a:schemeClr val="tx1"/>
                </a:solidFill>
                <a:effectLst/>
                <a:latin typeface="Calibri" panose="020F0502020204030204" pitchFamily="34" charset="0"/>
                <a:ea typeface="Roboto"/>
              </a:rPr>
              <a:t>Majority of churned customers are those having credit cards </a:t>
            </a:r>
            <a:r>
              <a:rPr lang="en-SG" sz="2000" dirty="0">
                <a:solidFill>
                  <a:srgbClr val="FF0000"/>
                </a:solidFill>
                <a:effectLst/>
                <a:latin typeface="Calibri" panose="020F0502020204030204" pitchFamily="34" charset="0"/>
                <a:ea typeface="Roboto"/>
              </a:rPr>
              <a:t>(not good sign)</a:t>
            </a:r>
            <a:r>
              <a:rPr lang="en-SG" sz="2000" dirty="0">
                <a:solidFill>
                  <a:schemeClr val="tx1"/>
                </a:solidFill>
                <a:effectLst/>
                <a:latin typeface="Calibri" panose="020F0502020204030204" pitchFamily="34" charset="0"/>
                <a:ea typeface="Roboto"/>
              </a:rPr>
              <a:t>.</a:t>
            </a:r>
          </a:p>
          <a:p>
            <a:pPr marL="0" indent="0">
              <a:buClrTx/>
              <a:buNone/>
            </a:pPr>
            <a:r>
              <a:rPr lang="en-SG" sz="2000" dirty="0">
                <a:solidFill>
                  <a:schemeClr val="tx1"/>
                </a:solidFill>
                <a:latin typeface="Calibri" panose="020F0502020204030204" pitchFamily="34" charset="0"/>
                <a:ea typeface="Roboto"/>
              </a:rPr>
              <a:t>Possibility: S</a:t>
            </a:r>
            <a:r>
              <a:rPr lang="en-SG" sz="2000" dirty="0">
                <a:solidFill>
                  <a:schemeClr val="tx1"/>
                </a:solidFill>
                <a:effectLst/>
                <a:latin typeface="Calibri" panose="020F0502020204030204" pitchFamily="34" charset="0"/>
                <a:ea typeface="Roboto"/>
              </a:rPr>
              <a:t>ervice and benefit of the cards.</a:t>
            </a:r>
          </a:p>
          <a:p>
            <a:pPr marL="0" indent="0">
              <a:buClrTx/>
              <a:buNone/>
            </a:pPr>
            <a:endParaRPr lang="en-SG" sz="1200" dirty="0">
              <a:solidFill>
                <a:schemeClr val="tx1"/>
              </a:solidFill>
              <a:effectLst/>
              <a:latin typeface="Calibri" panose="020F0502020204030204" pitchFamily="34" charset="0"/>
              <a:ea typeface="Roboto"/>
            </a:endParaRPr>
          </a:p>
          <a:p>
            <a:pPr marL="0" indent="0">
              <a:buClrTx/>
              <a:buNone/>
            </a:pPr>
            <a:r>
              <a:rPr lang="en-SG" sz="2000" dirty="0">
                <a:solidFill>
                  <a:schemeClr val="tx1"/>
                </a:solidFill>
                <a:latin typeface="Calibri" panose="020F0502020204030204" pitchFamily="34" charset="0"/>
                <a:ea typeface="Roboto"/>
              </a:rPr>
              <a:t>4</a:t>
            </a:r>
            <a:r>
              <a:rPr lang="en-SG" sz="2000" b="1" dirty="0">
                <a:solidFill>
                  <a:schemeClr val="tx1"/>
                </a:solidFill>
                <a:latin typeface="Calibri" panose="020F0502020204030204" pitchFamily="34" charset="0"/>
                <a:ea typeface="Roboto"/>
              </a:rPr>
              <a:t>) </a:t>
            </a:r>
            <a:r>
              <a:rPr lang="en-SG" sz="2000" b="1" dirty="0" err="1">
                <a:solidFill>
                  <a:schemeClr val="tx1"/>
                </a:solidFill>
                <a:latin typeface="Calibri" panose="020F0502020204030204" pitchFamily="34" charset="0"/>
                <a:ea typeface="Roboto"/>
              </a:rPr>
              <a:t>ActMem</a:t>
            </a:r>
            <a:r>
              <a:rPr lang="en-SG" sz="2000" b="1" dirty="0">
                <a:solidFill>
                  <a:schemeClr val="tx1"/>
                </a:solidFill>
                <a:latin typeface="Calibri" panose="020F0502020204030204" pitchFamily="34" charset="0"/>
                <a:ea typeface="Roboto"/>
              </a:rPr>
              <a:t>: </a:t>
            </a:r>
            <a:r>
              <a:rPr lang="en-SG" sz="2000" dirty="0">
                <a:solidFill>
                  <a:schemeClr val="tx1"/>
                </a:solidFill>
                <a:latin typeface="Calibri" panose="020F0502020204030204" pitchFamily="34" charset="0"/>
                <a:ea typeface="Roboto"/>
              </a:rPr>
              <a:t>I</a:t>
            </a:r>
            <a:r>
              <a:rPr lang="en-SG" sz="2000" dirty="0">
                <a:solidFill>
                  <a:schemeClr val="tx1"/>
                </a:solidFill>
                <a:effectLst/>
                <a:latin typeface="Calibri" panose="020F0502020204030204" pitchFamily="34" charset="0"/>
                <a:ea typeface="Roboto"/>
              </a:rPr>
              <a:t>nactive member likely to churn.</a:t>
            </a:r>
          </a:p>
          <a:p>
            <a:pPr marL="0" marR="0" indent="0">
              <a:lnSpc>
                <a:spcPct val="107000"/>
              </a:lnSpc>
              <a:spcBef>
                <a:spcPts val="0"/>
              </a:spcBef>
              <a:spcAft>
                <a:spcPts val="0"/>
              </a:spcAft>
              <a:buNone/>
            </a:pPr>
            <a:r>
              <a:rPr lang="en-SG" sz="2000" dirty="0">
                <a:solidFill>
                  <a:srgbClr val="00B050"/>
                </a:solidFill>
                <a:latin typeface="Calibri" panose="020F0502020204030204" pitchFamily="34" charset="0"/>
                <a:ea typeface="Roboto"/>
                <a:sym typeface="Wingdings" panose="05000000000000000000" pitchFamily="2" charset="2"/>
              </a:rPr>
              <a:t> </a:t>
            </a:r>
            <a:r>
              <a:rPr lang="en-SG" sz="2000" b="1" dirty="0">
                <a:solidFill>
                  <a:srgbClr val="00B050"/>
                </a:solidFill>
                <a:latin typeface="Calibri" panose="020F0502020204030204" pitchFamily="34" charset="0"/>
                <a:ea typeface="Roboto"/>
                <a:sym typeface="Wingdings" panose="05000000000000000000" pitchFamily="2" charset="2"/>
              </a:rPr>
              <a:t>S</a:t>
            </a:r>
            <a:r>
              <a:rPr lang="en-SG" sz="2000" b="1" dirty="0">
                <a:solidFill>
                  <a:srgbClr val="00B050"/>
                </a:solidFill>
                <a:effectLst/>
                <a:latin typeface="Calibri" panose="020F0502020204030204" pitchFamily="34" charset="0"/>
                <a:ea typeface="Roboto"/>
              </a:rPr>
              <a:t>uggestion: </a:t>
            </a:r>
            <a:r>
              <a:rPr lang="en-SG" sz="2000" dirty="0">
                <a:solidFill>
                  <a:schemeClr val="tx1"/>
                </a:solidFill>
                <a:effectLst/>
                <a:latin typeface="Calibri" panose="020F0502020204030204" pitchFamily="34" charset="0"/>
                <a:ea typeface="Roboto"/>
              </a:rPr>
              <a:t>Implement activities that turn inactive member to active </a:t>
            </a:r>
            <a:r>
              <a:rPr lang="en-SG" sz="2000" dirty="0">
                <a:solidFill>
                  <a:srgbClr val="0000FF"/>
                </a:solidFill>
                <a:effectLst/>
                <a:latin typeface="Calibri" panose="020F0502020204030204" pitchFamily="34" charset="0"/>
                <a:ea typeface="Roboto"/>
              </a:rPr>
              <a:t>(surely improve churn situation)</a:t>
            </a:r>
            <a:r>
              <a:rPr lang="en-SG" sz="2000" dirty="0">
                <a:solidFill>
                  <a:schemeClr val="tx1"/>
                </a:solidFill>
                <a:effectLst/>
                <a:latin typeface="Calibri" panose="020F0502020204030204" pitchFamily="34" charset="0"/>
                <a:ea typeface="Roboto"/>
              </a:rPr>
              <a:t>.</a:t>
            </a:r>
            <a:endParaRPr lang="en-SG" sz="2000" dirty="0">
              <a:solidFill>
                <a:schemeClr val="tx1"/>
              </a:solidFill>
              <a:effectLst/>
              <a:latin typeface="Calibri" panose="020F0502020204030204" pitchFamily="34" charset="0"/>
              <a:ea typeface="Calibri" panose="020F0502020204030204" pitchFamily="34" charset="0"/>
            </a:endParaRPr>
          </a:p>
          <a:p>
            <a:pPr marL="0" indent="0">
              <a:buClrTx/>
              <a:buNone/>
            </a:pPr>
            <a:endParaRPr lang="en-SG" sz="2000" dirty="0">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248362A-1E3A-4118-A459-20C9A1A1807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1775" y="1263721"/>
            <a:ext cx="5467350" cy="5157603"/>
          </a:xfrm>
          <a:prstGeom prst="rect">
            <a:avLst/>
          </a:prstGeom>
          <a:noFill/>
          <a:ln>
            <a:solidFill>
              <a:schemeClr val="tx1"/>
            </a:solidFill>
          </a:ln>
        </p:spPr>
      </p:pic>
    </p:spTree>
    <p:extLst>
      <p:ext uri="{BB962C8B-B14F-4D97-AF65-F5344CB8AC3E}">
        <p14:creationId xmlns:p14="http://schemas.microsoft.com/office/powerpoint/2010/main" val="313872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u="none" strike="noStrike" dirty="0">
                <a:effectLst/>
                <a:latin typeface="Calibri" panose="020F0502020204030204" pitchFamily="34" charset="0"/>
                <a:ea typeface="Roboto"/>
              </a:rPr>
              <a:t>Data understanding / Preprocessing</a:t>
            </a:r>
            <a:endParaRPr lang="en-US" sz="4800" dirty="0"/>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401576" y="1273246"/>
            <a:ext cx="6065899" cy="5312467"/>
          </a:xfrm>
        </p:spPr>
        <p:txBody>
          <a:bodyPr>
            <a:normAutofit fontScale="85000" lnSpcReduction="10000"/>
          </a:bodyPr>
          <a:lstStyle/>
          <a:p>
            <a:pPr marL="0" marR="0" indent="0">
              <a:lnSpc>
                <a:spcPct val="107000"/>
              </a:lnSpc>
              <a:spcBef>
                <a:spcPts val="0"/>
              </a:spcBef>
              <a:spcAft>
                <a:spcPts val="0"/>
              </a:spcAft>
              <a:buNone/>
            </a:pPr>
            <a:r>
              <a:rPr lang="en-SG" sz="2800" u="sng" dirty="0">
                <a:solidFill>
                  <a:srgbClr val="0000FF"/>
                </a:solidFill>
                <a:effectLst/>
                <a:latin typeface="Calibri" panose="020F0502020204030204" pitchFamily="34" charset="0"/>
                <a:ea typeface="Roboto"/>
              </a:rPr>
              <a:t>Visualized Continuous </a:t>
            </a:r>
            <a:r>
              <a:rPr lang="en-SG" sz="2800" u="sng" dirty="0">
                <a:solidFill>
                  <a:srgbClr val="0000FF"/>
                </a:solidFill>
                <a:latin typeface="Calibri" panose="020F0502020204030204" pitchFamily="34" charset="0"/>
                <a:ea typeface="Roboto"/>
              </a:rPr>
              <a:t>D</a:t>
            </a:r>
            <a:r>
              <a:rPr lang="en-SG" sz="2800" u="sng" dirty="0">
                <a:solidFill>
                  <a:srgbClr val="0000FF"/>
                </a:solidFill>
                <a:effectLst/>
                <a:latin typeface="Calibri" panose="020F0502020204030204" pitchFamily="34" charset="0"/>
                <a:ea typeface="Roboto"/>
              </a:rPr>
              <a:t>ata – </a:t>
            </a:r>
            <a:r>
              <a:rPr lang="en-SG" sz="2800" b="1" u="sng" dirty="0">
                <a:solidFill>
                  <a:srgbClr val="0000FF"/>
                </a:solidFill>
                <a:effectLst/>
                <a:latin typeface="Calibri" panose="020F0502020204030204" pitchFamily="34" charset="0"/>
                <a:ea typeface="Roboto"/>
              </a:rPr>
              <a:t>Box-plot</a:t>
            </a:r>
          </a:p>
          <a:p>
            <a:pPr marL="0" marR="0" indent="0">
              <a:lnSpc>
                <a:spcPct val="107000"/>
              </a:lnSpc>
              <a:spcBef>
                <a:spcPts val="0"/>
              </a:spcBef>
              <a:spcAft>
                <a:spcPts val="0"/>
              </a:spcAft>
              <a:buNone/>
            </a:pPr>
            <a:endParaRPr lang="en-SG" sz="2800" b="1" u="sng" dirty="0">
              <a:solidFill>
                <a:srgbClr val="0000FF"/>
              </a:solidFill>
              <a:effectLst/>
              <a:latin typeface="Calibri" panose="020F0502020204030204" pitchFamily="34" charset="0"/>
              <a:ea typeface="Roboto"/>
            </a:endParaRPr>
          </a:p>
          <a:p>
            <a:pPr marL="0" marR="0" indent="0">
              <a:lnSpc>
                <a:spcPct val="107000"/>
              </a:lnSpc>
              <a:spcBef>
                <a:spcPts val="0"/>
              </a:spcBef>
              <a:spcAft>
                <a:spcPts val="0"/>
              </a:spcAft>
              <a:buNone/>
            </a:pPr>
            <a:r>
              <a:rPr lang="en-SG" b="1" dirty="0">
                <a:solidFill>
                  <a:schemeClr val="tx1"/>
                </a:solidFill>
                <a:effectLst/>
                <a:latin typeface="Calibri" panose="020F0502020204030204" pitchFamily="34" charset="0"/>
                <a:ea typeface="Roboto"/>
              </a:rPr>
              <a:t>1) </a:t>
            </a:r>
            <a:r>
              <a:rPr lang="en-SG" b="1" dirty="0" err="1">
                <a:solidFill>
                  <a:schemeClr val="tx1"/>
                </a:solidFill>
                <a:effectLst/>
                <a:latin typeface="Calibri" panose="020F0502020204030204" pitchFamily="34" charset="0"/>
                <a:ea typeface="Roboto"/>
              </a:rPr>
              <a:t>CredRate</a:t>
            </a:r>
            <a:r>
              <a:rPr lang="en-SG" b="1" dirty="0">
                <a:solidFill>
                  <a:schemeClr val="tx1"/>
                </a:solidFill>
                <a:latin typeface="Calibri" panose="020F0502020204030204" pitchFamily="34" charset="0"/>
                <a:ea typeface="Roboto"/>
              </a:rPr>
              <a:t>: </a:t>
            </a:r>
            <a:r>
              <a:rPr lang="en-SG" dirty="0">
                <a:solidFill>
                  <a:schemeClr val="tx1"/>
                </a:solidFill>
                <a:effectLst/>
                <a:latin typeface="Calibri" panose="020F0502020204030204" pitchFamily="34" charset="0"/>
                <a:ea typeface="Roboto"/>
              </a:rPr>
              <a:t>Not much different based on Credit Score. </a:t>
            </a:r>
          </a:p>
          <a:p>
            <a:pPr marL="0" marR="0" indent="0">
              <a:lnSpc>
                <a:spcPct val="107000"/>
              </a:lnSpc>
              <a:spcBef>
                <a:spcPts val="0"/>
              </a:spcBef>
              <a:spcAft>
                <a:spcPts val="0"/>
              </a:spcAft>
              <a:buNone/>
            </a:pPr>
            <a:endParaRPr lang="en-SG" dirty="0">
              <a:solidFill>
                <a:schemeClr val="tx1"/>
              </a:solidFill>
              <a:effectLst/>
              <a:latin typeface="Calibri" panose="020F0502020204030204" pitchFamily="34" charset="0"/>
              <a:ea typeface="Roboto"/>
            </a:endParaRPr>
          </a:p>
          <a:p>
            <a:pPr marL="0" marR="0" indent="0">
              <a:lnSpc>
                <a:spcPct val="107000"/>
              </a:lnSpc>
              <a:spcBef>
                <a:spcPts val="0"/>
              </a:spcBef>
              <a:spcAft>
                <a:spcPts val="0"/>
              </a:spcAft>
              <a:buNone/>
            </a:pPr>
            <a:r>
              <a:rPr lang="en-SG" b="1" dirty="0">
                <a:solidFill>
                  <a:schemeClr val="tx1"/>
                </a:solidFill>
                <a:effectLst/>
                <a:latin typeface="Calibri" panose="020F0502020204030204" pitchFamily="34" charset="0"/>
                <a:ea typeface="Roboto"/>
              </a:rPr>
              <a:t>2) Age: </a:t>
            </a:r>
            <a:r>
              <a:rPr lang="en-SG" dirty="0">
                <a:solidFill>
                  <a:schemeClr val="tx1"/>
                </a:solidFill>
                <a:effectLst/>
                <a:latin typeface="Calibri" panose="020F0502020204030204" pitchFamily="34" charset="0"/>
                <a:ea typeface="Roboto"/>
              </a:rPr>
              <a:t>Older customer likely churn</a:t>
            </a:r>
          </a:p>
          <a:p>
            <a:pPr marL="0" marR="0" indent="0">
              <a:lnSpc>
                <a:spcPct val="107000"/>
              </a:lnSpc>
              <a:spcBef>
                <a:spcPts val="0"/>
              </a:spcBef>
              <a:spcAft>
                <a:spcPts val="0"/>
              </a:spcAft>
              <a:buNone/>
            </a:pPr>
            <a:r>
              <a:rPr lang="en-SG" dirty="0">
                <a:solidFill>
                  <a:schemeClr val="tx1"/>
                </a:solidFill>
                <a:effectLst/>
                <a:latin typeface="Calibri" panose="020F0502020204030204" pitchFamily="34" charset="0"/>
                <a:ea typeface="Roboto"/>
              </a:rPr>
              <a:t>Possibility: Different preference with different age group. </a:t>
            </a:r>
          </a:p>
          <a:p>
            <a:pPr marL="0" marR="0" indent="0">
              <a:lnSpc>
                <a:spcPct val="107000"/>
              </a:lnSpc>
              <a:spcBef>
                <a:spcPts val="0"/>
              </a:spcBef>
              <a:spcAft>
                <a:spcPts val="0"/>
              </a:spcAft>
              <a:buNone/>
            </a:pPr>
            <a:r>
              <a:rPr lang="en-SG" b="1" dirty="0">
                <a:solidFill>
                  <a:srgbClr val="00B050"/>
                </a:solidFill>
                <a:latin typeface="Calibri" panose="020F0502020204030204" pitchFamily="34" charset="0"/>
                <a:ea typeface="Roboto"/>
                <a:sym typeface="Wingdings" panose="05000000000000000000" pitchFamily="2" charset="2"/>
              </a:rPr>
              <a:t> </a:t>
            </a:r>
            <a:r>
              <a:rPr lang="en-SG" b="1" dirty="0">
                <a:solidFill>
                  <a:srgbClr val="00B050"/>
                </a:solidFill>
                <a:latin typeface="Calibri" panose="020F0502020204030204" pitchFamily="34" charset="0"/>
                <a:ea typeface="Roboto"/>
              </a:rPr>
              <a:t>Suggestion: </a:t>
            </a:r>
            <a:r>
              <a:rPr lang="en-SG" dirty="0">
                <a:solidFill>
                  <a:schemeClr val="tx1"/>
                </a:solidFill>
                <a:latin typeface="Calibri" panose="020F0502020204030204" pitchFamily="34" charset="0"/>
                <a:ea typeface="Roboto"/>
              </a:rPr>
              <a:t>L</a:t>
            </a:r>
            <a:r>
              <a:rPr lang="en-SG" dirty="0">
                <a:solidFill>
                  <a:schemeClr val="tx1"/>
                </a:solidFill>
                <a:effectLst/>
                <a:latin typeface="Calibri" panose="020F0502020204030204" pitchFamily="34" charset="0"/>
                <a:ea typeface="Roboto"/>
              </a:rPr>
              <a:t>ook into marketing strategy on different age groups.  </a:t>
            </a:r>
          </a:p>
          <a:p>
            <a:pPr marL="0" marR="0" indent="0">
              <a:lnSpc>
                <a:spcPct val="107000"/>
              </a:lnSpc>
              <a:spcBef>
                <a:spcPts val="0"/>
              </a:spcBef>
              <a:spcAft>
                <a:spcPts val="0"/>
              </a:spcAft>
              <a:buNone/>
            </a:pPr>
            <a:endParaRPr lang="en-SG" dirty="0">
              <a:solidFill>
                <a:schemeClr val="tx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SG" b="1" dirty="0">
                <a:solidFill>
                  <a:schemeClr val="tx1"/>
                </a:solidFill>
                <a:effectLst/>
                <a:latin typeface="Calibri" panose="020F0502020204030204" pitchFamily="34" charset="0"/>
                <a:ea typeface="Roboto"/>
              </a:rPr>
              <a:t>3) Tenure</a:t>
            </a:r>
            <a:r>
              <a:rPr lang="en-SG" dirty="0">
                <a:solidFill>
                  <a:schemeClr val="tx1"/>
                </a:solidFill>
                <a:effectLst/>
                <a:latin typeface="Calibri" panose="020F0502020204030204" pitchFamily="34" charset="0"/>
                <a:ea typeface="Roboto"/>
              </a:rPr>
              <a:t>: Customer spent extremely more or little time with bank</a:t>
            </a:r>
            <a:r>
              <a:rPr lang="en-SG" dirty="0">
                <a:solidFill>
                  <a:schemeClr val="tx1"/>
                </a:solidFill>
                <a:latin typeface="Calibri" panose="020F0502020204030204" pitchFamily="34" charset="0"/>
                <a:ea typeface="Roboto"/>
              </a:rPr>
              <a:t> </a:t>
            </a:r>
            <a:r>
              <a:rPr lang="en-SG" dirty="0">
                <a:solidFill>
                  <a:schemeClr val="tx1"/>
                </a:solidFill>
                <a:effectLst/>
                <a:latin typeface="Calibri" panose="020F0502020204030204" pitchFamily="34" charset="0"/>
                <a:ea typeface="Roboto"/>
              </a:rPr>
              <a:t>are likely to churn. </a:t>
            </a:r>
          </a:p>
          <a:p>
            <a:pPr marL="0" marR="0" indent="0">
              <a:lnSpc>
                <a:spcPct val="107000"/>
              </a:lnSpc>
              <a:spcBef>
                <a:spcPts val="0"/>
              </a:spcBef>
              <a:spcAft>
                <a:spcPts val="0"/>
              </a:spcAft>
              <a:buNone/>
            </a:pPr>
            <a:endParaRPr lang="en-SG" dirty="0">
              <a:solidFill>
                <a:schemeClr val="tx1"/>
              </a:solidFill>
              <a:latin typeface="Calibri" panose="020F0502020204030204" pitchFamily="34" charset="0"/>
              <a:ea typeface="Roboto"/>
            </a:endParaRPr>
          </a:p>
          <a:p>
            <a:pPr marL="0" marR="0" indent="0">
              <a:lnSpc>
                <a:spcPct val="107000"/>
              </a:lnSpc>
              <a:spcBef>
                <a:spcPts val="0"/>
              </a:spcBef>
              <a:spcAft>
                <a:spcPts val="0"/>
              </a:spcAft>
              <a:buNone/>
            </a:pPr>
            <a:r>
              <a:rPr lang="en-SG" b="1" dirty="0">
                <a:solidFill>
                  <a:schemeClr val="tx1"/>
                </a:solidFill>
                <a:effectLst/>
                <a:latin typeface="Calibri" panose="020F0502020204030204" pitchFamily="34" charset="0"/>
                <a:ea typeface="Roboto"/>
              </a:rPr>
              <a:t>4) Balance: </a:t>
            </a:r>
            <a:r>
              <a:rPr lang="en-SG" dirty="0">
                <a:solidFill>
                  <a:schemeClr val="tx1"/>
                </a:solidFill>
                <a:effectLst/>
                <a:latin typeface="Calibri" panose="020F0502020204030204" pitchFamily="34" charset="0"/>
                <a:ea typeface="Roboto"/>
              </a:rPr>
              <a:t>Likely those have balanced </a:t>
            </a:r>
            <a:r>
              <a:rPr lang="en-SG" dirty="0">
                <a:solidFill>
                  <a:srgbClr val="FF0000"/>
                </a:solidFill>
                <a:effectLst/>
                <a:latin typeface="Calibri" panose="020F0502020204030204" pitchFamily="34" charset="0"/>
                <a:ea typeface="Roboto"/>
              </a:rPr>
              <a:t>(not a good sign)</a:t>
            </a:r>
            <a:r>
              <a:rPr lang="en-SG" dirty="0">
                <a:solidFill>
                  <a:schemeClr val="tx1"/>
                </a:solidFill>
                <a:effectLst/>
                <a:latin typeface="Calibri" panose="020F0502020204030204" pitchFamily="34" charset="0"/>
                <a:ea typeface="Roboto"/>
              </a:rPr>
              <a:t>. </a:t>
            </a:r>
          </a:p>
          <a:p>
            <a:pPr marR="0">
              <a:lnSpc>
                <a:spcPct val="107000"/>
              </a:lnSpc>
              <a:spcBef>
                <a:spcPts val="0"/>
              </a:spcBef>
              <a:spcAft>
                <a:spcPts val="0"/>
              </a:spcAft>
              <a:buClrTx/>
              <a:buFont typeface="Wingdings" panose="05000000000000000000" pitchFamily="2" charset="2"/>
              <a:buChar char="à"/>
            </a:pPr>
            <a:r>
              <a:rPr lang="en-SG" dirty="0">
                <a:solidFill>
                  <a:schemeClr val="tx1"/>
                </a:solidFill>
                <a:latin typeface="Calibri" panose="020F0502020204030204" pitchFamily="34" charset="0"/>
                <a:ea typeface="Roboto"/>
                <a:sym typeface="Wingdings" panose="05000000000000000000" pitchFamily="2" charset="2"/>
              </a:rPr>
              <a:t>D</a:t>
            </a:r>
            <a:r>
              <a:rPr lang="en-SG" dirty="0">
                <a:solidFill>
                  <a:schemeClr val="tx1"/>
                </a:solidFill>
                <a:effectLst/>
                <a:latin typeface="Calibri" panose="020F0502020204030204" pitchFamily="34" charset="0"/>
                <a:ea typeface="Roboto"/>
              </a:rPr>
              <a:t>rain out of available loan funds for the bank. </a:t>
            </a:r>
          </a:p>
          <a:p>
            <a:pPr marL="0" marR="0" indent="0">
              <a:lnSpc>
                <a:spcPct val="107000"/>
              </a:lnSpc>
              <a:spcBef>
                <a:spcPts val="0"/>
              </a:spcBef>
              <a:spcAft>
                <a:spcPts val="0"/>
              </a:spcAft>
              <a:buNone/>
            </a:pPr>
            <a:endParaRPr lang="en-SG" dirty="0">
              <a:solidFill>
                <a:schemeClr val="tx1"/>
              </a:solidFill>
              <a:effectLst/>
              <a:latin typeface="Calibri" panose="020F0502020204030204" pitchFamily="34" charset="0"/>
              <a:ea typeface="Roboto"/>
            </a:endParaRPr>
          </a:p>
          <a:p>
            <a:pPr marL="0" marR="0" indent="0">
              <a:lnSpc>
                <a:spcPct val="107000"/>
              </a:lnSpc>
              <a:spcBef>
                <a:spcPts val="0"/>
              </a:spcBef>
              <a:spcAft>
                <a:spcPts val="0"/>
              </a:spcAft>
              <a:buNone/>
            </a:pPr>
            <a:r>
              <a:rPr lang="en-SG" b="1" dirty="0">
                <a:solidFill>
                  <a:schemeClr val="tx1"/>
                </a:solidFill>
                <a:latin typeface="Calibri" panose="020F0502020204030204" pitchFamily="34" charset="0"/>
                <a:ea typeface="Roboto"/>
              </a:rPr>
              <a:t>5-6) </a:t>
            </a:r>
            <a:r>
              <a:rPr lang="en-SG" b="1" dirty="0">
                <a:solidFill>
                  <a:schemeClr val="tx1"/>
                </a:solidFill>
                <a:effectLst/>
                <a:latin typeface="Calibri" panose="020F0502020204030204" pitchFamily="34" charset="0"/>
                <a:ea typeface="Roboto"/>
              </a:rPr>
              <a:t>Product Number and Estimated Salary: </a:t>
            </a:r>
            <a:r>
              <a:rPr lang="en-SG" dirty="0">
                <a:solidFill>
                  <a:schemeClr val="tx1"/>
                </a:solidFill>
                <a:effectLst/>
                <a:latin typeface="Calibri" panose="020F0502020204030204" pitchFamily="34" charset="0"/>
                <a:ea typeface="Roboto"/>
              </a:rPr>
              <a:t>No significant sign of churn.</a:t>
            </a:r>
            <a:endParaRPr lang="en-SG" dirty="0">
              <a:solidFill>
                <a:schemeClr val="tx1"/>
              </a:solidFill>
              <a:effectLst/>
              <a:latin typeface="Calibri" panose="020F0502020204030204" pitchFamily="34" charset="0"/>
              <a:ea typeface="Calibri" panose="020F0502020204030204" pitchFamily="34" charset="0"/>
            </a:endParaRPr>
          </a:p>
          <a:p>
            <a:pPr>
              <a:buClrTx/>
            </a:pPr>
            <a:endParaRPr lang="en-US" sz="4400" dirty="0">
              <a:solidFill>
                <a:srgbClr val="0000FF"/>
              </a:solidFill>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531F30B-1101-4757-AD91-217D5F0D447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2249" y="1331097"/>
            <a:ext cx="5457825" cy="5254621"/>
          </a:xfrm>
          <a:prstGeom prst="rect">
            <a:avLst/>
          </a:prstGeom>
          <a:noFill/>
          <a:ln>
            <a:solidFill>
              <a:schemeClr val="tx1"/>
            </a:solidFill>
          </a:ln>
        </p:spPr>
      </p:pic>
      <p:cxnSp>
        <p:nvCxnSpPr>
          <p:cNvPr id="7" name="Straight Arrow Connector 6">
            <a:extLst>
              <a:ext uri="{FF2B5EF4-FFF2-40B4-BE49-F238E27FC236}">
                <a16:creationId xmlns:a16="http://schemas.microsoft.com/office/drawing/2014/main" id="{B5EF1211-12FC-4494-8827-D81591339912}"/>
              </a:ext>
            </a:extLst>
          </p:cNvPr>
          <p:cNvCxnSpPr>
            <a:cxnSpLocks/>
          </p:cNvCxnSpPr>
          <p:nvPr/>
        </p:nvCxnSpPr>
        <p:spPr>
          <a:xfrm>
            <a:off x="10963656" y="3429000"/>
            <a:ext cx="312608" cy="393735"/>
          </a:xfrm>
          <a:prstGeom prst="straightConnector1">
            <a:avLst/>
          </a:prstGeom>
          <a:ln w="412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FC9327A-F964-466D-AA98-480D9C65C9B1}"/>
              </a:ext>
            </a:extLst>
          </p:cNvPr>
          <p:cNvCxnSpPr>
            <a:cxnSpLocks/>
          </p:cNvCxnSpPr>
          <p:nvPr/>
        </p:nvCxnSpPr>
        <p:spPr>
          <a:xfrm>
            <a:off x="10992231" y="1847850"/>
            <a:ext cx="312608" cy="393735"/>
          </a:xfrm>
          <a:prstGeom prst="straightConnector1">
            <a:avLst/>
          </a:prstGeom>
          <a:ln w="412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25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u="none" strike="noStrike" dirty="0">
                <a:effectLst/>
                <a:latin typeface="Calibri" panose="020F0502020204030204" pitchFamily="34" charset="0"/>
                <a:ea typeface="Roboto"/>
              </a:rPr>
              <a:t>Data understanding / Preprocessing</a:t>
            </a:r>
            <a:endParaRPr lang="en-US" sz="4800" dirty="0"/>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420624" y="1263722"/>
            <a:ext cx="8885301" cy="5157626"/>
          </a:xfrm>
        </p:spPr>
        <p:txBody>
          <a:bodyPr>
            <a:normAutofit/>
          </a:bodyPr>
          <a:lstStyle/>
          <a:p>
            <a:pPr marL="0" marR="0" indent="0">
              <a:lnSpc>
                <a:spcPct val="107000"/>
              </a:lnSpc>
              <a:spcBef>
                <a:spcPts val="0"/>
              </a:spcBef>
              <a:spcAft>
                <a:spcPts val="0"/>
              </a:spcAft>
              <a:buNone/>
            </a:pPr>
            <a:r>
              <a:rPr lang="en-SG" sz="2000" dirty="0">
                <a:solidFill>
                  <a:srgbClr val="0000FF"/>
                </a:solidFill>
                <a:effectLst/>
                <a:latin typeface="Calibri" panose="020F0502020204030204" pitchFamily="34" charset="0"/>
                <a:ea typeface="Roboto"/>
              </a:rPr>
              <a:t>Data pre-processing </a:t>
            </a:r>
            <a:r>
              <a:rPr lang="en-SG" sz="2000" dirty="0">
                <a:solidFill>
                  <a:srgbClr val="0000FF"/>
                </a:solidFill>
                <a:latin typeface="Calibri" panose="020F0502020204030204" pitchFamily="34" charset="0"/>
                <a:ea typeface="Roboto"/>
              </a:rPr>
              <a:t>and F</a:t>
            </a:r>
            <a:r>
              <a:rPr lang="en-SG" sz="2000" dirty="0">
                <a:solidFill>
                  <a:srgbClr val="0000FF"/>
                </a:solidFill>
                <a:effectLst/>
                <a:latin typeface="Calibri" panose="020F0502020204030204" pitchFamily="34" charset="0"/>
                <a:ea typeface="Roboto"/>
              </a:rPr>
              <a:t>eatures Engineering </a:t>
            </a:r>
            <a:r>
              <a:rPr lang="en-SG" sz="2000" dirty="0">
                <a:solidFill>
                  <a:srgbClr val="0000FF"/>
                </a:solidFill>
                <a:latin typeface="Calibri" panose="020F0502020204030204" pitchFamily="34" charset="0"/>
                <a:ea typeface="Roboto"/>
              </a:rPr>
              <a:t>is</a:t>
            </a:r>
            <a:r>
              <a:rPr lang="en-SG" sz="2000" dirty="0">
                <a:solidFill>
                  <a:srgbClr val="0000FF"/>
                </a:solidFill>
                <a:effectLst/>
                <a:latin typeface="Calibri" panose="020F0502020204030204" pitchFamily="34" charset="0"/>
                <a:ea typeface="Roboto"/>
              </a:rPr>
              <a:t> handling missing data and converting data into numeric representative that will be understand by the algorithms. </a:t>
            </a:r>
          </a:p>
          <a:p>
            <a:pPr marL="0" marR="0" indent="0">
              <a:lnSpc>
                <a:spcPct val="107000"/>
              </a:lnSpc>
              <a:spcBef>
                <a:spcPts val="0"/>
              </a:spcBef>
              <a:spcAft>
                <a:spcPts val="0"/>
              </a:spcAft>
              <a:buNone/>
            </a:pPr>
            <a:endParaRPr lang="en-SG" sz="1600" dirty="0">
              <a:solidFill>
                <a:srgbClr val="0000FF"/>
              </a:solidFill>
              <a:latin typeface="Calibri" panose="020F0502020204030204" pitchFamily="34" charset="0"/>
              <a:ea typeface="Roboto"/>
            </a:endParaRPr>
          </a:p>
          <a:p>
            <a:pPr marL="0" marR="0" indent="0">
              <a:lnSpc>
                <a:spcPct val="107000"/>
              </a:lnSpc>
              <a:spcBef>
                <a:spcPts val="0"/>
              </a:spcBef>
              <a:spcAft>
                <a:spcPts val="0"/>
              </a:spcAft>
              <a:buNone/>
            </a:pPr>
            <a:r>
              <a:rPr lang="en-SG" sz="2000" dirty="0">
                <a:solidFill>
                  <a:srgbClr val="0000FF"/>
                </a:solidFill>
                <a:effectLst/>
                <a:latin typeface="Calibri" panose="020F0502020204030204" pitchFamily="34" charset="0"/>
                <a:ea typeface="Roboto"/>
              </a:rPr>
              <a:t>1) Drop the </a:t>
            </a:r>
            <a:r>
              <a:rPr lang="en-US" sz="2000" dirty="0">
                <a:solidFill>
                  <a:srgbClr val="0000FF"/>
                </a:solidFill>
                <a:effectLst/>
                <a:latin typeface="Calibri" panose="020F0502020204030204" pitchFamily="34" charset="0"/>
                <a:ea typeface="Roboto"/>
              </a:rPr>
              <a:t>irrelevant data of </a:t>
            </a:r>
            <a:r>
              <a:rPr lang="en-US" sz="2000" dirty="0" err="1">
                <a:solidFill>
                  <a:srgbClr val="0000FF"/>
                </a:solidFill>
                <a:effectLst/>
                <a:latin typeface="Calibri" panose="020F0502020204030204" pitchFamily="34" charset="0"/>
                <a:ea typeface="Roboto"/>
              </a:rPr>
              <a:t>CustomerId</a:t>
            </a:r>
            <a:r>
              <a:rPr lang="en-US" sz="2000" dirty="0">
                <a:solidFill>
                  <a:srgbClr val="0000FF"/>
                </a:solidFill>
                <a:latin typeface="Calibri" panose="020F0502020204030204" pitchFamily="34" charset="0"/>
                <a:ea typeface="Roboto"/>
              </a:rPr>
              <a:t>.</a:t>
            </a:r>
            <a:endParaRPr lang="en-US" sz="2000" dirty="0">
              <a:solidFill>
                <a:srgbClr val="0000FF"/>
              </a:solidFill>
              <a:effectLst/>
              <a:latin typeface="Calibri" panose="020F0502020204030204" pitchFamily="34" charset="0"/>
              <a:ea typeface="Roboto"/>
            </a:endParaRPr>
          </a:p>
          <a:p>
            <a:pPr marL="0" marR="0" indent="0">
              <a:lnSpc>
                <a:spcPct val="107000"/>
              </a:lnSpc>
              <a:spcBef>
                <a:spcPts val="0"/>
              </a:spcBef>
              <a:spcAft>
                <a:spcPts val="0"/>
              </a:spcAft>
              <a:buNone/>
            </a:pPr>
            <a:r>
              <a:rPr lang="en-US" sz="2000" dirty="0">
                <a:solidFill>
                  <a:srgbClr val="0000FF"/>
                </a:solidFill>
                <a:effectLst/>
                <a:latin typeface="Calibri" panose="020F0502020204030204" pitchFamily="34" charset="0"/>
                <a:ea typeface="Roboto"/>
              </a:rPr>
              <a:t>2) Impute missing values for Age and </a:t>
            </a:r>
            <a:r>
              <a:rPr lang="en-US" sz="2000" dirty="0" err="1">
                <a:solidFill>
                  <a:srgbClr val="0000FF"/>
                </a:solidFill>
                <a:effectLst/>
                <a:latin typeface="Calibri" panose="020F0502020204030204" pitchFamily="34" charset="0"/>
                <a:ea typeface="Roboto"/>
              </a:rPr>
              <a:t>EstimatedSalary</a:t>
            </a:r>
            <a:r>
              <a:rPr lang="en-US" sz="2000" dirty="0">
                <a:solidFill>
                  <a:srgbClr val="0000FF"/>
                </a:solidFill>
                <a:effectLst/>
                <a:latin typeface="Calibri" panose="020F0502020204030204" pitchFamily="34" charset="0"/>
                <a:ea typeface="Roboto"/>
              </a:rPr>
              <a:t> </a:t>
            </a:r>
            <a:r>
              <a:rPr lang="en-US" sz="2000" dirty="0">
                <a:solidFill>
                  <a:srgbClr val="0000FF"/>
                </a:solidFill>
                <a:latin typeface="Calibri" panose="020F0502020204030204" pitchFamily="34" charset="0"/>
                <a:ea typeface="Roboto"/>
              </a:rPr>
              <a:t>with</a:t>
            </a:r>
            <a:r>
              <a:rPr lang="en-US" sz="2000" dirty="0">
                <a:solidFill>
                  <a:srgbClr val="0000FF"/>
                </a:solidFill>
                <a:effectLst/>
                <a:latin typeface="Calibri" panose="020F0502020204030204" pitchFamily="34" charset="0"/>
                <a:ea typeface="Roboto"/>
              </a:rPr>
              <a:t> Mean.</a:t>
            </a:r>
          </a:p>
          <a:p>
            <a:pPr marL="0" marR="0" indent="0">
              <a:lnSpc>
                <a:spcPct val="107000"/>
              </a:lnSpc>
              <a:spcBef>
                <a:spcPts val="0"/>
              </a:spcBef>
              <a:spcAft>
                <a:spcPts val="0"/>
              </a:spcAft>
              <a:buNone/>
            </a:pPr>
            <a:r>
              <a:rPr lang="en-US" sz="2000" dirty="0">
                <a:solidFill>
                  <a:srgbClr val="0000FF"/>
                </a:solidFill>
                <a:latin typeface="Calibri" panose="020F0502020204030204" pitchFamily="34" charset="0"/>
                <a:ea typeface="Roboto"/>
              </a:rPr>
              <a:t>3) R</a:t>
            </a:r>
            <a:r>
              <a:rPr lang="en-US" sz="2000" dirty="0">
                <a:solidFill>
                  <a:srgbClr val="0000FF"/>
                </a:solidFill>
                <a:effectLst/>
                <a:latin typeface="Calibri" panose="020F0502020204030204" pitchFamily="34" charset="0"/>
                <a:ea typeface="Roboto"/>
              </a:rPr>
              <a:t>eplace missing Gender with Frequency (Mode).</a:t>
            </a:r>
            <a:endParaRPr lang="en-SG" sz="2000" dirty="0">
              <a:solidFill>
                <a:srgbClr val="0000FF"/>
              </a:solidFill>
              <a:effectLst/>
              <a:latin typeface="Calibri" panose="020F0502020204030204" pitchFamily="34" charset="0"/>
              <a:ea typeface="Roboto"/>
            </a:endParaRPr>
          </a:p>
          <a:p>
            <a:pPr marL="0" marR="0" indent="0">
              <a:lnSpc>
                <a:spcPct val="107000"/>
              </a:lnSpc>
              <a:spcBef>
                <a:spcPts val="0"/>
              </a:spcBef>
              <a:spcAft>
                <a:spcPts val="0"/>
              </a:spcAft>
              <a:buNone/>
            </a:pPr>
            <a:r>
              <a:rPr lang="en-SG" sz="2000" dirty="0">
                <a:solidFill>
                  <a:srgbClr val="0000FF"/>
                </a:solidFill>
                <a:effectLst/>
                <a:latin typeface="Calibri" panose="020F0502020204030204" pitchFamily="34" charset="0"/>
                <a:ea typeface="Roboto"/>
              </a:rPr>
              <a:t>4) Object data type of Geography and Gender handle with One-Hot-Encoding.</a:t>
            </a:r>
            <a:endParaRPr lang="en-SG" sz="2000" dirty="0">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2CAC3FC-4D1D-41A2-8954-64EB91F98994}"/>
              </a:ext>
            </a:extLst>
          </p:cNvPr>
          <p:cNvPicPr>
            <a:picLocks noChangeAspect="1"/>
          </p:cNvPicPr>
          <p:nvPr/>
        </p:nvPicPr>
        <p:blipFill>
          <a:blip r:embed="rId2"/>
          <a:stretch>
            <a:fillRect/>
          </a:stretch>
        </p:blipFill>
        <p:spPr>
          <a:xfrm>
            <a:off x="517745" y="4038600"/>
            <a:ext cx="5578255" cy="2690008"/>
          </a:xfrm>
          <a:prstGeom prst="rect">
            <a:avLst/>
          </a:prstGeom>
          <a:ln>
            <a:solidFill>
              <a:schemeClr val="tx1"/>
            </a:solidFill>
          </a:ln>
        </p:spPr>
      </p:pic>
      <p:pic>
        <p:nvPicPr>
          <p:cNvPr id="6" name="Picture 5">
            <a:extLst>
              <a:ext uri="{FF2B5EF4-FFF2-40B4-BE49-F238E27FC236}">
                <a16:creationId xmlns:a16="http://schemas.microsoft.com/office/drawing/2014/main" id="{540F4C07-2792-45B4-BF58-1EE2F352346D}"/>
              </a:ext>
            </a:extLst>
          </p:cNvPr>
          <p:cNvPicPr>
            <a:picLocks noChangeAspect="1"/>
          </p:cNvPicPr>
          <p:nvPr/>
        </p:nvPicPr>
        <p:blipFill>
          <a:blip r:embed="rId3"/>
          <a:stretch>
            <a:fillRect/>
          </a:stretch>
        </p:blipFill>
        <p:spPr>
          <a:xfrm>
            <a:off x="6272717" y="4038600"/>
            <a:ext cx="2968404" cy="2690008"/>
          </a:xfrm>
          <a:prstGeom prst="rect">
            <a:avLst/>
          </a:prstGeom>
          <a:ln>
            <a:solidFill>
              <a:schemeClr val="tx1"/>
            </a:solidFill>
          </a:ln>
        </p:spPr>
      </p:pic>
      <p:pic>
        <p:nvPicPr>
          <p:cNvPr id="9" name="Picture 8">
            <a:extLst>
              <a:ext uri="{FF2B5EF4-FFF2-40B4-BE49-F238E27FC236}">
                <a16:creationId xmlns:a16="http://schemas.microsoft.com/office/drawing/2014/main" id="{21A08304-1DB6-4AEB-92AA-4CD82E5756D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662986" y="1222075"/>
            <a:ext cx="3335119" cy="2670437"/>
          </a:xfrm>
          <a:prstGeom prst="rect">
            <a:avLst/>
          </a:prstGeom>
          <a:noFill/>
          <a:ln>
            <a:solidFill>
              <a:schemeClr val="tx1"/>
            </a:solidFill>
          </a:ln>
        </p:spPr>
      </p:pic>
      <p:pic>
        <p:nvPicPr>
          <p:cNvPr id="11" name="Picture 10">
            <a:extLst>
              <a:ext uri="{FF2B5EF4-FFF2-40B4-BE49-F238E27FC236}">
                <a16:creationId xmlns:a16="http://schemas.microsoft.com/office/drawing/2014/main" id="{9B5FB3BC-4CC5-4B9B-BC89-8164DD06473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403046" y="4199777"/>
            <a:ext cx="2487550" cy="2528831"/>
          </a:xfrm>
          <a:prstGeom prst="rect">
            <a:avLst/>
          </a:prstGeom>
          <a:noFill/>
          <a:ln>
            <a:solidFill>
              <a:schemeClr val="tx1"/>
            </a:solidFill>
          </a:ln>
        </p:spPr>
      </p:pic>
      <p:cxnSp>
        <p:nvCxnSpPr>
          <p:cNvPr id="12" name="Straight Arrow Connector 11">
            <a:extLst>
              <a:ext uri="{FF2B5EF4-FFF2-40B4-BE49-F238E27FC236}">
                <a16:creationId xmlns:a16="http://schemas.microsoft.com/office/drawing/2014/main" id="{0D3A2233-B263-4635-BB53-A44F73AD7F2A}"/>
              </a:ext>
            </a:extLst>
          </p:cNvPr>
          <p:cNvCxnSpPr>
            <a:cxnSpLocks/>
          </p:cNvCxnSpPr>
          <p:nvPr/>
        </p:nvCxnSpPr>
        <p:spPr>
          <a:xfrm>
            <a:off x="10792206" y="3691311"/>
            <a:ext cx="0" cy="694577"/>
          </a:xfrm>
          <a:prstGeom prst="straightConnector1">
            <a:avLst/>
          </a:prstGeom>
          <a:ln w="82550" cmpd="sng">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D4EDCF-18A6-4356-A4E1-6A6E06534A64}"/>
              </a:ext>
            </a:extLst>
          </p:cNvPr>
          <p:cNvCxnSpPr>
            <a:cxnSpLocks/>
          </p:cNvCxnSpPr>
          <p:nvPr/>
        </p:nvCxnSpPr>
        <p:spPr>
          <a:xfrm flipH="1">
            <a:off x="8871898" y="5383604"/>
            <a:ext cx="588298" cy="0"/>
          </a:xfrm>
          <a:prstGeom prst="straightConnector1">
            <a:avLst/>
          </a:prstGeom>
          <a:ln w="82550" cmpd="sng">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A701BCB-25D9-48F7-9549-C1566E4D1AAF}"/>
              </a:ext>
            </a:extLst>
          </p:cNvPr>
          <p:cNvCxnSpPr>
            <a:cxnSpLocks/>
          </p:cNvCxnSpPr>
          <p:nvPr/>
        </p:nvCxnSpPr>
        <p:spPr>
          <a:xfrm flipH="1">
            <a:off x="5853224" y="6136079"/>
            <a:ext cx="588298" cy="0"/>
          </a:xfrm>
          <a:prstGeom prst="straightConnector1">
            <a:avLst/>
          </a:prstGeom>
          <a:ln w="82550" cmpd="sng">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10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79A9-0C87-40A4-AFF0-BBA87618DC1E}"/>
              </a:ext>
            </a:extLst>
          </p:cNvPr>
          <p:cNvSpPr>
            <a:spLocks noGrp="1"/>
          </p:cNvSpPr>
          <p:nvPr>
            <p:ph type="title"/>
          </p:nvPr>
        </p:nvSpPr>
        <p:spPr>
          <a:xfrm>
            <a:off x="420624" y="82196"/>
            <a:ext cx="10543032" cy="1248902"/>
          </a:xfrm>
        </p:spPr>
        <p:txBody>
          <a:bodyPr>
            <a:normAutofit/>
          </a:bodyPr>
          <a:lstStyle/>
          <a:p>
            <a:r>
              <a:rPr lang="en-US" sz="4800" dirty="0"/>
              <a:t>Machine Learning Model Training</a:t>
            </a:r>
          </a:p>
        </p:txBody>
      </p:sp>
      <p:sp>
        <p:nvSpPr>
          <p:cNvPr id="3" name="Content Placeholder 2">
            <a:extLst>
              <a:ext uri="{FF2B5EF4-FFF2-40B4-BE49-F238E27FC236}">
                <a16:creationId xmlns:a16="http://schemas.microsoft.com/office/drawing/2014/main" id="{15FE5D19-6B53-4312-AC4F-1A786CCE856D}"/>
              </a:ext>
            </a:extLst>
          </p:cNvPr>
          <p:cNvSpPr>
            <a:spLocks noGrp="1"/>
          </p:cNvSpPr>
          <p:nvPr>
            <p:ph idx="1"/>
          </p:nvPr>
        </p:nvSpPr>
        <p:spPr>
          <a:xfrm>
            <a:off x="420625" y="1263722"/>
            <a:ext cx="6208775" cy="5157626"/>
          </a:xfrm>
        </p:spPr>
        <p:txBody>
          <a:bodyPr>
            <a:normAutofit fontScale="92500" lnSpcReduction="20000"/>
          </a:bodyPr>
          <a:lstStyle/>
          <a:p>
            <a:pPr>
              <a:lnSpc>
                <a:spcPct val="107000"/>
              </a:lnSpc>
              <a:spcBef>
                <a:spcPts val="0"/>
              </a:spcBef>
              <a:buClrTx/>
            </a:pPr>
            <a:r>
              <a:rPr lang="en-US" sz="2600" dirty="0">
                <a:solidFill>
                  <a:srgbClr val="0000FF"/>
                </a:solidFill>
                <a:effectLst/>
                <a:latin typeface="Calibri" panose="020F0502020204030204" pitchFamily="34" charset="0"/>
                <a:ea typeface="Roboto"/>
              </a:rPr>
              <a:t>Prediction on customer churn is Classification problem, either customer stays or leaves. </a:t>
            </a:r>
          </a:p>
          <a:p>
            <a:pPr>
              <a:lnSpc>
                <a:spcPct val="107000"/>
              </a:lnSpc>
              <a:spcBef>
                <a:spcPts val="0"/>
              </a:spcBef>
              <a:buClrTx/>
            </a:pPr>
            <a:r>
              <a:rPr lang="en-US" sz="2600" dirty="0">
                <a:solidFill>
                  <a:srgbClr val="0000FF"/>
                </a:solidFill>
                <a:latin typeface="Calibri" panose="020F0502020204030204" pitchFamily="34" charset="0"/>
                <a:ea typeface="Roboto"/>
              </a:rPr>
              <a:t>A</a:t>
            </a:r>
            <a:r>
              <a:rPr lang="en-US" sz="2600" dirty="0">
                <a:solidFill>
                  <a:srgbClr val="0000FF"/>
                </a:solidFill>
                <a:effectLst/>
                <a:latin typeface="Calibri" panose="020F0502020204030204" pitchFamily="34" charset="0"/>
                <a:ea typeface="Roboto"/>
              </a:rPr>
              <a:t>lgorithms use are most common and recognized in handling this problem.</a:t>
            </a:r>
            <a:endParaRPr lang="en-SG" sz="2600"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endParaRPr lang="en-SG" dirty="0">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SG" b="1" dirty="0">
                <a:solidFill>
                  <a:schemeClr val="tx1"/>
                </a:solidFill>
                <a:effectLst/>
                <a:latin typeface="Calibri" panose="020F0502020204030204" pitchFamily="34" charset="0"/>
                <a:ea typeface="Calibri" panose="020F0502020204030204" pitchFamily="34" charset="0"/>
              </a:rPr>
              <a:t>1) Logistic Regression: </a:t>
            </a:r>
            <a:r>
              <a:rPr lang="en-SG" dirty="0">
                <a:solidFill>
                  <a:schemeClr val="tx1"/>
                </a:solidFill>
                <a:effectLst/>
                <a:latin typeface="Calibri" panose="020F0502020204030204" pitchFamily="34" charset="0"/>
                <a:ea typeface="Calibri" panose="020F0502020204030204" pitchFamily="34" charset="0"/>
              </a:rPr>
              <a:t>Predict or guess the probability of belonging</a:t>
            </a:r>
            <a:r>
              <a:rPr lang="en-US" dirty="0">
                <a:solidFill>
                  <a:schemeClr val="tx1"/>
                </a:solidFill>
                <a:effectLst/>
                <a:latin typeface="Calibri" panose="020F0502020204030204" pitchFamily="34" charset="0"/>
                <a:ea typeface="Roboto"/>
              </a:rPr>
              <a:t> in either zero or one.</a:t>
            </a:r>
            <a:endParaRPr lang="en-SG" dirty="0">
              <a:solidFill>
                <a:schemeClr val="tx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US" dirty="0">
                <a:solidFill>
                  <a:schemeClr val="tx1"/>
                </a:solidFill>
                <a:effectLst/>
                <a:latin typeface="Calibri" panose="020F0502020204030204" pitchFamily="34" charset="0"/>
                <a:ea typeface="Roboto"/>
                <a:sym typeface="Wingdings" panose="05000000000000000000" pitchFamily="2" charset="2"/>
              </a:rPr>
              <a:t> Check </a:t>
            </a:r>
            <a:r>
              <a:rPr lang="en-US" dirty="0" err="1">
                <a:solidFill>
                  <a:schemeClr val="tx1"/>
                </a:solidFill>
                <a:effectLst/>
                <a:latin typeface="Calibri" panose="020F0502020204030204" pitchFamily="34" charset="0"/>
                <a:ea typeface="Roboto"/>
              </a:rPr>
              <a:t>Multicolinearity</a:t>
            </a:r>
            <a:r>
              <a:rPr lang="en-US" dirty="0">
                <a:solidFill>
                  <a:schemeClr val="tx1"/>
                </a:solidFill>
                <a:effectLst/>
                <a:latin typeface="Calibri" panose="020F0502020204030204" pitchFamily="34" charset="0"/>
                <a:ea typeface="Roboto"/>
              </a:rPr>
              <a:t> issues: must be little or no correlated between the independent variables (features = X). </a:t>
            </a:r>
            <a:endParaRPr lang="en-SG" dirty="0">
              <a:solidFill>
                <a:schemeClr val="tx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endParaRPr lang="en-SG" dirty="0">
              <a:solidFill>
                <a:schemeClr val="tx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US" b="1" dirty="0">
                <a:solidFill>
                  <a:schemeClr val="tx1"/>
                </a:solidFill>
                <a:effectLst/>
                <a:latin typeface="Calibri" panose="020F0502020204030204" pitchFamily="34" charset="0"/>
                <a:ea typeface="Roboto"/>
              </a:rPr>
              <a:t>2) </a:t>
            </a:r>
            <a:r>
              <a:rPr lang="en-US" b="1" dirty="0">
                <a:solidFill>
                  <a:schemeClr val="tx1"/>
                </a:solidFill>
                <a:effectLst/>
                <a:latin typeface="Calibri" panose="020F0502020204030204" pitchFamily="34" charset="0"/>
                <a:ea typeface="Roboto"/>
                <a:cs typeface="Calibri" panose="020F0502020204030204" pitchFamily="34" charset="0"/>
              </a:rPr>
              <a:t>Decision Trees: </a:t>
            </a:r>
            <a:r>
              <a:rPr lang="en-US" dirty="0">
                <a:solidFill>
                  <a:schemeClr val="tx1"/>
                </a:solidFill>
                <a:effectLst/>
                <a:latin typeface="Calibri" panose="020F0502020204030204" pitchFamily="34" charset="0"/>
                <a:ea typeface="Roboto"/>
                <a:cs typeface="Calibri" panose="020F0502020204030204" pitchFamily="34" charset="0"/>
              </a:rPr>
              <a:t>For classification and recognized method for predicting customer churn.</a:t>
            </a:r>
          </a:p>
          <a:p>
            <a:pPr marL="0" marR="0" indent="0">
              <a:lnSpc>
                <a:spcPct val="107000"/>
              </a:lnSpc>
              <a:spcBef>
                <a:spcPts val="0"/>
              </a:spcBef>
              <a:spcAft>
                <a:spcPts val="0"/>
              </a:spcAft>
              <a:buNone/>
            </a:pPr>
            <a:endParaRPr lang="en-SG" dirty="0">
              <a:solidFill>
                <a:schemeClr val="tx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US" b="1" dirty="0">
                <a:solidFill>
                  <a:schemeClr val="tx1"/>
                </a:solidFill>
                <a:effectLst/>
                <a:latin typeface="Calibri" panose="020F0502020204030204" pitchFamily="34" charset="0"/>
                <a:ea typeface="Roboto"/>
              </a:rPr>
              <a:t>3) Random Forest: </a:t>
            </a:r>
            <a:r>
              <a:rPr lang="en-US" dirty="0">
                <a:solidFill>
                  <a:schemeClr val="tx1"/>
                </a:solidFill>
                <a:effectLst/>
                <a:latin typeface="Calibri" panose="020F0502020204030204" pitchFamily="34" charset="0"/>
                <a:ea typeface="Roboto"/>
              </a:rPr>
              <a:t>Capable handling large data, fitting non-linear data or even features with correlation.</a:t>
            </a:r>
            <a:endParaRPr lang="en-SG" dirty="0">
              <a:solidFill>
                <a:schemeClr val="tx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endParaRPr lang="en-SG" dirty="0">
              <a:effectLst/>
              <a:latin typeface="Calibri" panose="020F0502020204030204" pitchFamily="34" charset="0"/>
              <a:ea typeface="Calibri" panose="020F0502020204030204" pitchFamily="34" charset="0"/>
            </a:endParaRPr>
          </a:p>
        </p:txBody>
      </p:sp>
      <p:cxnSp>
        <p:nvCxnSpPr>
          <p:cNvPr id="5" name="Straight Connector 4">
            <a:extLst>
              <a:ext uri="{FF2B5EF4-FFF2-40B4-BE49-F238E27FC236}">
                <a16:creationId xmlns:a16="http://schemas.microsoft.com/office/drawing/2014/main" id="{A831906C-9576-4189-A293-C523B1569C80}"/>
              </a:ext>
            </a:extLst>
          </p:cNvPr>
          <p:cNvCxnSpPr>
            <a:cxnSpLocks/>
          </p:cNvCxnSpPr>
          <p:nvPr/>
        </p:nvCxnSpPr>
        <p:spPr>
          <a:xfrm>
            <a:off x="20552" y="1099336"/>
            <a:ext cx="1217144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2BDE2266-469A-49E7-9527-36404A86016F}"/>
              </a:ext>
            </a:extLst>
          </p:cNvPr>
          <p:cNvGrpSpPr/>
          <p:nvPr/>
        </p:nvGrpSpPr>
        <p:grpSpPr>
          <a:xfrm>
            <a:off x="6629400" y="1331097"/>
            <a:ext cx="5286375" cy="4755369"/>
            <a:chOff x="7699090" y="2916017"/>
            <a:chExt cx="3880279" cy="3505331"/>
          </a:xfrm>
        </p:grpSpPr>
        <p:pic>
          <p:nvPicPr>
            <p:cNvPr id="10" name="Picture 9">
              <a:extLst>
                <a:ext uri="{FF2B5EF4-FFF2-40B4-BE49-F238E27FC236}">
                  <a16:creationId xmlns:a16="http://schemas.microsoft.com/office/drawing/2014/main" id="{B93BBB25-A72C-4191-8AA5-21C985994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090" y="2916017"/>
              <a:ext cx="3880279" cy="3505331"/>
            </a:xfrm>
            <a:prstGeom prst="rect">
              <a:avLst/>
            </a:prstGeom>
            <a:ln>
              <a:solidFill>
                <a:schemeClr val="tx1"/>
              </a:solidFill>
            </a:ln>
          </p:spPr>
        </p:pic>
        <p:cxnSp>
          <p:nvCxnSpPr>
            <p:cNvPr id="11" name="Straight Arrow Connector 10">
              <a:extLst>
                <a:ext uri="{FF2B5EF4-FFF2-40B4-BE49-F238E27FC236}">
                  <a16:creationId xmlns:a16="http://schemas.microsoft.com/office/drawing/2014/main" id="{7FB09137-811C-443A-878B-6419285CE29C}"/>
                </a:ext>
              </a:extLst>
            </p:cNvPr>
            <p:cNvCxnSpPr/>
            <p:nvPr/>
          </p:nvCxnSpPr>
          <p:spPr>
            <a:xfrm flipV="1">
              <a:off x="8731250" y="5238115"/>
              <a:ext cx="330200" cy="210820"/>
            </a:xfrm>
            <a:prstGeom prst="straightConnector1">
              <a:avLst/>
            </a:prstGeom>
            <a:ln w="41275">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7132609"/>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413424"/>
      </a:dk2>
      <a:lt2>
        <a:srgbClr val="E2E6E8"/>
      </a:lt2>
      <a:accent1>
        <a:srgbClr val="BD9A85"/>
      </a:accent1>
      <a:accent2>
        <a:srgbClr val="ACA175"/>
      </a:accent2>
      <a:accent3>
        <a:srgbClr val="9CA57D"/>
      </a:accent3>
      <a:accent4>
        <a:srgbClr val="89AB75"/>
      </a:accent4>
      <a:accent5>
        <a:srgbClr val="81AC83"/>
      </a:accent5>
      <a:accent6>
        <a:srgbClr val="77AE91"/>
      </a:accent6>
      <a:hlink>
        <a:srgbClr val="5987A3"/>
      </a:hlink>
      <a:folHlink>
        <a:srgbClr val="7F7F7F"/>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3007</TotalTime>
  <Words>1170</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Dante (Headings)2</vt:lpstr>
      <vt:lpstr>Helvetica Neue</vt:lpstr>
      <vt:lpstr>Helvetica Neue Medium</vt:lpstr>
      <vt:lpstr>Arial</vt:lpstr>
      <vt:lpstr>Calibri</vt:lpstr>
      <vt:lpstr>Univers</vt:lpstr>
      <vt:lpstr>Univers Light</vt:lpstr>
      <vt:lpstr>Wingdings</vt:lpstr>
      <vt:lpstr>Wingdings 2</vt:lpstr>
      <vt:lpstr>OffsetVTI</vt:lpstr>
      <vt:lpstr>FINAL PROJECT DS105</vt:lpstr>
      <vt:lpstr>Background</vt:lpstr>
      <vt:lpstr>Introduction</vt:lpstr>
      <vt:lpstr>Data understanding / Preprocessing</vt:lpstr>
      <vt:lpstr>Data understanding / Preprocessing</vt:lpstr>
      <vt:lpstr>Data understanding / Preprocessing</vt:lpstr>
      <vt:lpstr>Data understanding / Preprocessing</vt:lpstr>
      <vt:lpstr>Data understanding / Preprocessing</vt:lpstr>
      <vt:lpstr>Machine Learning Model Training</vt:lpstr>
      <vt:lpstr>Evaluation / Results</vt:lpstr>
      <vt:lpstr>Evaluation / Results</vt:lpstr>
      <vt:lpstr>Evaluation / Results</vt:lpstr>
      <vt:lpstr>Evaluation / Results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2</dc:title>
  <dc:creator>Wong Woon Yong</dc:creator>
  <cp:lastModifiedBy>WoonYong Wong</cp:lastModifiedBy>
  <cp:revision>82</cp:revision>
  <dcterms:created xsi:type="dcterms:W3CDTF">2020-09-17T07:59:08Z</dcterms:created>
  <dcterms:modified xsi:type="dcterms:W3CDTF">2020-12-05T05:20:02Z</dcterms:modified>
</cp:coreProperties>
</file>