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2FAA4-0D9D-FBCD-AE43-90C240B9D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1E8273-EF86-21E4-0C41-BC6DC65D4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FB705-A297-F315-A6C5-7216ABB22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94C-7225-419F-B374-1E4D076A19BA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F54408-FB4D-B578-4EA6-B0933BAC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1F273-D80F-0C07-7D71-C6A978E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9523-52D9-4B25-BA3C-EE974E06D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16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CCE2C-05F0-0D96-6306-533E9017A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4C1591-3C8E-DADD-1987-40551C7FA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8270E1-7E26-7F0A-97E9-F4C3D6B4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94C-7225-419F-B374-1E4D076A19BA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9E4172-0618-8751-57DE-F1433A99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3E7F01-E714-4A72-532C-8BD1FC9C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9523-52D9-4B25-BA3C-EE974E06D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5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80543D-057D-940D-2926-21512BC84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C1941C-BACA-DC6E-FA37-610A375EB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8F71BF-9924-B265-4E52-1CCE040E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94C-7225-419F-B374-1E4D076A19BA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DCE67-06BA-BCF8-199F-A0ECB93B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ECFFF-6B66-4CD9-2138-FC7B906C5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9523-52D9-4B25-BA3C-EE974E06D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27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8CBD4-C0AB-609D-497D-2C22324F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68275-3AFC-8C9C-27F1-FBAA86A8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BA101-F1CE-18E1-4452-B0803B3A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94C-7225-419F-B374-1E4D076A19BA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8D006D-9441-5BED-D494-9E7A00A1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1244D6-5708-37D4-3CFB-F8BE8649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9523-52D9-4B25-BA3C-EE974E06D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62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D0090-02B9-B191-7664-854106471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0C5AE8-A872-06E8-D482-7CF759BFE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80546-A081-C0D9-5F44-D8CD549B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94C-7225-419F-B374-1E4D076A19BA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E796E-4328-971A-779B-471C201B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19FF33-FB8B-7431-456E-926D95E1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9523-52D9-4B25-BA3C-EE974E06D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26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4DB2E-480F-D792-6A58-D264F7C3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6F6EE-8D2D-0FC4-7B94-ED402D539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9D25D3-72F7-A7DF-E690-743525256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9D5943-AB42-2F28-94C3-7434A410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94C-7225-419F-B374-1E4D076A19BA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980503-E7BD-D37D-FE51-98EC5E9C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6A90E6-CF6D-16E4-F96F-09F38BE3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9523-52D9-4B25-BA3C-EE974E06D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79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14DE3-82A7-D200-EF98-4858410E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DB373E-B3C7-5996-4F6F-FA6224084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397260-CFEC-ED2D-47E4-1B9E28F12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6907B4-AC9E-98A6-1AF6-7154E6C72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7CE717-2308-ABF1-1D7E-6FA95F39B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2BF160-D731-048B-4D7C-6334B0C2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94C-7225-419F-B374-1E4D076A19BA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16C4D0-0BB4-5F05-09E5-7A998D5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0F799F-910E-F479-B9BC-B537B799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9523-52D9-4B25-BA3C-EE974E06D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65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18C6-DC29-3E53-3CB6-05446BE4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E1D5A8-A9C6-E94C-57A9-C9342B88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94C-7225-419F-B374-1E4D076A19BA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32DBB6-E05F-267C-A3FB-55199BE3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3A9201-F346-CE9D-2692-C5112EFB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9523-52D9-4B25-BA3C-EE974E06D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11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71A49E-6CA8-B9DC-906D-3783D3B8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94C-7225-419F-B374-1E4D076A19BA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4A6CC5-A22B-D84D-28AA-BCDE7AC5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9F995-9E5E-1413-D9A6-4B5D372C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9523-52D9-4B25-BA3C-EE974E06D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40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C8EC8-146B-F56A-A14A-BA16DF839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6B889A-95B4-7785-048F-C22CFA52D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431A30-1126-F12F-7686-F44E762C8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D00EF6-2AB1-2617-C18A-5CE20922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94C-7225-419F-B374-1E4D076A19BA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32AC70-D01B-CB30-2988-DB21A6AD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A0FADA-9533-793E-1258-20EA9A25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9523-52D9-4B25-BA3C-EE974E06D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38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F398B-ADA4-94FB-8C29-AFBA24DC3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ED1FEE-E34E-4496-01CA-020575C52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0646EF-019D-689C-CAF4-9856017C8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B6784D-7B14-029E-5867-FFBEB766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94C-7225-419F-B374-1E4D076A19BA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50792D-5277-F339-F0B6-A48282A5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BD88D8-553E-52B5-E17F-5DFBCA38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9523-52D9-4B25-BA3C-EE974E06D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86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4B743A-77E5-827A-865C-24BB542E1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07C55B-B8CD-AE39-815B-C27737B46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EC6F5-578F-A7E0-9F48-D528396EB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8094C-7225-419F-B374-1E4D076A19BA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E59ED-B9EF-CB5C-C169-EA8E38B0C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EDA0D3-0B99-9A3B-EBC9-8066738B5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09523-52D9-4B25-BA3C-EE974E06D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5B6CC-EC45-AB07-DA73-371C86185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벡터와 행렬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8B024E-5C39-4D88-0A5F-ECCD065CE4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SGA </a:t>
            </a:r>
            <a:r>
              <a:rPr lang="ko-KR" altLang="en-US" dirty="0"/>
              <a:t>프로그래밍 제작 전문가 양성 과정</a:t>
            </a:r>
          </a:p>
        </p:txBody>
      </p:sp>
    </p:spTree>
    <p:extLst>
      <p:ext uri="{BB962C8B-B14F-4D97-AF65-F5344CB8AC3E}">
        <p14:creationId xmlns:p14="http://schemas.microsoft.com/office/powerpoint/2010/main" val="2405322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B49E8-1EB1-D7D7-3778-E55B7DDF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 </a:t>
            </a:r>
            <a:r>
              <a:rPr lang="en-US" altLang="ko-KR" dirty="0"/>
              <a:t>:</a:t>
            </a:r>
            <a:r>
              <a:rPr lang="ko-KR" altLang="en-US" dirty="0"/>
              <a:t> 알아 두면 더 좋은 것들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BF297D-1A2E-4418-3E55-78808367C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행렬에 계산이 있는 만큼</a:t>
            </a:r>
            <a:r>
              <a:rPr lang="en-US" altLang="ko-KR" dirty="0"/>
              <a:t>, </a:t>
            </a:r>
            <a:r>
              <a:rPr lang="ko-KR" altLang="en-US" dirty="0"/>
              <a:t>계산에도 항등원이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항등원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계산 결과 언제나 똑같은 자신을 돌려주는 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곱셈의 항등원은 </a:t>
            </a:r>
            <a:r>
              <a:rPr lang="en-US" altLang="ko-KR" dirty="0"/>
              <a:t>1 -&gt; </a:t>
            </a:r>
            <a:r>
              <a:rPr lang="ko-KR" altLang="en-US" dirty="0"/>
              <a:t>행렬 곱셈의 항등원은</a:t>
            </a:r>
            <a:r>
              <a:rPr lang="en-US" altLang="ko-KR" dirty="0"/>
              <a:t>…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CE6D1E-7886-3F88-46F9-001B5395FC5B}"/>
              </a:ext>
            </a:extLst>
          </p:cNvPr>
          <p:cNvCxnSpPr/>
          <p:nvPr/>
        </p:nvCxnSpPr>
        <p:spPr>
          <a:xfrm>
            <a:off x="2110154" y="4079631"/>
            <a:ext cx="0" cy="16459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E960334-3535-5A29-AD01-570B7DAEF5BE}"/>
              </a:ext>
            </a:extLst>
          </p:cNvPr>
          <p:cNvCxnSpPr/>
          <p:nvPr/>
        </p:nvCxnSpPr>
        <p:spPr>
          <a:xfrm>
            <a:off x="4049151" y="4091351"/>
            <a:ext cx="0" cy="16459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F645EC8-D960-5E64-FF0F-C0FA619E29D2}"/>
              </a:ext>
            </a:extLst>
          </p:cNvPr>
          <p:cNvSpPr txBox="1"/>
          <p:nvPr/>
        </p:nvSpPr>
        <p:spPr>
          <a:xfrm>
            <a:off x="2411438" y="4025428"/>
            <a:ext cx="16881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</a:rPr>
              <a:t>1</a:t>
            </a:r>
            <a:r>
              <a:rPr lang="en-US" altLang="ko-KR" sz="3600" b="1" dirty="0"/>
              <a:t> 0 0</a:t>
            </a:r>
          </a:p>
          <a:p>
            <a:r>
              <a:rPr lang="en-US" altLang="ko-KR" sz="3600" b="1" dirty="0"/>
              <a:t>0 </a:t>
            </a:r>
            <a:r>
              <a:rPr lang="en-US" altLang="ko-KR" sz="3600" b="1" dirty="0">
                <a:solidFill>
                  <a:srgbClr val="0070C0"/>
                </a:solidFill>
              </a:rPr>
              <a:t>1</a:t>
            </a:r>
            <a:r>
              <a:rPr lang="en-US" altLang="ko-KR" sz="3600" b="1" dirty="0"/>
              <a:t> 0</a:t>
            </a:r>
          </a:p>
          <a:p>
            <a:r>
              <a:rPr lang="en-US" altLang="ko-KR" sz="3600" b="1" dirty="0"/>
              <a:t>0 0 </a:t>
            </a:r>
            <a:r>
              <a:rPr lang="en-US" altLang="ko-KR" sz="36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BE7A00-78CB-1966-484A-FAC53ABAF03D}"/>
              </a:ext>
            </a:extLst>
          </p:cNvPr>
          <p:cNvSpPr txBox="1"/>
          <p:nvPr/>
        </p:nvSpPr>
        <p:spPr>
          <a:xfrm>
            <a:off x="4591343" y="4272759"/>
            <a:ext cx="69160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주 대각선</a:t>
            </a:r>
            <a:r>
              <a:rPr lang="en-US" altLang="ko-KR" sz="2800" dirty="0"/>
              <a:t>(</a:t>
            </a:r>
            <a:r>
              <a:rPr lang="ko-KR" altLang="en-US" sz="2800" dirty="0"/>
              <a:t>왼쪽 위부터 오른쪽 아래까지</a:t>
            </a:r>
            <a:r>
              <a:rPr lang="en-US" altLang="ko-KR" sz="2800" dirty="0"/>
              <a:t>)</a:t>
            </a:r>
            <a:r>
              <a:rPr lang="ko-KR" altLang="en-US" sz="2800" dirty="0"/>
              <a:t>원소는 </a:t>
            </a:r>
            <a:r>
              <a:rPr lang="en-US" altLang="ko-KR" sz="2800" dirty="0"/>
              <a:t>1, </a:t>
            </a:r>
            <a:r>
              <a:rPr lang="ko-KR" altLang="en-US" sz="2800" dirty="0"/>
              <a:t>나머지가 모두 </a:t>
            </a:r>
            <a:r>
              <a:rPr lang="en-US" altLang="ko-KR" sz="2800" dirty="0"/>
              <a:t>0</a:t>
            </a:r>
            <a:r>
              <a:rPr lang="ko-KR" altLang="en-US" sz="2800" dirty="0"/>
              <a:t>인 행렬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이를 </a:t>
            </a:r>
            <a:r>
              <a:rPr lang="ko-KR" altLang="en-US" sz="2800" b="1" dirty="0"/>
              <a:t>단위행렬</a:t>
            </a:r>
            <a:r>
              <a:rPr lang="ko-KR" altLang="en-US" sz="2800" dirty="0"/>
              <a:t>이라고 한다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3482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B49E8-1EB1-D7D7-3778-E55B7DDF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 </a:t>
            </a:r>
            <a:r>
              <a:rPr lang="en-US" altLang="ko-KR" dirty="0"/>
              <a:t>:</a:t>
            </a:r>
            <a:r>
              <a:rPr lang="ko-KR" altLang="en-US" dirty="0"/>
              <a:t> 알아 두면 더 좋은 것들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BF297D-1A2E-4418-3E55-78808367C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행렬에 계산이 있는 만큼</a:t>
            </a:r>
            <a:r>
              <a:rPr lang="en-US" altLang="ko-KR" dirty="0"/>
              <a:t>, </a:t>
            </a:r>
            <a:r>
              <a:rPr lang="ko-KR" altLang="en-US" dirty="0"/>
              <a:t>계산에도 항등원이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항등원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계산 결과 언제나 똑같은 자신을 돌려주는 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모든 실수는 사칙연산으로 계산했을 때</a:t>
            </a:r>
            <a:r>
              <a:rPr lang="en-US" altLang="ko-KR" dirty="0"/>
              <a:t> </a:t>
            </a:r>
            <a:r>
              <a:rPr lang="ko-KR" altLang="en-US" dirty="0"/>
              <a:t>항등원을 결과로 내는</a:t>
            </a:r>
            <a:r>
              <a:rPr lang="en-US" altLang="ko-KR" dirty="0"/>
              <a:t>, </a:t>
            </a:r>
            <a:r>
              <a:rPr lang="ko-KR" altLang="en-US" dirty="0"/>
              <a:t>짝이 되는 숫자가 존재한다</a:t>
            </a:r>
            <a:r>
              <a:rPr lang="en-US" altLang="ko-KR" dirty="0"/>
              <a:t>. </a:t>
            </a:r>
            <a:r>
              <a:rPr lang="ko-KR" altLang="en-US" dirty="0"/>
              <a:t>이를 역원이라고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행렬에도 역원은 있다</a:t>
            </a:r>
            <a:r>
              <a:rPr lang="en-US" altLang="ko-KR" dirty="0"/>
              <a:t>. </a:t>
            </a:r>
            <a:r>
              <a:rPr lang="ko-KR" altLang="en-US" dirty="0"/>
              <a:t>곱셈의 경우</a:t>
            </a:r>
            <a:r>
              <a:rPr lang="en-US" altLang="ko-KR" dirty="0"/>
              <a:t>, </a:t>
            </a:r>
            <a:r>
              <a:rPr lang="ko-KR" altLang="en-US" dirty="0"/>
              <a:t>계산은 복잡하지만</a:t>
            </a:r>
            <a:r>
              <a:rPr lang="en-US" altLang="ko-KR" dirty="0"/>
              <a:t>…</a:t>
            </a:r>
            <a:br>
              <a:rPr lang="en-US" altLang="ko-KR" dirty="0"/>
            </a:br>
            <a:r>
              <a:rPr lang="ko-KR" altLang="en-US" dirty="0"/>
              <a:t>그래도 존재는 한다</a:t>
            </a:r>
            <a:r>
              <a:rPr lang="en-US" altLang="ko-KR" dirty="0"/>
              <a:t>. (= </a:t>
            </a:r>
            <a:r>
              <a:rPr lang="ko-KR" altLang="en-US" dirty="0"/>
              <a:t>코드를 잘 찾아내서</a:t>
            </a:r>
            <a:r>
              <a:rPr lang="en-US" altLang="ko-KR" dirty="0"/>
              <a:t>, </a:t>
            </a:r>
            <a:r>
              <a:rPr lang="ko-KR" altLang="en-US" dirty="0"/>
              <a:t>필요할 때 쓰자</a:t>
            </a:r>
            <a:r>
              <a:rPr lang="en-US" altLang="ko-KR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3838371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B49E8-1EB1-D7D7-3778-E55B7DDF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 </a:t>
            </a:r>
            <a:r>
              <a:rPr lang="en-US" altLang="ko-KR" dirty="0"/>
              <a:t>:</a:t>
            </a:r>
            <a:r>
              <a:rPr lang="ko-KR" altLang="en-US" dirty="0"/>
              <a:t> 알아 두면 더 좋은 것들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BF297D-1A2E-4418-3E55-78808367C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실수에는 제곱해서 자기 자신이 되는 수가 있다</a:t>
            </a:r>
            <a:r>
              <a:rPr lang="en-US" altLang="ko-KR" dirty="0"/>
              <a:t>. (1, 0)</a:t>
            </a:r>
            <a:br>
              <a:rPr lang="en-US" altLang="ko-KR" dirty="0"/>
            </a:br>
            <a:r>
              <a:rPr lang="ko-KR" altLang="en-US" dirty="0"/>
              <a:t>이를 </a:t>
            </a:r>
            <a:r>
              <a:rPr lang="ko-KR" altLang="en-US" b="1" dirty="0"/>
              <a:t>멱급수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행렬에도</a:t>
            </a:r>
            <a:r>
              <a:rPr lang="en-US" altLang="ko-KR" dirty="0"/>
              <a:t>, </a:t>
            </a:r>
            <a:r>
              <a:rPr lang="ko-KR" altLang="en-US" dirty="0"/>
              <a:t>멱급수처럼 작용하여 제곱하면 자기가 되는 행렬이 있다</a:t>
            </a:r>
            <a:r>
              <a:rPr lang="en-US" altLang="ko-KR" dirty="0"/>
              <a:t>. (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단위행렬 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이를 </a:t>
            </a:r>
            <a:r>
              <a:rPr lang="ko-KR" altLang="en-US" b="1" dirty="0" err="1"/>
              <a:t>멱등행렬</a:t>
            </a:r>
            <a:r>
              <a:rPr lang="en-US" altLang="ko-KR" dirty="0"/>
              <a:t>, </a:t>
            </a:r>
            <a:r>
              <a:rPr lang="ko-KR" altLang="en-US" dirty="0"/>
              <a:t>혹은 </a:t>
            </a:r>
            <a:r>
              <a:rPr lang="ko-KR" altLang="en-US" b="1" dirty="0"/>
              <a:t>멱행렬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7288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B49E8-1EB1-D7D7-3778-E55B7DDF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 </a:t>
            </a:r>
            <a:r>
              <a:rPr lang="en-US" altLang="ko-KR" dirty="0"/>
              <a:t>:</a:t>
            </a:r>
            <a:r>
              <a:rPr lang="ko-KR" altLang="en-US" dirty="0"/>
              <a:t> 알아 두면 더 좋은 것들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BF297D-1A2E-4418-3E55-78808367C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행렬에는 두 행렬 사이에는 직접적인 관계가 없지만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행과 열의 순서를 바꾸면 다른 쪽과 같아지는 관계가 있다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D3A0E67-4D53-FB22-3C7F-298C07F70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869726"/>
              </p:ext>
            </p:extLst>
          </p:nvPr>
        </p:nvGraphicFramePr>
        <p:xfrm>
          <a:off x="1778782" y="3118536"/>
          <a:ext cx="1963226" cy="3193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13">
                  <a:extLst>
                    <a:ext uri="{9D8B030D-6E8A-4147-A177-3AD203B41FA5}">
                      <a16:colId xmlns:a16="http://schemas.microsoft.com/office/drawing/2014/main" val="2484333739"/>
                    </a:ext>
                  </a:extLst>
                </a:gridCol>
                <a:gridCol w="981613">
                  <a:extLst>
                    <a:ext uri="{9D8B030D-6E8A-4147-A177-3AD203B41FA5}">
                      <a16:colId xmlns:a16="http://schemas.microsoft.com/office/drawing/2014/main" val="1423620204"/>
                    </a:ext>
                  </a:extLst>
                </a:gridCol>
              </a:tblGrid>
              <a:tr h="798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708419"/>
                  </a:ext>
                </a:extLst>
              </a:tr>
              <a:tr h="798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ko-KR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ko-KR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97261"/>
                  </a:ext>
                </a:extLst>
              </a:tr>
              <a:tr h="798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ko-KR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ko-KR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188796"/>
                  </a:ext>
                </a:extLst>
              </a:tr>
              <a:tr h="798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ko-KR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ko-KR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45552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C559445-07CD-3E55-A842-E77257E1F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020578"/>
              </p:ext>
            </p:extLst>
          </p:nvPr>
        </p:nvGraphicFramePr>
        <p:xfrm>
          <a:off x="5419969" y="3118536"/>
          <a:ext cx="4582160" cy="1596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540">
                  <a:extLst>
                    <a:ext uri="{9D8B030D-6E8A-4147-A177-3AD203B41FA5}">
                      <a16:colId xmlns:a16="http://schemas.microsoft.com/office/drawing/2014/main" val="2484333739"/>
                    </a:ext>
                  </a:extLst>
                </a:gridCol>
                <a:gridCol w="1145540">
                  <a:extLst>
                    <a:ext uri="{9D8B030D-6E8A-4147-A177-3AD203B41FA5}">
                      <a16:colId xmlns:a16="http://schemas.microsoft.com/office/drawing/2014/main" val="1423620204"/>
                    </a:ext>
                  </a:extLst>
                </a:gridCol>
                <a:gridCol w="1145540">
                  <a:extLst>
                    <a:ext uri="{9D8B030D-6E8A-4147-A177-3AD203B41FA5}">
                      <a16:colId xmlns:a16="http://schemas.microsoft.com/office/drawing/2014/main" val="2363804334"/>
                    </a:ext>
                  </a:extLst>
                </a:gridCol>
                <a:gridCol w="1145540">
                  <a:extLst>
                    <a:ext uri="{9D8B030D-6E8A-4147-A177-3AD203B41FA5}">
                      <a16:colId xmlns:a16="http://schemas.microsoft.com/office/drawing/2014/main" val="3424920282"/>
                    </a:ext>
                  </a:extLst>
                </a:gridCol>
              </a:tblGrid>
              <a:tr h="798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708419"/>
                  </a:ext>
                </a:extLst>
              </a:tr>
              <a:tr h="798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972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104DB58-0E0D-99EF-31FB-359F49383086}"/>
              </a:ext>
            </a:extLst>
          </p:cNvPr>
          <p:cNvSpPr txBox="1"/>
          <p:nvPr/>
        </p:nvSpPr>
        <p:spPr>
          <a:xfrm>
            <a:off x="4431910" y="5261424"/>
            <a:ext cx="6231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A,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B</a:t>
            </a:r>
            <a:r>
              <a:rPr lang="ko-KR" altLang="en-US" sz="2000" b="1" dirty="0"/>
              <a:t> 두 행렬은 아무 관계가 없는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다른 행렬입니다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80121-18B4-301B-FAD8-D25E47E84E24}"/>
              </a:ext>
            </a:extLst>
          </p:cNvPr>
          <p:cNvSpPr txBox="1"/>
          <p:nvPr/>
        </p:nvSpPr>
        <p:spPr>
          <a:xfrm>
            <a:off x="3833447" y="3055714"/>
            <a:ext cx="175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A       B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2259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B49E8-1EB1-D7D7-3778-E55B7DDF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 </a:t>
            </a:r>
            <a:r>
              <a:rPr lang="en-US" altLang="ko-KR" dirty="0"/>
              <a:t>:</a:t>
            </a:r>
            <a:r>
              <a:rPr lang="ko-KR" altLang="en-US" dirty="0"/>
              <a:t> 알아 두면 더 좋은 것들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BF297D-1A2E-4418-3E55-78808367C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행렬에는 두 행렬 사이에는 직접적인 관계가 없지만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행과 열의 순서를 바꾸면 다른 쪽과 같아지는 관계가 있다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D3A0E67-4D53-FB22-3C7F-298C07F70673}"/>
              </a:ext>
            </a:extLst>
          </p:cNvPr>
          <p:cNvGraphicFramePr>
            <a:graphicFrameLocks noGrp="1"/>
          </p:cNvGraphicFramePr>
          <p:nvPr/>
        </p:nvGraphicFramePr>
        <p:xfrm>
          <a:off x="1778782" y="3118536"/>
          <a:ext cx="1963226" cy="3193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13">
                  <a:extLst>
                    <a:ext uri="{9D8B030D-6E8A-4147-A177-3AD203B41FA5}">
                      <a16:colId xmlns:a16="http://schemas.microsoft.com/office/drawing/2014/main" val="2484333739"/>
                    </a:ext>
                  </a:extLst>
                </a:gridCol>
                <a:gridCol w="981613">
                  <a:extLst>
                    <a:ext uri="{9D8B030D-6E8A-4147-A177-3AD203B41FA5}">
                      <a16:colId xmlns:a16="http://schemas.microsoft.com/office/drawing/2014/main" val="1423620204"/>
                    </a:ext>
                  </a:extLst>
                </a:gridCol>
              </a:tblGrid>
              <a:tr h="798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708419"/>
                  </a:ext>
                </a:extLst>
              </a:tr>
              <a:tr h="798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ko-KR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ko-KR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97261"/>
                  </a:ext>
                </a:extLst>
              </a:tr>
              <a:tr h="798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ko-KR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ko-KR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188796"/>
                  </a:ext>
                </a:extLst>
              </a:tr>
              <a:tr h="798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ko-KR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ko-KR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45552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C559445-07CD-3E55-A842-E77257E1F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714912"/>
              </p:ext>
            </p:extLst>
          </p:nvPr>
        </p:nvGraphicFramePr>
        <p:xfrm>
          <a:off x="5419969" y="3118536"/>
          <a:ext cx="4582160" cy="1596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540">
                  <a:extLst>
                    <a:ext uri="{9D8B030D-6E8A-4147-A177-3AD203B41FA5}">
                      <a16:colId xmlns:a16="http://schemas.microsoft.com/office/drawing/2014/main" val="2484333739"/>
                    </a:ext>
                  </a:extLst>
                </a:gridCol>
                <a:gridCol w="1145540">
                  <a:extLst>
                    <a:ext uri="{9D8B030D-6E8A-4147-A177-3AD203B41FA5}">
                      <a16:colId xmlns:a16="http://schemas.microsoft.com/office/drawing/2014/main" val="1423620204"/>
                    </a:ext>
                  </a:extLst>
                </a:gridCol>
                <a:gridCol w="1145540">
                  <a:extLst>
                    <a:ext uri="{9D8B030D-6E8A-4147-A177-3AD203B41FA5}">
                      <a16:colId xmlns:a16="http://schemas.microsoft.com/office/drawing/2014/main" val="2363804334"/>
                    </a:ext>
                  </a:extLst>
                </a:gridCol>
                <a:gridCol w="1145540">
                  <a:extLst>
                    <a:ext uri="{9D8B030D-6E8A-4147-A177-3AD203B41FA5}">
                      <a16:colId xmlns:a16="http://schemas.microsoft.com/office/drawing/2014/main" val="3424920282"/>
                    </a:ext>
                  </a:extLst>
                </a:gridCol>
              </a:tblGrid>
              <a:tr h="798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ko-KR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ko-KR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ko-KR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ko-KR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708419"/>
                  </a:ext>
                </a:extLst>
              </a:tr>
              <a:tr h="798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ko-KR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ko-KR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ko-KR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ko-KR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972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104DB58-0E0D-99EF-31FB-359F49383086}"/>
              </a:ext>
            </a:extLst>
          </p:cNvPr>
          <p:cNvSpPr txBox="1"/>
          <p:nvPr/>
        </p:nvSpPr>
        <p:spPr>
          <a:xfrm>
            <a:off x="4431909" y="5261424"/>
            <a:ext cx="72442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A,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C</a:t>
            </a:r>
            <a:r>
              <a:rPr lang="ko-KR" altLang="en-US" sz="2000" b="1" dirty="0"/>
              <a:t> 두 행렬도 이대로는 아무 관련이 없어야 하지만</a:t>
            </a:r>
            <a:r>
              <a:rPr lang="en-US" altLang="ko-KR" sz="2000" b="1" dirty="0"/>
              <a:t>…</a:t>
            </a:r>
          </a:p>
          <a:p>
            <a:r>
              <a:rPr lang="ko-KR" altLang="en-US" sz="2000" b="1" dirty="0"/>
              <a:t>만약 </a:t>
            </a:r>
            <a:r>
              <a:rPr lang="en-US" altLang="ko-KR" sz="2000" b="1" dirty="0"/>
              <a:t>A</a:t>
            </a:r>
            <a:r>
              <a:rPr lang="ko-KR" altLang="en-US" sz="2000" b="1" dirty="0"/>
              <a:t>를 거꾸로 배치한다면</a:t>
            </a:r>
            <a:r>
              <a:rPr lang="en-US" altLang="ko-KR" sz="2000" b="1" dirty="0"/>
              <a:t>? (</a:t>
            </a:r>
            <a:r>
              <a:rPr lang="ko-KR" altLang="en-US" sz="2000" b="1" dirty="0"/>
              <a:t>행을 열로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열을 행으로</a:t>
            </a:r>
            <a:r>
              <a:rPr lang="en-US" altLang="ko-KR" sz="2000" b="1" dirty="0"/>
              <a:t>)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-&gt; </a:t>
            </a:r>
            <a:r>
              <a:rPr lang="en-US" altLang="ko-KR" sz="2400" b="1" dirty="0">
                <a:solidFill>
                  <a:srgbClr val="00B050"/>
                </a:solidFill>
              </a:rPr>
              <a:t>C</a:t>
            </a:r>
            <a:r>
              <a:rPr lang="ko-KR" altLang="en-US" sz="2400" b="1" dirty="0"/>
              <a:t>가 됩니다</a:t>
            </a:r>
            <a:r>
              <a:rPr lang="en-US" altLang="ko-KR" sz="2400" b="1" dirty="0"/>
              <a:t>.</a:t>
            </a:r>
            <a:endParaRPr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80121-18B4-301B-FAD8-D25E47E84E24}"/>
              </a:ext>
            </a:extLst>
          </p:cNvPr>
          <p:cNvSpPr txBox="1"/>
          <p:nvPr/>
        </p:nvSpPr>
        <p:spPr>
          <a:xfrm>
            <a:off x="3833447" y="3055714"/>
            <a:ext cx="175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A      </a:t>
            </a:r>
            <a:r>
              <a:rPr lang="en-US" altLang="ko-KR" sz="2800" b="1" dirty="0">
                <a:solidFill>
                  <a:srgbClr val="00B050"/>
                </a:solidFill>
              </a:rPr>
              <a:t> C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629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B49E8-1EB1-D7D7-3778-E55B7DDF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 </a:t>
            </a:r>
            <a:r>
              <a:rPr lang="en-US" altLang="ko-KR" dirty="0"/>
              <a:t>:</a:t>
            </a:r>
            <a:r>
              <a:rPr lang="ko-KR" altLang="en-US" dirty="0"/>
              <a:t> 알아 두면 더 좋은 것들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BF297D-1A2E-4418-3E55-78808367C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행렬에는 두 행렬 사이에는 직접적인 관계가 없지만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행과 열의 순서를 바꾸면 다른 쪽과 같아지는 관계가 있다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D3A0E67-4D53-FB22-3C7F-298C07F70673}"/>
              </a:ext>
            </a:extLst>
          </p:cNvPr>
          <p:cNvGraphicFramePr>
            <a:graphicFrameLocks noGrp="1"/>
          </p:cNvGraphicFramePr>
          <p:nvPr/>
        </p:nvGraphicFramePr>
        <p:xfrm>
          <a:off x="1778782" y="3118536"/>
          <a:ext cx="1963226" cy="3193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13">
                  <a:extLst>
                    <a:ext uri="{9D8B030D-6E8A-4147-A177-3AD203B41FA5}">
                      <a16:colId xmlns:a16="http://schemas.microsoft.com/office/drawing/2014/main" val="2484333739"/>
                    </a:ext>
                  </a:extLst>
                </a:gridCol>
                <a:gridCol w="981613">
                  <a:extLst>
                    <a:ext uri="{9D8B030D-6E8A-4147-A177-3AD203B41FA5}">
                      <a16:colId xmlns:a16="http://schemas.microsoft.com/office/drawing/2014/main" val="1423620204"/>
                    </a:ext>
                  </a:extLst>
                </a:gridCol>
              </a:tblGrid>
              <a:tr h="798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708419"/>
                  </a:ext>
                </a:extLst>
              </a:tr>
              <a:tr h="798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ko-KR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ko-KR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97261"/>
                  </a:ext>
                </a:extLst>
              </a:tr>
              <a:tr h="798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ko-KR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ko-KR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188796"/>
                  </a:ext>
                </a:extLst>
              </a:tr>
              <a:tr h="798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ko-KR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ko-KR" altLang="en-US" sz="2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45552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C559445-07CD-3E55-A842-E77257E1FF8E}"/>
              </a:ext>
            </a:extLst>
          </p:cNvPr>
          <p:cNvGraphicFramePr>
            <a:graphicFrameLocks noGrp="1"/>
          </p:cNvGraphicFramePr>
          <p:nvPr/>
        </p:nvGraphicFramePr>
        <p:xfrm>
          <a:off x="5419969" y="3118536"/>
          <a:ext cx="4582160" cy="1596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540">
                  <a:extLst>
                    <a:ext uri="{9D8B030D-6E8A-4147-A177-3AD203B41FA5}">
                      <a16:colId xmlns:a16="http://schemas.microsoft.com/office/drawing/2014/main" val="2484333739"/>
                    </a:ext>
                  </a:extLst>
                </a:gridCol>
                <a:gridCol w="1145540">
                  <a:extLst>
                    <a:ext uri="{9D8B030D-6E8A-4147-A177-3AD203B41FA5}">
                      <a16:colId xmlns:a16="http://schemas.microsoft.com/office/drawing/2014/main" val="1423620204"/>
                    </a:ext>
                  </a:extLst>
                </a:gridCol>
                <a:gridCol w="1145540">
                  <a:extLst>
                    <a:ext uri="{9D8B030D-6E8A-4147-A177-3AD203B41FA5}">
                      <a16:colId xmlns:a16="http://schemas.microsoft.com/office/drawing/2014/main" val="2363804334"/>
                    </a:ext>
                  </a:extLst>
                </a:gridCol>
                <a:gridCol w="1145540">
                  <a:extLst>
                    <a:ext uri="{9D8B030D-6E8A-4147-A177-3AD203B41FA5}">
                      <a16:colId xmlns:a16="http://schemas.microsoft.com/office/drawing/2014/main" val="3424920282"/>
                    </a:ext>
                  </a:extLst>
                </a:gridCol>
              </a:tblGrid>
              <a:tr h="798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ko-KR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ko-KR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ko-KR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ko-KR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708419"/>
                  </a:ext>
                </a:extLst>
              </a:tr>
              <a:tr h="798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ko-KR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ko-KR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ko-KR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ko-KR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972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104DB58-0E0D-99EF-31FB-359F49383086}"/>
              </a:ext>
            </a:extLst>
          </p:cNvPr>
          <p:cNvSpPr txBox="1"/>
          <p:nvPr/>
        </p:nvSpPr>
        <p:spPr>
          <a:xfrm>
            <a:off x="4431909" y="5261424"/>
            <a:ext cx="72442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이렇게 행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열을 뒤집으면 다른 쪽과 형태가 같아지는 것</a:t>
            </a:r>
            <a:r>
              <a:rPr lang="en-US" altLang="ko-KR" sz="2000" b="1" dirty="0"/>
              <a:t>,</a:t>
            </a:r>
          </a:p>
          <a:p>
            <a:r>
              <a:rPr lang="ko-KR" altLang="en-US" sz="2000" b="1" dirty="0"/>
              <a:t>혹은 그렇게 뒤집어서 나온 결과 행렬을</a:t>
            </a:r>
            <a:r>
              <a:rPr lang="en-US" altLang="ko-KR" sz="2000" b="1" dirty="0"/>
              <a:t>…</a:t>
            </a:r>
          </a:p>
          <a:p>
            <a:r>
              <a:rPr lang="ko-KR" altLang="en-US" sz="2400" b="1" dirty="0">
                <a:solidFill>
                  <a:srgbClr val="FF0000"/>
                </a:solidFill>
              </a:rPr>
              <a:t>전치행렬</a:t>
            </a:r>
            <a:r>
              <a:rPr lang="ko-KR" altLang="en-US" sz="2000" b="1" dirty="0"/>
              <a:t>이라고 합니다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80121-18B4-301B-FAD8-D25E47E84E24}"/>
              </a:ext>
            </a:extLst>
          </p:cNvPr>
          <p:cNvSpPr txBox="1"/>
          <p:nvPr/>
        </p:nvSpPr>
        <p:spPr>
          <a:xfrm>
            <a:off x="3833447" y="3055714"/>
            <a:ext cx="175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A      </a:t>
            </a:r>
            <a:r>
              <a:rPr lang="en-US" altLang="ko-KR" sz="2800" b="1" dirty="0">
                <a:solidFill>
                  <a:srgbClr val="00B050"/>
                </a:solidFill>
              </a:rPr>
              <a:t> C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98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B49E8-1EB1-D7D7-3778-E55B7DDF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 </a:t>
            </a:r>
            <a:r>
              <a:rPr lang="en-US" altLang="ko-KR" dirty="0"/>
              <a:t>:</a:t>
            </a:r>
            <a:r>
              <a:rPr lang="ko-KR" altLang="en-US" dirty="0"/>
              <a:t> 알아 두면 더 좋은 것들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BF297D-1A2E-4418-3E55-78808367C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벡터의 성분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F250A89-F43E-1D9B-DA4C-D4142A78018F}"/>
              </a:ext>
            </a:extLst>
          </p:cNvPr>
          <p:cNvCxnSpPr/>
          <p:nvPr/>
        </p:nvCxnSpPr>
        <p:spPr>
          <a:xfrm>
            <a:off x="2654693" y="4909242"/>
            <a:ext cx="35309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526517A-A0FE-DBD1-2724-CA705D585355}"/>
              </a:ext>
            </a:extLst>
          </p:cNvPr>
          <p:cNvCxnSpPr/>
          <p:nvPr/>
        </p:nvCxnSpPr>
        <p:spPr>
          <a:xfrm flipV="1">
            <a:off x="3315874" y="2672479"/>
            <a:ext cx="0" cy="2841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C32AFC9-ACE8-330E-FED4-143219103903}"/>
              </a:ext>
            </a:extLst>
          </p:cNvPr>
          <p:cNvCxnSpPr/>
          <p:nvPr/>
        </p:nvCxnSpPr>
        <p:spPr>
          <a:xfrm flipV="1">
            <a:off x="3315874" y="3052307"/>
            <a:ext cx="1969477" cy="185693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F29D58-52DA-9832-44BE-F92A44A3EBC2}"/>
              </a:ext>
            </a:extLst>
          </p:cNvPr>
          <p:cNvSpPr txBox="1"/>
          <p:nvPr/>
        </p:nvSpPr>
        <p:spPr>
          <a:xfrm>
            <a:off x="4849068" y="2607388"/>
            <a:ext cx="279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 ( x, y )</a:t>
            </a:r>
            <a:endParaRPr lang="ko-KR" altLang="en-US" b="1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A21A6BD-B937-E798-39B8-1BB59A8197FD}"/>
              </a:ext>
            </a:extLst>
          </p:cNvPr>
          <p:cNvCxnSpPr>
            <a:cxnSpLocks/>
          </p:cNvCxnSpPr>
          <p:nvPr/>
        </p:nvCxnSpPr>
        <p:spPr>
          <a:xfrm flipH="1">
            <a:off x="5280003" y="3052307"/>
            <a:ext cx="5348" cy="1856935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866EA85-A457-88FA-48A0-E9DE64A04EEA}"/>
              </a:ext>
            </a:extLst>
          </p:cNvPr>
          <p:cNvCxnSpPr>
            <a:cxnSpLocks/>
          </p:cNvCxnSpPr>
          <p:nvPr/>
        </p:nvCxnSpPr>
        <p:spPr>
          <a:xfrm flipH="1">
            <a:off x="3358663" y="3052307"/>
            <a:ext cx="192134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E7CB0C-65EB-F57B-49B2-1397D0D5EAB2}"/>
              </a:ext>
            </a:extLst>
          </p:cNvPr>
          <p:cNvSpPr txBox="1"/>
          <p:nvPr/>
        </p:nvSpPr>
        <p:spPr>
          <a:xfrm>
            <a:off x="5130606" y="4909242"/>
            <a:ext cx="581462" cy="37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0A136C-E0F0-1847-838C-D6995123DD14}"/>
              </a:ext>
            </a:extLst>
          </p:cNvPr>
          <p:cNvSpPr txBox="1"/>
          <p:nvPr/>
        </p:nvSpPr>
        <p:spPr>
          <a:xfrm>
            <a:off x="2949822" y="2901133"/>
            <a:ext cx="99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117FA9-8719-8DAA-233D-A555B49F3247}"/>
              </a:ext>
            </a:extLst>
          </p:cNvPr>
          <p:cNvSpPr txBox="1"/>
          <p:nvPr/>
        </p:nvSpPr>
        <p:spPr>
          <a:xfrm>
            <a:off x="6416041" y="3018816"/>
            <a:ext cx="45654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벡터를 기하학적 축으로 분해했을 때</a:t>
            </a:r>
            <a:r>
              <a:rPr lang="en-US" altLang="ko-KR" sz="2000" dirty="0"/>
              <a:t>,</a:t>
            </a:r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선을 </a:t>
            </a:r>
            <a:r>
              <a:rPr lang="en-US" altLang="ko-KR" sz="2000" dirty="0"/>
              <a:t>x</a:t>
            </a:r>
            <a:r>
              <a:rPr lang="ko-KR" altLang="en-US" sz="2000" dirty="0"/>
              <a:t>축과 </a:t>
            </a:r>
            <a:r>
              <a:rPr lang="en-US" altLang="ko-KR" sz="2000" dirty="0"/>
              <a:t>y</a:t>
            </a:r>
            <a:r>
              <a:rPr lang="ko-KR" altLang="en-US" sz="2000" dirty="0"/>
              <a:t>축</a:t>
            </a:r>
            <a:r>
              <a:rPr lang="en-US" altLang="ko-KR" sz="2000" dirty="0"/>
              <a:t>, </a:t>
            </a:r>
            <a:r>
              <a:rPr lang="ko-KR" altLang="en-US" sz="2000" dirty="0"/>
              <a:t>혹은 </a:t>
            </a:r>
            <a:r>
              <a:rPr lang="en-US" altLang="ko-KR" sz="2000" dirty="0"/>
              <a:t>z</a:t>
            </a:r>
            <a:r>
              <a:rPr lang="ko-KR" altLang="en-US" sz="2000" dirty="0"/>
              <a:t>축으로 나눌 수 있다고 했을 때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ko-KR" altLang="en-US" sz="2000" dirty="0"/>
              <a:t>각 축의 시점에서 벡터가 어느 정도로 움직이는지를 따로 표시한 요소를</a:t>
            </a:r>
            <a:endParaRPr lang="en-US" altLang="ko-KR" sz="2000" dirty="0"/>
          </a:p>
          <a:p>
            <a:r>
              <a:rPr lang="ko-KR" altLang="en-US" sz="2000" dirty="0"/>
              <a:t>벡터의 </a:t>
            </a:r>
            <a:r>
              <a:rPr lang="ko-KR" altLang="en-US" sz="2400" b="1" dirty="0"/>
              <a:t>성분</a:t>
            </a:r>
            <a:r>
              <a:rPr lang="ko-KR" altLang="en-US" sz="2000" dirty="0"/>
              <a:t>이라고 한다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797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B49E8-1EB1-D7D7-3778-E55B7DDF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 </a:t>
            </a:r>
            <a:r>
              <a:rPr lang="en-US" altLang="ko-KR" dirty="0"/>
              <a:t>:</a:t>
            </a:r>
            <a:r>
              <a:rPr lang="ko-KR" altLang="en-US" dirty="0"/>
              <a:t> 알아 두면 더 좋은 것들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BF297D-1A2E-4418-3E55-78808367C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벡터의 성분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F250A89-F43E-1D9B-DA4C-D4142A78018F}"/>
              </a:ext>
            </a:extLst>
          </p:cNvPr>
          <p:cNvCxnSpPr/>
          <p:nvPr/>
        </p:nvCxnSpPr>
        <p:spPr>
          <a:xfrm>
            <a:off x="2654693" y="4909242"/>
            <a:ext cx="35309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526517A-A0FE-DBD1-2724-CA705D585355}"/>
              </a:ext>
            </a:extLst>
          </p:cNvPr>
          <p:cNvCxnSpPr/>
          <p:nvPr/>
        </p:nvCxnSpPr>
        <p:spPr>
          <a:xfrm flipV="1">
            <a:off x="3315874" y="2672479"/>
            <a:ext cx="0" cy="2841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C32AFC9-ACE8-330E-FED4-143219103903}"/>
              </a:ext>
            </a:extLst>
          </p:cNvPr>
          <p:cNvCxnSpPr/>
          <p:nvPr/>
        </p:nvCxnSpPr>
        <p:spPr>
          <a:xfrm flipV="1">
            <a:off x="3315874" y="3052307"/>
            <a:ext cx="1969477" cy="185693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F29D58-52DA-9832-44BE-F92A44A3EBC2}"/>
              </a:ext>
            </a:extLst>
          </p:cNvPr>
          <p:cNvSpPr txBox="1"/>
          <p:nvPr/>
        </p:nvSpPr>
        <p:spPr>
          <a:xfrm>
            <a:off x="4849068" y="2607388"/>
            <a:ext cx="279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 ( x, y )</a:t>
            </a:r>
            <a:endParaRPr lang="ko-KR" altLang="en-US" b="1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A21A6BD-B937-E798-39B8-1BB59A8197FD}"/>
              </a:ext>
            </a:extLst>
          </p:cNvPr>
          <p:cNvCxnSpPr>
            <a:cxnSpLocks/>
          </p:cNvCxnSpPr>
          <p:nvPr/>
        </p:nvCxnSpPr>
        <p:spPr>
          <a:xfrm flipH="1">
            <a:off x="5280003" y="3052307"/>
            <a:ext cx="5348" cy="1856935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866EA85-A457-88FA-48A0-E9DE64A04EEA}"/>
              </a:ext>
            </a:extLst>
          </p:cNvPr>
          <p:cNvCxnSpPr>
            <a:cxnSpLocks/>
          </p:cNvCxnSpPr>
          <p:nvPr/>
        </p:nvCxnSpPr>
        <p:spPr>
          <a:xfrm flipH="1">
            <a:off x="3358663" y="3052307"/>
            <a:ext cx="192134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E7CB0C-65EB-F57B-49B2-1397D0D5EAB2}"/>
              </a:ext>
            </a:extLst>
          </p:cNvPr>
          <p:cNvSpPr txBox="1"/>
          <p:nvPr/>
        </p:nvSpPr>
        <p:spPr>
          <a:xfrm>
            <a:off x="5130606" y="4909242"/>
            <a:ext cx="581462" cy="37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x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0A136C-E0F0-1847-838C-D6995123DD14}"/>
              </a:ext>
            </a:extLst>
          </p:cNvPr>
          <p:cNvSpPr txBox="1"/>
          <p:nvPr/>
        </p:nvSpPr>
        <p:spPr>
          <a:xfrm>
            <a:off x="2949822" y="2901133"/>
            <a:ext cx="99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y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117FA9-8719-8DAA-233D-A555B49F3247}"/>
              </a:ext>
            </a:extLst>
          </p:cNvPr>
          <p:cNvSpPr txBox="1"/>
          <p:nvPr/>
        </p:nvSpPr>
        <p:spPr>
          <a:xfrm>
            <a:off x="6416041" y="3018816"/>
            <a:ext cx="4565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예 </a:t>
            </a:r>
            <a:r>
              <a:rPr lang="en-US" altLang="ko-KR" sz="2000" dirty="0"/>
              <a:t>: </a:t>
            </a:r>
            <a:r>
              <a:rPr lang="ko-KR" altLang="en-US" sz="2000" dirty="0"/>
              <a:t>왼쪽의 </a:t>
            </a:r>
            <a:r>
              <a:rPr lang="en-US" altLang="ko-KR" sz="2000" dirty="0"/>
              <a:t>2</a:t>
            </a:r>
            <a:r>
              <a:rPr lang="ko-KR" altLang="en-US" sz="2000" dirty="0"/>
              <a:t>차원 공간 벡터는</a:t>
            </a:r>
            <a:endParaRPr lang="en-US" altLang="ko-KR" sz="2000" dirty="0"/>
          </a:p>
          <a:p>
            <a:r>
              <a:rPr lang="en-US" altLang="ko-KR" sz="2000" dirty="0"/>
              <a:t>X</a:t>
            </a:r>
            <a:r>
              <a:rPr lang="ko-KR" altLang="en-US" sz="2000" dirty="0"/>
              <a:t>축 방향으로 </a:t>
            </a:r>
            <a:r>
              <a:rPr lang="en-US" altLang="ko-KR" sz="2000" b="1" dirty="0">
                <a:solidFill>
                  <a:srgbClr val="0070C0"/>
                </a:solidFill>
              </a:rPr>
              <a:t>x</a:t>
            </a:r>
            <a:r>
              <a:rPr lang="en-US" altLang="ko-KR" sz="2000" dirty="0"/>
              <a:t>, </a:t>
            </a:r>
            <a:r>
              <a:rPr lang="ko-KR" altLang="en-US" sz="2000" dirty="0"/>
              <a:t>그리고</a:t>
            </a:r>
            <a:endParaRPr lang="en-US" altLang="ko-KR" sz="2000" dirty="0"/>
          </a:p>
          <a:p>
            <a:r>
              <a:rPr lang="en-US" altLang="ko-KR" sz="2000" dirty="0"/>
              <a:t>Y</a:t>
            </a:r>
            <a:r>
              <a:rPr lang="ko-KR" altLang="en-US" sz="2000" dirty="0"/>
              <a:t>축 방향으로 </a:t>
            </a:r>
            <a:r>
              <a:rPr lang="en-US" altLang="ko-KR" sz="2000" b="1" dirty="0">
                <a:solidFill>
                  <a:srgbClr val="FF0000"/>
                </a:solidFill>
              </a:rPr>
              <a:t>y</a:t>
            </a:r>
            <a:r>
              <a:rPr lang="ko-KR" altLang="en-US" sz="2000" dirty="0"/>
              <a:t>의 성분을 가진다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2234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B49E8-1EB1-D7D7-3778-E55B7DDF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 </a:t>
            </a:r>
            <a:r>
              <a:rPr lang="en-US" altLang="ko-KR" dirty="0"/>
              <a:t>:</a:t>
            </a:r>
            <a:r>
              <a:rPr lang="ko-KR" altLang="en-US" dirty="0"/>
              <a:t> 알아 두면 더 좋은 것들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BF297D-1A2E-4418-3E55-78808367C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단위벡터 </a:t>
            </a:r>
            <a:r>
              <a:rPr lang="en-US" altLang="ko-KR" dirty="0"/>
              <a:t>(</a:t>
            </a:r>
            <a:r>
              <a:rPr lang="ko-KR" altLang="en-US" dirty="0"/>
              <a:t>단순한 뜻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ED20BCE8-642E-34E4-F574-BA36E996D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08752"/>
              </p:ext>
            </p:extLst>
          </p:nvPr>
        </p:nvGraphicFramePr>
        <p:xfrm>
          <a:off x="2427877" y="2532875"/>
          <a:ext cx="3960000" cy="39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3945775125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1456537013"/>
                    </a:ext>
                  </a:extLst>
                </a:gridCol>
              </a:tblGrid>
              <a:tr h="1980000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19715" marR="119715" marT="59858" marB="59858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19715" marR="119715" marT="59858" marB="5985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523764"/>
                  </a:ext>
                </a:extLst>
              </a:tr>
              <a:tr h="1980000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19715" marR="119715" marT="59858" marB="59858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19715" marR="119715" marT="59858" marB="5985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1271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1915BC5-F827-39D4-0127-BC04060A6AFF}"/>
              </a:ext>
            </a:extLst>
          </p:cNvPr>
          <p:cNvSpPr txBox="1"/>
          <p:nvPr/>
        </p:nvSpPr>
        <p:spPr>
          <a:xfrm>
            <a:off x="4079630" y="2213272"/>
            <a:ext cx="88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FD0FF-C166-1631-1A08-CFC0E2907982}"/>
              </a:ext>
            </a:extLst>
          </p:cNvPr>
          <p:cNvSpPr txBox="1"/>
          <p:nvPr/>
        </p:nvSpPr>
        <p:spPr>
          <a:xfrm>
            <a:off x="6375526" y="4512875"/>
            <a:ext cx="88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A75BF9-9DF7-E8A0-9412-826D00C49CA5}"/>
              </a:ext>
            </a:extLst>
          </p:cNvPr>
          <p:cNvSpPr txBox="1"/>
          <p:nvPr/>
        </p:nvSpPr>
        <p:spPr>
          <a:xfrm>
            <a:off x="4079631" y="4512875"/>
            <a:ext cx="88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3F0368B-EDDD-9881-5C83-3760DB092A3A}"/>
              </a:ext>
            </a:extLst>
          </p:cNvPr>
          <p:cNvCxnSpPr>
            <a:cxnSpLocks/>
          </p:cNvCxnSpPr>
          <p:nvPr/>
        </p:nvCxnSpPr>
        <p:spPr>
          <a:xfrm>
            <a:off x="4403188" y="2532875"/>
            <a:ext cx="19846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251AB4A-97A4-1DBF-E998-2CE0BB6A0558}"/>
              </a:ext>
            </a:extLst>
          </p:cNvPr>
          <p:cNvCxnSpPr>
            <a:cxnSpLocks/>
          </p:cNvCxnSpPr>
          <p:nvPr/>
        </p:nvCxnSpPr>
        <p:spPr>
          <a:xfrm flipV="1">
            <a:off x="6375526" y="2532875"/>
            <a:ext cx="0" cy="19800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8371400-7B31-5590-0B35-2CA4F4131B39}"/>
              </a:ext>
            </a:extLst>
          </p:cNvPr>
          <p:cNvCxnSpPr/>
          <p:nvPr/>
        </p:nvCxnSpPr>
        <p:spPr>
          <a:xfrm flipV="1">
            <a:off x="4403188" y="2532875"/>
            <a:ext cx="1972338" cy="19800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5731FCD-8D1C-2736-8C13-54EEC02BACA6}"/>
              </a:ext>
            </a:extLst>
          </p:cNvPr>
          <p:cNvSpPr txBox="1"/>
          <p:nvPr/>
        </p:nvSpPr>
        <p:spPr>
          <a:xfrm>
            <a:off x="6487360" y="2398621"/>
            <a:ext cx="1819446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 (1, 1)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7B8352E-8FF8-FBC6-D216-DB0EBF59ED61}"/>
              </a:ext>
            </a:extLst>
          </p:cNvPr>
          <p:cNvCxnSpPr>
            <a:endCxn id="4" idx="3"/>
          </p:cNvCxnSpPr>
          <p:nvPr/>
        </p:nvCxnSpPr>
        <p:spPr>
          <a:xfrm>
            <a:off x="4403188" y="4512875"/>
            <a:ext cx="198468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EE11D74-F46E-4AB5-8165-86BA1AF2A4E1}"/>
              </a:ext>
            </a:extLst>
          </p:cNvPr>
          <p:cNvCxnSpPr/>
          <p:nvPr/>
        </p:nvCxnSpPr>
        <p:spPr>
          <a:xfrm flipV="1">
            <a:off x="4403188" y="2532874"/>
            <a:ext cx="0" cy="19800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7634671-6F49-355F-CF0E-6375A4879D6F}"/>
              </a:ext>
            </a:extLst>
          </p:cNvPr>
          <p:cNvSpPr txBox="1"/>
          <p:nvPr/>
        </p:nvSpPr>
        <p:spPr>
          <a:xfrm>
            <a:off x="5055742" y="4563279"/>
            <a:ext cx="152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 (1, 0)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7D26B4-C178-F998-9FDB-BAFC62997594}"/>
              </a:ext>
            </a:extLst>
          </p:cNvPr>
          <p:cNvSpPr txBox="1"/>
          <p:nvPr/>
        </p:nvSpPr>
        <p:spPr>
          <a:xfrm>
            <a:off x="3444430" y="3105188"/>
            <a:ext cx="152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 (0, 1)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1A54EB-371D-4B60-D0FA-E26321D42D32}"/>
              </a:ext>
            </a:extLst>
          </p:cNvPr>
          <p:cNvSpPr txBox="1"/>
          <p:nvPr/>
        </p:nvSpPr>
        <p:spPr>
          <a:xfrm>
            <a:off x="6892597" y="4010789"/>
            <a:ext cx="4629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벡터를 이루는 성분이 </a:t>
            </a:r>
            <a:r>
              <a:rPr lang="en-US" altLang="ko-KR" dirty="0"/>
              <a:t>1, 0, -1 </a:t>
            </a:r>
            <a:r>
              <a:rPr lang="ko-KR" altLang="en-US" dirty="0"/>
              <a:t>중 한 가지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단위로 사용 가능한 수</a:t>
            </a:r>
            <a:r>
              <a:rPr lang="en-US" altLang="ko-KR" dirty="0"/>
              <a:t>)</a:t>
            </a:r>
            <a:r>
              <a:rPr lang="ko-KR" altLang="en-US" dirty="0"/>
              <a:t>로 이루어진 것을</a:t>
            </a:r>
            <a:endParaRPr lang="en-US" altLang="ko-KR" dirty="0"/>
          </a:p>
          <a:p>
            <a:r>
              <a:rPr lang="ko-KR" altLang="en-US" dirty="0"/>
              <a:t>단위 벡터라고 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681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B49E8-1EB1-D7D7-3778-E55B7DDF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 </a:t>
            </a:r>
            <a:r>
              <a:rPr lang="en-US" altLang="ko-KR" dirty="0"/>
              <a:t>:</a:t>
            </a:r>
            <a:r>
              <a:rPr lang="ko-KR" altLang="en-US" dirty="0"/>
              <a:t> 알아 두면 더 좋은 것들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BF297D-1A2E-4418-3E55-78808367C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단위벡터 </a:t>
            </a:r>
            <a:r>
              <a:rPr lang="en-US" altLang="ko-KR" dirty="0"/>
              <a:t>(</a:t>
            </a:r>
            <a:r>
              <a:rPr lang="ko-KR" altLang="en-US" dirty="0"/>
              <a:t>엄밀한 정의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ED20BCE8-642E-34E4-F574-BA36E996D988}"/>
              </a:ext>
            </a:extLst>
          </p:cNvPr>
          <p:cNvGraphicFramePr>
            <a:graphicFrameLocks noGrp="1"/>
          </p:cNvGraphicFramePr>
          <p:nvPr/>
        </p:nvGraphicFramePr>
        <p:xfrm>
          <a:off x="2427877" y="2532875"/>
          <a:ext cx="3960000" cy="39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3945775125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1456537013"/>
                    </a:ext>
                  </a:extLst>
                </a:gridCol>
              </a:tblGrid>
              <a:tr h="1980000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19715" marR="119715" marT="59858" marB="59858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19715" marR="119715" marT="59858" marB="5985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523764"/>
                  </a:ext>
                </a:extLst>
              </a:tr>
              <a:tr h="1980000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19715" marR="119715" marT="59858" marB="59858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19715" marR="119715" marT="59858" marB="5985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1271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1915BC5-F827-39D4-0127-BC04060A6AFF}"/>
              </a:ext>
            </a:extLst>
          </p:cNvPr>
          <p:cNvSpPr txBox="1"/>
          <p:nvPr/>
        </p:nvSpPr>
        <p:spPr>
          <a:xfrm>
            <a:off x="4079630" y="2213272"/>
            <a:ext cx="88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FD0FF-C166-1631-1A08-CFC0E2907982}"/>
              </a:ext>
            </a:extLst>
          </p:cNvPr>
          <p:cNvSpPr txBox="1"/>
          <p:nvPr/>
        </p:nvSpPr>
        <p:spPr>
          <a:xfrm>
            <a:off x="6375526" y="4512875"/>
            <a:ext cx="88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A75BF9-9DF7-E8A0-9412-826D00C49CA5}"/>
              </a:ext>
            </a:extLst>
          </p:cNvPr>
          <p:cNvSpPr txBox="1"/>
          <p:nvPr/>
        </p:nvSpPr>
        <p:spPr>
          <a:xfrm>
            <a:off x="4079631" y="4512875"/>
            <a:ext cx="88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3F0368B-EDDD-9881-5C83-3760DB092A3A}"/>
              </a:ext>
            </a:extLst>
          </p:cNvPr>
          <p:cNvCxnSpPr>
            <a:cxnSpLocks/>
          </p:cNvCxnSpPr>
          <p:nvPr/>
        </p:nvCxnSpPr>
        <p:spPr>
          <a:xfrm>
            <a:off x="4403188" y="2532875"/>
            <a:ext cx="19846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251AB4A-97A4-1DBF-E998-2CE0BB6A0558}"/>
              </a:ext>
            </a:extLst>
          </p:cNvPr>
          <p:cNvCxnSpPr>
            <a:cxnSpLocks/>
          </p:cNvCxnSpPr>
          <p:nvPr/>
        </p:nvCxnSpPr>
        <p:spPr>
          <a:xfrm flipV="1">
            <a:off x="6375526" y="2532875"/>
            <a:ext cx="0" cy="19800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8371400-7B31-5590-0B35-2CA4F4131B39}"/>
              </a:ext>
            </a:extLst>
          </p:cNvPr>
          <p:cNvCxnSpPr/>
          <p:nvPr/>
        </p:nvCxnSpPr>
        <p:spPr>
          <a:xfrm flipV="1">
            <a:off x="4403188" y="2532875"/>
            <a:ext cx="1972338" cy="198000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5731FCD-8D1C-2736-8C13-54EEC02BACA6}"/>
              </a:ext>
            </a:extLst>
          </p:cNvPr>
          <p:cNvSpPr txBox="1"/>
          <p:nvPr/>
        </p:nvSpPr>
        <p:spPr>
          <a:xfrm>
            <a:off x="6487360" y="2398621"/>
            <a:ext cx="1819446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trike="sngStrike" dirty="0"/>
              <a:t>v (1, 1)</a:t>
            </a:r>
            <a:endParaRPr lang="ko-KR" altLang="en-US" strike="sngStrike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7B8352E-8FF8-FBC6-D216-DB0EBF59ED61}"/>
              </a:ext>
            </a:extLst>
          </p:cNvPr>
          <p:cNvCxnSpPr>
            <a:endCxn id="4" idx="3"/>
          </p:cNvCxnSpPr>
          <p:nvPr/>
        </p:nvCxnSpPr>
        <p:spPr>
          <a:xfrm>
            <a:off x="4403188" y="4512875"/>
            <a:ext cx="198468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EE11D74-F46E-4AB5-8165-86BA1AF2A4E1}"/>
              </a:ext>
            </a:extLst>
          </p:cNvPr>
          <p:cNvCxnSpPr/>
          <p:nvPr/>
        </p:nvCxnSpPr>
        <p:spPr>
          <a:xfrm flipV="1">
            <a:off x="4403188" y="2532874"/>
            <a:ext cx="0" cy="19800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7634671-6F49-355F-CF0E-6375A4879D6F}"/>
              </a:ext>
            </a:extLst>
          </p:cNvPr>
          <p:cNvSpPr txBox="1"/>
          <p:nvPr/>
        </p:nvSpPr>
        <p:spPr>
          <a:xfrm>
            <a:off x="5055742" y="4563279"/>
            <a:ext cx="152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 (1, 0)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7D26B4-C178-F998-9FDB-BAFC62997594}"/>
              </a:ext>
            </a:extLst>
          </p:cNvPr>
          <p:cNvSpPr txBox="1"/>
          <p:nvPr/>
        </p:nvSpPr>
        <p:spPr>
          <a:xfrm>
            <a:off x="3444430" y="3105188"/>
            <a:ext cx="152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v (0, 1)</a:t>
            </a:r>
            <a:endParaRPr lang="ko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1A54EB-371D-4B60-D0FA-E26321D42D32}"/>
              </a:ext>
            </a:extLst>
          </p:cNvPr>
          <p:cNvSpPr txBox="1"/>
          <p:nvPr/>
        </p:nvSpPr>
        <p:spPr>
          <a:xfrm>
            <a:off x="6892597" y="4010789"/>
            <a:ext cx="46294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벡터의 </a:t>
            </a:r>
            <a:r>
              <a:rPr lang="ko-KR" altLang="en-US" b="1" dirty="0"/>
              <a:t>하나의 성분이 </a:t>
            </a:r>
            <a:r>
              <a:rPr lang="en-US" altLang="ko-KR" b="1" dirty="0"/>
              <a:t>±1</a:t>
            </a:r>
            <a:r>
              <a:rPr lang="ko-KR" altLang="en-US" b="1" dirty="0"/>
              <a:t>이고</a:t>
            </a:r>
            <a:endParaRPr lang="en-US" altLang="ko-KR" b="1" dirty="0"/>
          </a:p>
          <a:p>
            <a:r>
              <a:rPr lang="ko-KR" altLang="en-US" b="1" dirty="0"/>
              <a:t>모든 다른 성분은 </a:t>
            </a:r>
            <a:r>
              <a:rPr lang="en-US" altLang="ko-KR" b="1" dirty="0"/>
              <a:t>0</a:t>
            </a:r>
            <a:r>
              <a:rPr lang="ko-KR" altLang="en-US" b="1" dirty="0"/>
              <a:t>이며</a:t>
            </a:r>
            <a:r>
              <a:rPr lang="en-US" altLang="ko-KR" b="1" dirty="0"/>
              <a:t>,</a:t>
            </a:r>
          </a:p>
          <a:p>
            <a:r>
              <a:rPr lang="ko-KR" altLang="en-US" b="1" dirty="0"/>
              <a:t>따라서 </a:t>
            </a:r>
            <a:r>
              <a:rPr lang="ko-KR" altLang="en-US" b="1" dirty="0">
                <a:solidFill>
                  <a:srgbClr val="FF0000"/>
                </a:solidFill>
              </a:rPr>
              <a:t>길이가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/>
              <a:t>이 되어</a:t>
            </a:r>
            <a:endParaRPr lang="en-US" altLang="ko-KR" b="1" dirty="0"/>
          </a:p>
          <a:p>
            <a:r>
              <a:rPr lang="ko-KR" altLang="en-US" b="1" dirty="0">
                <a:solidFill>
                  <a:srgbClr val="FF0000"/>
                </a:solidFill>
              </a:rPr>
              <a:t>모든 벡터 계산의 단위</a:t>
            </a:r>
            <a:r>
              <a:rPr lang="ko-KR" altLang="en-US" b="1" dirty="0"/>
              <a:t>가 되는 것</a:t>
            </a:r>
            <a:r>
              <a:rPr lang="ko-KR" altLang="en-US" dirty="0"/>
              <a:t>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좁은 의미에서 </a:t>
            </a:r>
            <a:r>
              <a:rPr lang="ko-KR" altLang="en-US" b="1" dirty="0"/>
              <a:t>단위 벡터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057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B49E8-1EB1-D7D7-3778-E55B7DDF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 </a:t>
            </a:r>
            <a:r>
              <a:rPr lang="en-US" altLang="ko-KR" dirty="0"/>
              <a:t>:</a:t>
            </a:r>
            <a:r>
              <a:rPr lang="ko-KR" altLang="en-US" dirty="0"/>
              <a:t> 알아 두면 더 좋은 것들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BF297D-1A2E-4418-3E55-78808367C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단위벡터가 쓰이는 이유 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(</a:t>
            </a:r>
            <a:r>
              <a:rPr lang="ko-KR" altLang="en-US" dirty="0"/>
              <a:t>당연한 이야기지만</a:t>
            </a:r>
            <a:r>
              <a:rPr lang="en-US" altLang="ko-KR" dirty="0"/>
              <a:t>…) </a:t>
            </a:r>
            <a:r>
              <a:rPr lang="ko-KR" altLang="en-US" dirty="0"/>
              <a:t>단위가 기준인 계산에 쓰기 위해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b="1" dirty="0"/>
              <a:t>동</a:t>
            </a:r>
            <a:r>
              <a:rPr lang="en-US" altLang="ko-KR" b="1" dirty="0"/>
              <a:t>/</a:t>
            </a:r>
            <a:r>
              <a:rPr lang="ko-KR" altLang="en-US" b="1" dirty="0"/>
              <a:t>서</a:t>
            </a:r>
            <a:r>
              <a:rPr lang="en-US" altLang="ko-KR" b="1" dirty="0"/>
              <a:t>/</a:t>
            </a:r>
            <a:r>
              <a:rPr lang="ko-KR" altLang="en-US" b="1" dirty="0"/>
              <a:t>남</a:t>
            </a:r>
            <a:r>
              <a:rPr lang="en-US" altLang="ko-KR" b="1" dirty="0"/>
              <a:t>/</a:t>
            </a:r>
            <a:r>
              <a:rPr lang="ko-KR" altLang="en-US" b="1" dirty="0"/>
              <a:t>북</a:t>
            </a:r>
            <a:r>
              <a:rPr lang="en-US" altLang="ko-KR" b="1" dirty="0"/>
              <a:t>, </a:t>
            </a:r>
            <a:r>
              <a:rPr lang="ko-KR" altLang="en-US" b="1" dirty="0"/>
              <a:t>혹은 위</a:t>
            </a:r>
            <a:r>
              <a:rPr lang="en-US" altLang="ko-KR" b="1" dirty="0"/>
              <a:t>/</a:t>
            </a:r>
            <a:r>
              <a:rPr lang="ko-KR" altLang="en-US" b="1" dirty="0"/>
              <a:t>아래</a:t>
            </a:r>
            <a:r>
              <a:rPr lang="en-US" altLang="ko-KR" b="1" dirty="0"/>
              <a:t>/</a:t>
            </a:r>
            <a:r>
              <a:rPr lang="ko-KR" altLang="en-US" b="1" dirty="0"/>
              <a:t>왼쪽</a:t>
            </a:r>
            <a:r>
              <a:rPr lang="en-US" altLang="ko-KR" b="1" dirty="0"/>
              <a:t>/</a:t>
            </a:r>
            <a:r>
              <a:rPr lang="ko-KR" altLang="en-US" b="1" dirty="0"/>
              <a:t>오른쪽 등</a:t>
            </a:r>
            <a:br>
              <a:rPr lang="en-US" altLang="ko-KR" b="1" dirty="0"/>
            </a:br>
            <a:r>
              <a:rPr lang="ko-KR" altLang="en-US" b="1" dirty="0"/>
              <a:t>방위와 상대적인 방향을 정확하게 나타낼 수 있다</a:t>
            </a:r>
            <a:r>
              <a:rPr lang="en-US" altLang="ko-KR" b="1" dirty="0"/>
              <a:t>!</a:t>
            </a:r>
          </a:p>
          <a:p>
            <a:pPr marL="514350" indent="-514350">
              <a:buAutoNum type="arabicPeriod"/>
            </a:pPr>
            <a:endParaRPr lang="en-US" altLang="ko-KR" b="1" dirty="0"/>
          </a:p>
          <a:p>
            <a:pPr marL="514350" indent="-514350">
              <a:buAutoNum type="arabicPeriod"/>
            </a:pPr>
            <a:r>
              <a:rPr lang="ko-KR" altLang="en-US" dirty="0"/>
              <a:t>다른 벡터를 </a:t>
            </a:r>
            <a:r>
              <a:rPr lang="en-US" altLang="ko-KR" dirty="0"/>
              <a:t>(</a:t>
            </a:r>
            <a:r>
              <a:rPr lang="ko-KR" altLang="en-US" dirty="0"/>
              <a:t>좁은 의미에서</a:t>
            </a:r>
            <a:r>
              <a:rPr lang="en-US" altLang="ko-KR" dirty="0"/>
              <a:t>) </a:t>
            </a:r>
            <a:r>
              <a:rPr lang="ko-KR" altLang="en-US" dirty="0"/>
              <a:t>단위벡터 길이에 맞추면</a:t>
            </a:r>
            <a:r>
              <a:rPr lang="en-US" altLang="ko-KR" dirty="0"/>
              <a:t>(</a:t>
            </a:r>
            <a:r>
              <a:rPr lang="ko-KR" altLang="en-US" dirty="0"/>
              <a:t>길이 </a:t>
            </a:r>
            <a:r>
              <a:rPr lang="en-US" altLang="ko-KR" dirty="0"/>
              <a:t>1)</a:t>
            </a:r>
            <a:br>
              <a:rPr lang="en-US" altLang="ko-KR" dirty="0"/>
            </a:br>
            <a:r>
              <a:rPr lang="ko-KR" altLang="en-US" dirty="0"/>
              <a:t>그 벡터의 방향을 간결하게 표현할 수 있다</a:t>
            </a:r>
            <a:r>
              <a:rPr lang="en-US" altLang="ko-KR" dirty="0"/>
              <a:t>. (</a:t>
            </a:r>
            <a:r>
              <a:rPr lang="ko-KR" altLang="en-US" dirty="0"/>
              <a:t>정규화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241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5968A37B-1C73-66E8-A8DB-141A5B0A57D1}"/>
              </a:ext>
            </a:extLst>
          </p:cNvPr>
          <p:cNvSpPr/>
          <p:nvPr/>
        </p:nvSpPr>
        <p:spPr>
          <a:xfrm>
            <a:off x="2427876" y="2532874"/>
            <a:ext cx="3947650" cy="3959989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8B49E8-1EB1-D7D7-3778-E55B7DDF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 </a:t>
            </a:r>
            <a:r>
              <a:rPr lang="en-US" altLang="ko-KR" dirty="0"/>
              <a:t>:</a:t>
            </a:r>
            <a:r>
              <a:rPr lang="ko-KR" altLang="en-US" dirty="0"/>
              <a:t> 알아 두면 더 좋은 것들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BF297D-1A2E-4418-3E55-78808367C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벡터의 정규화 </a:t>
            </a:r>
            <a:r>
              <a:rPr lang="en-US" altLang="ko-KR" dirty="0"/>
              <a:t>(</a:t>
            </a:r>
            <a:r>
              <a:rPr lang="ko-KR" altLang="en-US" dirty="0"/>
              <a:t>단위벡터에 길이 맞추기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ED20BCE8-642E-34E4-F574-BA36E996D988}"/>
              </a:ext>
            </a:extLst>
          </p:cNvPr>
          <p:cNvGraphicFramePr>
            <a:graphicFrameLocks noGrp="1"/>
          </p:cNvGraphicFramePr>
          <p:nvPr/>
        </p:nvGraphicFramePr>
        <p:xfrm>
          <a:off x="2427877" y="2532875"/>
          <a:ext cx="3960000" cy="39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3945775125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1456537013"/>
                    </a:ext>
                  </a:extLst>
                </a:gridCol>
              </a:tblGrid>
              <a:tr h="1980000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19715" marR="119715" marT="59858" marB="59858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19715" marR="119715" marT="59858" marB="5985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523764"/>
                  </a:ext>
                </a:extLst>
              </a:tr>
              <a:tr h="1980000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19715" marR="119715" marT="59858" marB="59858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19715" marR="119715" marT="59858" marB="5985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1271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1915BC5-F827-39D4-0127-BC04060A6AFF}"/>
              </a:ext>
            </a:extLst>
          </p:cNvPr>
          <p:cNvSpPr txBox="1"/>
          <p:nvPr/>
        </p:nvSpPr>
        <p:spPr>
          <a:xfrm>
            <a:off x="4079630" y="2213272"/>
            <a:ext cx="88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FD0FF-C166-1631-1A08-CFC0E2907982}"/>
              </a:ext>
            </a:extLst>
          </p:cNvPr>
          <p:cNvSpPr txBox="1"/>
          <p:nvPr/>
        </p:nvSpPr>
        <p:spPr>
          <a:xfrm>
            <a:off x="6375526" y="4512875"/>
            <a:ext cx="88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A75BF9-9DF7-E8A0-9412-826D00C49CA5}"/>
              </a:ext>
            </a:extLst>
          </p:cNvPr>
          <p:cNvSpPr txBox="1"/>
          <p:nvPr/>
        </p:nvSpPr>
        <p:spPr>
          <a:xfrm>
            <a:off x="4079631" y="4512875"/>
            <a:ext cx="88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8371400-7B31-5590-0B35-2CA4F4131B39}"/>
              </a:ext>
            </a:extLst>
          </p:cNvPr>
          <p:cNvCxnSpPr/>
          <p:nvPr/>
        </p:nvCxnSpPr>
        <p:spPr>
          <a:xfrm flipV="1">
            <a:off x="4403188" y="2532875"/>
            <a:ext cx="1972338" cy="198000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5731FCD-8D1C-2736-8C13-54EEC02BACA6}"/>
              </a:ext>
            </a:extLst>
          </p:cNvPr>
          <p:cNvSpPr txBox="1"/>
          <p:nvPr/>
        </p:nvSpPr>
        <p:spPr>
          <a:xfrm>
            <a:off x="6487360" y="2398621"/>
            <a:ext cx="1819446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 (x, y)</a:t>
            </a:r>
            <a:endParaRPr lang="ko-KR" altLang="en-US" b="1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7B8352E-8FF8-FBC6-D216-DB0EBF59ED61}"/>
              </a:ext>
            </a:extLst>
          </p:cNvPr>
          <p:cNvCxnSpPr>
            <a:endCxn id="4" idx="3"/>
          </p:cNvCxnSpPr>
          <p:nvPr/>
        </p:nvCxnSpPr>
        <p:spPr>
          <a:xfrm>
            <a:off x="4403188" y="4512875"/>
            <a:ext cx="198468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EE11D74-F46E-4AB5-8165-86BA1AF2A4E1}"/>
              </a:ext>
            </a:extLst>
          </p:cNvPr>
          <p:cNvCxnSpPr/>
          <p:nvPr/>
        </p:nvCxnSpPr>
        <p:spPr>
          <a:xfrm flipV="1">
            <a:off x="4403188" y="2532874"/>
            <a:ext cx="0" cy="19800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7634671-6F49-355F-CF0E-6375A4879D6F}"/>
              </a:ext>
            </a:extLst>
          </p:cNvPr>
          <p:cNvSpPr txBox="1"/>
          <p:nvPr/>
        </p:nvSpPr>
        <p:spPr>
          <a:xfrm>
            <a:off x="5055742" y="4563279"/>
            <a:ext cx="152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 (1, 0)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7D26B4-C178-F998-9FDB-BAFC62997594}"/>
              </a:ext>
            </a:extLst>
          </p:cNvPr>
          <p:cNvSpPr txBox="1"/>
          <p:nvPr/>
        </p:nvSpPr>
        <p:spPr>
          <a:xfrm>
            <a:off x="3444430" y="3105188"/>
            <a:ext cx="152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 (0, 1)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1A54EB-371D-4B60-D0FA-E26321D42D32}"/>
              </a:ext>
            </a:extLst>
          </p:cNvPr>
          <p:cNvSpPr txBox="1"/>
          <p:nvPr/>
        </p:nvSpPr>
        <p:spPr>
          <a:xfrm>
            <a:off x="6818658" y="4086660"/>
            <a:ext cx="5299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</a:t>
            </a:r>
            <a:r>
              <a:rPr lang="ko-KR" altLang="en-US" sz="2000" dirty="0"/>
              <a:t>한 벡터가 있을 때</a:t>
            </a:r>
            <a:r>
              <a:rPr lang="en-US" altLang="ko-KR" sz="2000" dirty="0"/>
              <a:t>, </a:t>
            </a:r>
            <a:r>
              <a:rPr lang="ko-KR" altLang="en-US" sz="2000" dirty="0"/>
              <a:t>해당 벡터의 </a:t>
            </a:r>
            <a:r>
              <a:rPr lang="ko-KR" altLang="en-US" sz="2000" b="1" dirty="0"/>
              <a:t>길이가</a:t>
            </a:r>
            <a:endParaRPr lang="en-US" altLang="ko-KR" sz="2000" b="1" dirty="0"/>
          </a:p>
          <a:p>
            <a:r>
              <a:rPr lang="en-US" altLang="ko-KR" sz="2000" b="1" dirty="0"/>
              <a:t>1</a:t>
            </a:r>
            <a:r>
              <a:rPr lang="ko-KR" altLang="en-US" sz="2000" b="1" dirty="0"/>
              <a:t>이 되게 다시 그리면</a:t>
            </a:r>
            <a:r>
              <a:rPr lang="ko-KR" altLang="en-US" sz="2000" dirty="0"/>
              <a:t> 그 과정에서 크기라는 정보를 잃지만</a:t>
            </a:r>
            <a:r>
              <a:rPr lang="en-US" altLang="ko-KR" sz="2000" dirty="0"/>
              <a:t>, </a:t>
            </a:r>
            <a:r>
              <a:rPr lang="ko-KR" altLang="en-US" sz="2000" dirty="0"/>
              <a:t>대신 </a:t>
            </a:r>
            <a:r>
              <a:rPr lang="en-US" altLang="ko-KR" sz="2000" b="1" dirty="0"/>
              <a:t>x, y </a:t>
            </a:r>
            <a:r>
              <a:rPr lang="ko-KR" altLang="en-US" sz="2000" b="1" dirty="0"/>
              <a:t>성분을 각도 </a:t>
            </a:r>
            <a:r>
              <a:rPr lang="en-US" altLang="ko-KR" sz="2000" b="1" dirty="0"/>
              <a:t>A</a:t>
            </a:r>
            <a:r>
              <a:rPr lang="ko-KR" altLang="en-US" sz="2000" b="1" dirty="0"/>
              <a:t>에</a:t>
            </a:r>
            <a:endParaRPr lang="en-US" altLang="ko-KR" sz="2000" b="1" dirty="0"/>
          </a:p>
          <a:p>
            <a:r>
              <a:rPr lang="ko-KR" altLang="en-US" sz="2000" b="1" dirty="0"/>
              <a:t>각각 맞춘 삼각함수 결과로</a:t>
            </a:r>
            <a:r>
              <a:rPr lang="ko-KR" altLang="en-US" sz="2000" dirty="0"/>
              <a:t> 나타낼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b="1" dirty="0"/>
              <a:t>방향</a:t>
            </a:r>
            <a:r>
              <a:rPr lang="ko-KR" altLang="en-US" sz="2000" dirty="0"/>
              <a:t>과 </a:t>
            </a:r>
            <a:r>
              <a:rPr lang="ko-KR" altLang="en-US" sz="2000" b="1" dirty="0"/>
              <a:t>각도</a:t>
            </a:r>
            <a:r>
              <a:rPr lang="ko-KR" altLang="en-US" sz="2000" dirty="0"/>
              <a:t>를 벡터로 나타낼 수 있다</a:t>
            </a:r>
            <a:r>
              <a:rPr lang="en-US" altLang="ko-KR" sz="2000" dirty="0"/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836E987-5360-92A0-32CD-E48137448E5A}"/>
              </a:ext>
            </a:extLst>
          </p:cNvPr>
          <p:cNvCxnSpPr/>
          <p:nvPr/>
        </p:nvCxnSpPr>
        <p:spPr>
          <a:xfrm flipV="1">
            <a:off x="4403188" y="3105188"/>
            <a:ext cx="1392701" cy="14076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60CC71-BE0C-5A5A-7F19-BF2F040AADDF}"/>
              </a:ext>
            </a:extLst>
          </p:cNvPr>
          <p:cNvSpPr txBox="1"/>
          <p:nvPr/>
        </p:nvSpPr>
        <p:spPr>
          <a:xfrm>
            <a:off x="5622820" y="3332995"/>
            <a:ext cx="220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vn</a:t>
            </a:r>
            <a:r>
              <a:rPr lang="en-US" altLang="ko-KR" sz="2000" b="1" dirty="0"/>
              <a:t> (cos A, sin A)</a:t>
            </a:r>
            <a:endParaRPr lang="ko-KR" altLang="en-US" sz="2000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D4A635-3AD9-2FD1-537A-D54546D6EB3C}"/>
              </a:ext>
            </a:extLst>
          </p:cNvPr>
          <p:cNvCxnSpPr/>
          <p:nvPr/>
        </p:nvCxnSpPr>
        <p:spPr>
          <a:xfrm>
            <a:off x="7033846" y="2767946"/>
            <a:ext cx="0" cy="5219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CF37C1-A18F-9252-798C-E5A8628713F9}"/>
              </a:ext>
            </a:extLst>
          </p:cNvPr>
          <p:cNvSpPr txBox="1"/>
          <p:nvPr/>
        </p:nvSpPr>
        <p:spPr>
          <a:xfrm>
            <a:off x="91392" y="3414860"/>
            <a:ext cx="227664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/>
              <a:t>이 원에 맞게 그려진</a:t>
            </a:r>
            <a:endParaRPr lang="en-US" altLang="ko-KR" dirty="0"/>
          </a:p>
          <a:p>
            <a:pPr algn="r"/>
            <a:r>
              <a:rPr lang="ko-KR" altLang="en-US" dirty="0"/>
              <a:t>모든 벡터의 길이</a:t>
            </a:r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= </a:t>
            </a:r>
            <a:r>
              <a:rPr lang="ko-KR" altLang="en-US" dirty="0"/>
              <a:t>원의 반지름</a:t>
            </a:r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= </a:t>
            </a:r>
            <a:r>
              <a:rPr lang="en-US" altLang="ko-KR" sz="2000" b="1" dirty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1626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5968A37B-1C73-66E8-A8DB-141A5B0A57D1}"/>
              </a:ext>
            </a:extLst>
          </p:cNvPr>
          <p:cNvSpPr/>
          <p:nvPr/>
        </p:nvSpPr>
        <p:spPr>
          <a:xfrm>
            <a:off x="2427876" y="2532874"/>
            <a:ext cx="3947650" cy="3959989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8B49E8-1EB1-D7D7-3778-E55B7DDF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 </a:t>
            </a:r>
            <a:r>
              <a:rPr lang="en-US" altLang="ko-KR" dirty="0"/>
              <a:t>:</a:t>
            </a:r>
            <a:r>
              <a:rPr lang="ko-KR" altLang="en-US" dirty="0"/>
              <a:t> 알아 두면 더 좋은 것들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BF297D-1A2E-4418-3E55-78808367C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벡터의 정규화 </a:t>
            </a:r>
            <a:r>
              <a:rPr lang="en-US" altLang="ko-KR" dirty="0"/>
              <a:t>(</a:t>
            </a:r>
            <a:r>
              <a:rPr lang="ko-KR" altLang="en-US" dirty="0"/>
              <a:t>단위벡터에 길이 맞추기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ED20BCE8-642E-34E4-F574-BA36E996D988}"/>
              </a:ext>
            </a:extLst>
          </p:cNvPr>
          <p:cNvGraphicFramePr>
            <a:graphicFrameLocks noGrp="1"/>
          </p:cNvGraphicFramePr>
          <p:nvPr/>
        </p:nvGraphicFramePr>
        <p:xfrm>
          <a:off x="2427877" y="2532875"/>
          <a:ext cx="3960000" cy="39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3945775125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1456537013"/>
                    </a:ext>
                  </a:extLst>
                </a:gridCol>
              </a:tblGrid>
              <a:tr h="1980000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19715" marR="119715" marT="59858" marB="59858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19715" marR="119715" marT="59858" marB="5985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523764"/>
                  </a:ext>
                </a:extLst>
              </a:tr>
              <a:tr h="1980000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19715" marR="119715" marT="59858" marB="59858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19715" marR="119715" marT="59858" marB="5985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1271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1915BC5-F827-39D4-0127-BC04060A6AFF}"/>
              </a:ext>
            </a:extLst>
          </p:cNvPr>
          <p:cNvSpPr txBox="1"/>
          <p:nvPr/>
        </p:nvSpPr>
        <p:spPr>
          <a:xfrm>
            <a:off x="4079630" y="2213272"/>
            <a:ext cx="88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FD0FF-C166-1631-1A08-CFC0E2907982}"/>
              </a:ext>
            </a:extLst>
          </p:cNvPr>
          <p:cNvSpPr txBox="1"/>
          <p:nvPr/>
        </p:nvSpPr>
        <p:spPr>
          <a:xfrm>
            <a:off x="6375526" y="4512875"/>
            <a:ext cx="88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A75BF9-9DF7-E8A0-9412-826D00C49CA5}"/>
              </a:ext>
            </a:extLst>
          </p:cNvPr>
          <p:cNvSpPr txBox="1"/>
          <p:nvPr/>
        </p:nvSpPr>
        <p:spPr>
          <a:xfrm>
            <a:off x="4079631" y="4512875"/>
            <a:ext cx="88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8371400-7B31-5590-0B35-2CA4F4131B39}"/>
              </a:ext>
            </a:extLst>
          </p:cNvPr>
          <p:cNvCxnSpPr/>
          <p:nvPr/>
        </p:nvCxnSpPr>
        <p:spPr>
          <a:xfrm flipV="1">
            <a:off x="4403188" y="2532875"/>
            <a:ext cx="1972338" cy="198000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5731FCD-8D1C-2736-8C13-54EEC02BACA6}"/>
              </a:ext>
            </a:extLst>
          </p:cNvPr>
          <p:cNvSpPr txBox="1"/>
          <p:nvPr/>
        </p:nvSpPr>
        <p:spPr>
          <a:xfrm>
            <a:off x="6487360" y="2398621"/>
            <a:ext cx="1819446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 (x, y)</a:t>
            </a:r>
            <a:endParaRPr lang="ko-KR" altLang="en-US" b="1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7B8352E-8FF8-FBC6-D216-DB0EBF59ED61}"/>
              </a:ext>
            </a:extLst>
          </p:cNvPr>
          <p:cNvCxnSpPr>
            <a:endCxn id="4" idx="3"/>
          </p:cNvCxnSpPr>
          <p:nvPr/>
        </p:nvCxnSpPr>
        <p:spPr>
          <a:xfrm>
            <a:off x="4403188" y="4512875"/>
            <a:ext cx="198468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EE11D74-F46E-4AB5-8165-86BA1AF2A4E1}"/>
              </a:ext>
            </a:extLst>
          </p:cNvPr>
          <p:cNvCxnSpPr/>
          <p:nvPr/>
        </p:nvCxnSpPr>
        <p:spPr>
          <a:xfrm flipV="1">
            <a:off x="4403188" y="2532874"/>
            <a:ext cx="0" cy="19800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7634671-6F49-355F-CF0E-6375A4879D6F}"/>
              </a:ext>
            </a:extLst>
          </p:cNvPr>
          <p:cNvSpPr txBox="1"/>
          <p:nvPr/>
        </p:nvSpPr>
        <p:spPr>
          <a:xfrm>
            <a:off x="5055742" y="4563279"/>
            <a:ext cx="152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 (1, 0)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7D26B4-C178-F998-9FDB-BAFC62997594}"/>
              </a:ext>
            </a:extLst>
          </p:cNvPr>
          <p:cNvSpPr txBox="1"/>
          <p:nvPr/>
        </p:nvSpPr>
        <p:spPr>
          <a:xfrm>
            <a:off x="3444430" y="3105188"/>
            <a:ext cx="152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 (0, 1)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1A54EB-371D-4B60-D0FA-E26321D42D32}"/>
              </a:ext>
            </a:extLst>
          </p:cNvPr>
          <p:cNvSpPr txBox="1"/>
          <p:nvPr/>
        </p:nvSpPr>
        <p:spPr>
          <a:xfrm>
            <a:off x="6818658" y="4086660"/>
            <a:ext cx="52994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이렇게 방향 정보를 도출하기 위해</a:t>
            </a:r>
            <a:endParaRPr lang="en-US" altLang="ko-KR" sz="2400" dirty="0"/>
          </a:p>
          <a:p>
            <a:r>
              <a:rPr lang="ko-KR" altLang="en-US" sz="2400" dirty="0"/>
              <a:t>벡터의 길이를 </a:t>
            </a:r>
            <a:r>
              <a:rPr lang="en-US" altLang="ko-KR" sz="2400" dirty="0"/>
              <a:t>1</a:t>
            </a:r>
            <a:r>
              <a:rPr lang="ko-KR" altLang="en-US" sz="2400" dirty="0"/>
              <a:t>로 줄이는 과정을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b="1" dirty="0"/>
              <a:t>벡터의 정규화</a:t>
            </a:r>
            <a:r>
              <a:rPr lang="en-US" altLang="ko-KR" sz="2400" b="1" dirty="0"/>
              <a:t>(Normalize)</a:t>
            </a:r>
            <a:r>
              <a:rPr lang="ko-KR" altLang="en-US" sz="2400" dirty="0"/>
              <a:t>라고 한다</a:t>
            </a:r>
            <a:endParaRPr lang="en-US" altLang="ko-KR" sz="2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836E987-5360-92A0-32CD-E48137448E5A}"/>
              </a:ext>
            </a:extLst>
          </p:cNvPr>
          <p:cNvCxnSpPr/>
          <p:nvPr/>
        </p:nvCxnSpPr>
        <p:spPr>
          <a:xfrm flipV="1">
            <a:off x="4403188" y="3105188"/>
            <a:ext cx="1392701" cy="14076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60CC71-BE0C-5A5A-7F19-BF2F040AADDF}"/>
              </a:ext>
            </a:extLst>
          </p:cNvPr>
          <p:cNvSpPr txBox="1"/>
          <p:nvPr/>
        </p:nvSpPr>
        <p:spPr>
          <a:xfrm>
            <a:off x="5622820" y="3332995"/>
            <a:ext cx="2526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vn</a:t>
            </a:r>
            <a:r>
              <a:rPr lang="en-US" altLang="ko-KR" sz="2000" b="1" dirty="0"/>
              <a:t> (cos TH, sin TH)</a:t>
            </a:r>
            <a:endParaRPr lang="ko-KR" altLang="en-US" sz="2000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D4A635-3AD9-2FD1-537A-D54546D6EB3C}"/>
              </a:ext>
            </a:extLst>
          </p:cNvPr>
          <p:cNvCxnSpPr/>
          <p:nvPr/>
        </p:nvCxnSpPr>
        <p:spPr>
          <a:xfrm>
            <a:off x="7033846" y="2767946"/>
            <a:ext cx="0" cy="5219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74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B49E8-1EB1-D7D7-3778-E55B7DDF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 </a:t>
            </a:r>
            <a:r>
              <a:rPr lang="en-US" altLang="ko-KR" dirty="0"/>
              <a:t>:</a:t>
            </a:r>
            <a:r>
              <a:rPr lang="ko-KR" altLang="en-US" dirty="0"/>
              <a:t> 알아 두면 더 좋은 것들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BF297D-1A2E-4418-3E55-78808367C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행렬에 계산이 있는 만큼</a:t>
            </a:r>
            <a:r>
              <a:rPr lang="en-US" altLang="ko-KR" dirty="0"/>
              <a:t>, </a:t>
            </a:r>
            <a:r>
              <a:rPr lang="ko-KR" altLang="en-US" dirty="0"/>
              <a:t>계산에도 항등원이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항등원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계산 결과 언제나 똑같은 자신을 돌려주는 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덧셈의 항등원은 </a:t>
            </a:r>
            <a:r>
              <a:rPr lang="en-US" altLang="ko-KR" dirty="0"/>
              <a:t>0 -&gt; </a:t>
            </a:r>
            <a:r>
              <a:rPr lang="ko-KR" altLang="en-US" dirty="0"/>
              <a:t>행렬 덧셈의 항등원은</a:t>
            </a:r>
            <a:r>
              <a:rPr lang="en-US" altLang="ko-KR" dirty="0"/>
              <a:t>…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2F7478-522A-3021-B2DE-D8B9403FE597}"/>
              </a:ext>
            </a:extLst>
          </p:cNvPr>
          <p:cNvCxnSpPr/>
          <p:nvPr/>
        </p:nvCxnSpPr>
        <p:spPr>
          <a:xfrm>
            <a:off x="2110154" y="4079631"/>
            <a:ext cx="0" cy="16459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F72E3DB-3BD0-E872-90FC-183FECBFEC1F}"/>
              </a:ext>
            </a:extLst>
          </p:cNvPr>
          <p:cNvCxnSpPr/>
          <p:nvPr/>
        </p:nvCxnSpPr>
        <p:spPr>
          <a:xfrm>
            <a:off x="4049151" y="4091351"/>
            <a:ext cx="0" cy="16459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182182-9AAF-E860-2246-AB47544E2FCB}"/>
              </a:ext>
            </a:extLst>
          </p:cNvPr>
          <p:cNvSpPr txBox="1"/>
          <p:nvPr/>
        </p:nvSpPr>
        <p:spPr>
          <a:xfrm>
            <a:off x="2411438" y="4025428"/>
            <a:ext cx="16881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0 0 0</a:t>
            </a:r>
          </a:p>
          <a:p>
            <a:r>
              <a:rPr lang="en-US" altLang="ko-KR" sz="3600" b="1" dirty="0"/>
              <a:t>0 0 0</a:t>
            </a:r>
          </a:p>
          <a:p>
            <a:r>
              <a:rPr lang="en-US" altLang="ko-KR" sz="3600" b="1" dirty="0"/>
              <a:t>0 0 0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8C3DAA-8D09-B6F8-9E86-75E0CA626B3A}"/>
              </a:ext>
            </a:extLst>
          </p:cNvPr>
          <p:cNvSpPr txBox="1"/>
          <p:nvPr/>
        </p:nvSpPr>
        <p:spPr>
          <a:xfrm>
            <a:off x="4591343" y="4272759"/>
            <a:ext cx="47126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모든 구성 원소가 </a:t>
            </a:r>
            <a:r>
              <a:rPr lang="en-US" altLang="ko-KR" sz="2800" dirty="0"/>
              <a:t>0</a:t>
            </a:r>
            <a:r>
              <a:rPr lang="ko-KR" altLang="en-US" sz="2800" dirty="0"/>
              <a:t>인 행렬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이를 </a:t>
            </a:r>
            <a:r>
              <a:rPr lang="ko-KR" altLang="en-US" sz="2800" b="1" dirty="0"/>
              <a:t>영행렬</a:t>
            </a:r>
            <a:r>
              <a:rPr lang="ko-KR" altLang="en-US" sz="2800" dirty="0"/>
              <a:t>이라고 한다</a:t>
            </a:r>
            <a:r>
              <a:rPr lang="en-US" altLang="ko-KR" sz="28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4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882</Words>
  <Application>Microsoft Office PowerPoint</Application>
  <PresentationFormat>와이드스크린</PresentationFormat>
  <Paragraphs>183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벡터와 행렬</vt:lpstr>
      <vt:lpstr>벡터 : 알아 두면 더 좋은 것들</vt:lpstr>
      <vt:lpstr>벡터 : 알아 두면 더 좋은 것들</vt:lpstr>
      <vt:lpstr>벡터 : 알아 두면 더 좋은 것들</vt:lpstr>
      <vt:lpstr>벡터 : 알아 두면 더 좋은 것들</vt:lpstr>
      <vt:lpstr>벡터 : 알아 두면 더 좋은 것들</vt:lpstr>
      <vt:lpstr>벡터 : 알아 두면 더 좋은 것들</vt:lpstr>
      <vt:lpstr>벡터 : 알아 두면 더 좋은 것들</vt:lpstr>
      <vt:lpstr>행렬 : 알아 두면 더 좋은 것들</vt:lpstr>
      <vt:lpstr>행렬 : 알아 두면 더 좋은 것들</vt:lpstr>
      <vt:lpstr>행렬 : 알아 두면 더 좋은 것들</vt:lpstr>
      <vt:lpstr>행렬 : 알아 두면 더 좋은 것들</vt:lpstr>
      <vt:lpstr>행렬 : 알아 두면 더 좋은 것들</vt:lpstr>
      <vt:lpstr>행렬 : 알아 두면 더 좋은 것들</vt:lpstr>
      <vt:lpstr>행렬 : 알아 두면 더 좋은 것들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벡터와 행렬</dc:title>
  <dc:creator>이 재훈</dc:creator>
  <cp:lastModifiedBy>이 재훈</cp:lastModifiedBy>
  <cp:revision>53</cp:revision>
  <dcterms:created xsi:type="dcterms:W3CDTF">2023-09-14T04:48:12Z</dcterms:created>
  <dcterms:modified xsi:type="dcterms:W3CDTF">2023-09-14T05:56:34Z</dcterms:modified>
</cp:coreProperties>
</file>