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3C08F-6841-0A40-D195-EB1659951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1B6AC-0C38-F898-9F89-E236EF67B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08C12-7D8D-CB04-F06A-BD42DB59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139DF-50BE-6AF7-1864-7CDFE04D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BF52C-A9A8-3FAB-E9C2-09626186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04EE-42AE-5602-DD77-75296585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F47D5-E1A8-9BC5-9BC5-B2E6965F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712BA-2984-CD1A-3D5A-332DBF7C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5AD6D-F4D1-5E04-90C2-2213509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25DCA-DCD5-F1A5-875C-86625A1A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9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44BD3-A4E8-527D-05D2-11D351B36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E894BD-88D4-0309-9B76-63054CA6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9C19E-95B7-5202-BF2E-AA380C0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00AB6-7821-3A40-9F6F-E9AF74B1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DED37-14E1-786C-B1E1-602C2F6D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F0DD-0A8A-7890-4DA4-0566CE5E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9ABEC-986F-20CC-72F1-1393F230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A0F1C-B480-5EEE-C8BD-632E81CA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1E70-B692-D391-FC3D-E8B2520F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BEDF9-9AD4-6D3B-82F0-DF632CBF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7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D950F-B0CD-609E-941E-F597B8E0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9CA8C-E59C-329B-02EC-D24165B0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4F807-0DD0-4AF5-9294-B7A58520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8E6F2-8FB8-7785-CB6B-2DDB91E0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EDFB9-86F3-4420-1B9E-DF7DCD44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3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E918A-A3D5-EA82-AE59-157AEAFE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DF459-CC0D-FF78-4F7A-09FBF86B0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47E34-B059-32FD-FF25-2E4195F5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C3AAD-4139-BFD7-C66B-2E39BC82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ED3D0-AE10-443F-907D-D58803C8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A32EA-5FFE-B06B-3E5F-7593AF75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EC55A-06B5-FA11-8F56-8CCE2DB5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A7B22A-C8FA-1835-D8F9-CF388F362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72A13E-0C5E-13FF-5229-766D12699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4F5AB8-6B2F-4ECA-F9EB-D6C14FFD0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8B57A5-72D8-C4A1-7B60-006742987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14BE37-697E-0EB3-A7C2-4EA705AE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4ABF5-C345-285A-8F0D-2321B35C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98E4D8-86C3-FD12-8712-655FC72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9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809DC-D106-6E7A-1138-E4860A59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DF910C-1CE2-66BB-FBCB-9612051F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C35F79-84CF-2E3E-89F2-3EC02B2B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5B79-DF47-942E-D6C7-3F3BDD96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7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5DB858-AE37-D7A8-6379-4872D9F4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AE1426-5AA8-CFB6-3F70-AA9FE587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C7E551-329C-3DBB-F2C6-055DC8B0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3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0A174-C568-FA73-EDDC-81C015FD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3EC92-4329-E566-2417-9E528BE1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316CD-7934-908A-C58E-C5DD3631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F1B04-B251-A9AC-E0FC-7799F827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9DDD7-2CC0-54D0-81F1-3FDF4398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FA83F-C154-DA86-5C7E-A5570208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6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538F-415E-DAB8-008C-1CCDBB77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FDB6C2-F1FA-9295-EEB1-6CB7A3EA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4CD0C-3935-88AB-504F-8BECCBB5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29CB9-3702-6862-948D-CB204449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486DB-2934-0EAA-F167-BDF4784C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858FB-17E3-C3B9-53AE-5ADF2E1E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C20915-6C6F-5C2B-9954-9929A8EF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357F5-8BFF-3334-0FDD-331B1DE6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71CD4-5D99-5AB2-D667-6161B0D6B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3472-8ADF-4930-B8E7-3982CFDF27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C1F05-4A2E-D84D-B137-9928B61AC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49D8D-8688-94B9-DCD4-16774FBC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B40B-D410-41C8-9863-AF17D64E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3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m/axrcruq4" TargetMode="External"/><Relationship Id="rId2" Type="http://schemas.openxmlformats.org/officeDocument/2006/relationships/hyperlink" Target="https://www.geogebra.org/m/fsecn35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9ED0D-E360-157F-90F8-7460ACA05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벡터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6E16AD-252C-4786-3EE1-DAD4F8F3C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SGA </a:t>
            </a:r>
            <a:r>
              <a:rPr lang="ko-KR" altLang="en-US" dirty="0"/>
              <a:t>프로그래밍 제작 전문가 양성 과정</a:t>
            </a:r>
          </a:p>
        </p:txBody>
      </p:sp>
    </p:spTree>
    <p:extLst>
      <p:ext uri="{BB962C8B-B14F-4D97-AF65-F5344CB8AC3E}">
        <p14:creationId xmlns:p14="http://schemas.microsoft.com/office/powerpoint/2010/main" val="88249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두 벡터를 서로 겹친다</a:t>
            </a:r>
            <a:r>
              <a:rPr lang="en-US" altLang="ko-KR" dirty="0"/>
              <a:t>(</a:t>
            </a:r>
            <a:r>
              <a:rPr lang="ko-KR" altLang="en-US" dirty="0"/>
              <a:t>수렴시킨다</a:t>
            </a:r>
            <a:r>
              <a:rPr lang="en-US" altLang="ko-KR" dirty="0"/>
              <a:t>)</a:t>
            </a:r>
            <a:r>
              <a:rPr lang="ko-KR" altLang="en-US" dirty="0"/>
              <a:t>는 모양의 특성에서 두 벡터의 </a:t>
            </a:r>
            <a:r>
              <a:rPr lang="ko-KR" altLang="en-US" sz="3200" dirty="0">
                <a:solidFill>
                  <a:srgbClr val="FF0000"/>
                </a:solidFill>
              </a:rPr>
              <a:t>점 곱셈</a:t>
            </a:r>
            <a:r>
              <a:rPr lang="ko-KR" altLang="en-US" dirty="0"/>
              <a:t>을 </a:t>
            </a:r>
            <a:r>
              <a:rPr lang="ko-KR" altLang="en-US" sz="3200" b="1" dirty="0">
                <a:solidFill>
                  <a:srgbClr val="FF0000"/>
                </a:solidFill>
              </a:rPr>
              <a:t>내적</a:t>
            </a:r>
            <a:r>
              <a:rPr lang="ko-KR" altLang="en-US" dirty="0"/>
              <a:t>이라고 부르기도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벡터 사이의 </a:t>
            </a:r>
            <a:r>
              <a:rPr lang="ko-KR" altLang="en-US" sz="3200" dirty="0" err="1">
                <a:solidFill>
                  <a:srgbClr val="0070C0"/>
                </a:solidFill>
              </a:rPr>
              <a:t>벡터곱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sz="3200" dirty="0" err="1">
                <a:solidFill>
                  <a:srgbClr val="0070C0"/>
                </a:solidFill>
              </a:rPr>
              <a:t>텐서곱</a:t>
            </a:r>
            <a:r>
              <a:rPr lang="ko-KR" altLang="en-US" dirty="0" err="1"/>
              <a:t>을</a:t>
            </a:r>
            <a:r>
              <a:rPr lang="ko-KR" altLang="en-US" dirty="0"/>
              <a:t> 합쳐 </a:t>
            </a:r>
            <a:r>
              <a:rPr lang="ko-KR" altLang="en-US" sz="3200" b="1" dirty="0">
                <a:solidFill>
                  <a:srgbClr val="0070C0"/>
                </a:solidFill>
              </a:rPr>
              <a:t>외적</a:t>
            </a:r>
            <a:r>
              <a:rPr lang="ko-KR" altLang="en-US" dirty="0"/>
              <a:t>이라고 부르기도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95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640E064-4D53-C5D3-0A7F-8A72D9BA28B1}"/>
              </a:ext>
            </a:extLst>
          </p:cNvPr>
          <p:cNvSpPr/>
          <p:nvPr/>
        </p:nvSpPr>
        <p:spPr>
          <a:xfrm>
            <a:off x="4051512" y="4093690"/>
            <a:ext cx="7441807" cy="1589650"/>
          </a:xfrm>
          <a:prstGeom prst="parallelogram">
            <a:avLst>
              <a:gd name="adj" fmla="val 201106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 </a:t>
            </a:r>
            <a:r>
              <a:rPr lang="en-US" altLang="ko-KR" dirty="0"/>
              <a:t>: </a:t>
            </a:r>
            <a:r>
              <a:rPr lang="ko-KR" altLang="en-US" dirty="0" err="1"/>
              <a:t>벡터곱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A × B </a:t>
            </a:r>
            <a:r>
              <a:rPr lang="ko-KR" altLang="en-US" dirty="0"/>
              <a:t>로 표시</a:t>
            </a:r>
            <a:endParaRPr lang="en-US" altLang="ko-KR" dirty="0"/>
          </a:p>
          <a:p>
            <a:r>
              <a:rPr lang="ko-KR" altLang="en-US" dirty="0"/>
              <a:t>두 벡터가 만나 이루는 공간의 크기를 도출 </a:t>
            </a:r>
            <a:r>
              <a:rPr lang="en-US" altLang="ko-KR" dirty="0"/>
              <a:t>(</a:t>
            </a:r>
            <a:r>
              <a:rPr lang="ko-KR" altLang="en-US" dirty="0"/>
              <a:t>최초 개념</a:t>
            </a:r>
            <a:r>
              <a:rPr lang="en-US" altLang="ko-KR" dirty="0"/>
              <a:t>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200D99-EFEB-B910-080D-C5A3D7D457D3}"/>
              </a:ext>
            </a:extLst>
          </p:cNvPr>
          <p:cNvCxnSpPr>
            <a:cxnSpLocks/>
          </p:cNvCxnSpPr>
          <p:nvPr/>
        </p:nvCxnSpPr>
        <p:spPr>
          <a:xfrm>
            <a:off x="4051512" y="5683347"/>
            <a:ext cx="42484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253431-1A8F-102E-8E3D-3BDD277A8CB3}"/>
              </a:ext>
            </a:extLst>
          </p:cNvPr>
          <p:cNvCxnSpPr>
            <a:cxnSpLocks/>
          </p:cNvCxnSpPr>
          <p:nvPr/>
        </p:nvCxnSpPr>
        <p:spPr>
          <a:xfrm flipV="1">
            <a:off x="4051512" y="4093698"/>
            <a:ext cx="3193365" cy="1589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F40281-0099-7CA5-0BF9-3FC1A19F47DE}"/>
              </a:ext>
            </a:extLst>
          </p:cNvPr>
          <p:cNvCxnSpPr>
            <a:cxnSpLocks/>
          </p:cNvCxnSpPr>
          <p:nvPr/>
        </p:nvCxnSpPr>
        <p:spPr>
          <a:xfrm>
            <a:off x="7244877" y="4093698"/>
            <a:ext cx="4248442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BC546D-AF72-32EB-F43E-DB8298E108AF}"/>
              </a:ext>
            </a:extLst>
          </p:cNvPr>
          <p:cNvCxnSpPr>
            <a:cxnSpLocks/>
          </p:cNvCxnSpPr>
          <p:nvPr/>
        </p:nvCxnSpPr>
        <p:spPr>
          <a:xfrm flipV="1">
            <a:off x="8299954" y="4093697"/>
            <a:ext cx="3193365" cy="1589649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38AB44-33A1-D758-5B3E-C7B98B6A94FE}"/>
              </a:ext>
            </a:extLst>
          </p:cNvPr>
          <p:cNvSpPr txBox="1"/>
          <p:nvPr/>
        </p:nvSpPr>
        <p:spPr>
          <a:xfrm>
            <a:off x="4459474" y="457543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AB0C1-5601-4C02-6E60-D8B8ED15C577}"/>
              </a:ext>
            </a:extLst>
          </p:cNvPr>
          <p:cNvSpPr txBox="1"/>
          <p:nvPr/>
        </p:nvSpPr>
        <p:spPr>
          <a:xfrm>
            <a:off x="5955339" y="576477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0C9C1-E188-BA74-CD04-E60705D0B65F}"/>
              </a:ext>
            </a:extLst>
          </p:cNvPr>
          <p:cNvSpPr txBox="1"/>
          <p:nvPr/>
        </p:nvSpPr>
        <p:spPr>
          <a:xfrm>
            <a:off x="6799400" y="4676979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 × B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212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640E064-4D53-C5D3-0A7F-8A72D9BA28B1}"/>
              </a:ext>
            </a:extLst>
          </p:cNvPr>
          <p:cNvSpPr/>
          <p:nvPr/>
        </p:nvSpPr>
        <p:spPr>
          <a:xfrm>
            <a:off x="4051512" y="4093690"/>
            <a:ext cx="7441807" cy="1589650"/>
          </a:xfrm>
          <a:prstGeom prst="parallelogram">
            <a:avLst>
              <a:gd name="adj" fmla="val 201106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 </a:t>
            </a:r>
            <a:r>
              <a:rPr lang="en-US" altLang="ko-KR" dirty="0"/>
              <a:t>: </a:t>
            </a:r>
            <a:r>
              <a:rPr lang="ko-KR" altLang="en-US" dirty="0" err="1"/>
              <a:t>벡터곱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A × B </a:t>
            </a:r>
            <a:r>
              <a:rPr lang="ko-KR" altLang="en-US" dirty="0"/>
              <a:t>공간도 행렬로 표현이 가능함 </a:t>
            </a:r>
            <a:r>
              <a:rPr lang="en-US" altLang="ko-KR" dirty="0"/>
              <a:t>(x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해당 행렬을 나타내는 새로운 벡터 표시가 가능하다</a:t>
            </a:r>
            <a:endParaRPr lang="en-US" altLang="ko-KR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200D99-EFEB-B910-080D-C5A3D7D457D3}"/>
              </a:ext>
            </a:extLst>
          </p:cNvPr>
          <p:cNvCxnSpPr>
            <a:cxnSpLocks/>
          </p:cNvCxnSpPr>
          <p:nvPr/>
        </p:nvCxnSpPr>
        <p:spPr>
          <a:xfrm>
            <a:off x="4051512" y="5683347"/>
            <a:ext cx="42484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253431-1A8F-102E-8E3D-3BDD277A8CB3}"/>
              </a:ext>
            </a:extLst>
          </p:cNvPr>
          <p:cNvCxnSpPr>
            <a:cxnSpLocks/>
          </p:cNvCxnSpPr>
          <p:nvPr/>
        </p:nvCxnSpPr>
        <p:spPr>
          <a:xfrm flipV="1">
            <a:off x="4051512" y="4093698"/>
            <a:ext cx="3193365" cy="1589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F40281-0099-7CA5-0BF9-3FC1A19F47DE}"/>
              </a:ext>
            </a:extLst>
          </p:cNvPr>
          <p:cNvCxnSpPr>
            <a:cxnSpLocks/>
          </p:cNvCxnSpPr>
          <p:nvPr/>
        </p:nvCxnSpPr>
        <p:spPr>
          <a:xfrm>
            <a:off x="7244877" y="4093698"/>
            <a:ext cx="4248442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BC546D-AF72-32EB-F43E-DB8298E108AF}"/>
              </a:ext>
            </a:extLst>
          </p:cNvPr>
          <p:cNvCxnSpPr>
            <a:cxnSpLocks/>
          </p:cNvCxnSpPr>
          <p:nvPr/>
        </p:nvCxnSpPr>
        <p:spPr>
          <a:xfrm flipV="1">
            <a:off x="8299954" y="4093697"/>
            <a:ext cx="3193365" cy="1589649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38AB44-33A1-D758-5B3E-C7B98B6A94FE}"/>
              </a:ext>
            </a:extLst>
          </p:cNvPr>
          <p:cNvSpPr txBox="1"/>
          <p:nvPr/>
        </p:nvSpPr>
        <p:spPr>
          <a:xfrm>
            <a:off x="4459474" y="457543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AB0C1-5601-4C02-6E60-D8B8ED15C577}"/>
              </a:ext>
            </a:extLst>
          </p:cNvPr>
          <p:cNvSpPr txBox="1"/>
          <p:nvPr/>
        </p:nvSpPr>
        <p:spPr>
          <a:xfrm>
            <a:off x="5955339" y="576477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0C9C1-E188-BA74-CD04-E60705D0B65F}"/>
              </a:ext>
            </a:extLst>
          </p:cNvPr>
          <p:cNvSpPr txBox="1"/>
          <p:nvPr/>
        </p:nvSpPr>
        <p:spPr>
          <a:xfrm>
            <a:off x="6799400" y="467697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× B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9C8DD0-FB53-D635-6820-B3DFA701A361}"/>
              </a:ext>
            </a:extLst>
          </p:cNvPr>
          <p:cNvCxnSpPr/>
          <p:nvPr/>
        </p:nvCxnSpPr>
        <p:spPr>
          <a:xfrm flipV="1">
            <a:off x="4051512" y="2743200"/>
            <a:ext cx="0" cy="29401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3D5A1-9883-22FF-3B65-F4B1E7255758}"/>
              </a:ext>
            </a:extLst>
          </p:cNvPr>
          <p:cNvSpPr/>
          <p:nvPr/>
        </p:nvSpPr>
        <p:spPr>
          <a:xfrm>
            <a:off x="4051512" y="5359791"/>
            <a:ext cx="281349" cy="3235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E34D8-598F-3E60-5D79-81CF925DE04D}"/>
              </a:ext>
            </a:extLst>
          </p:cNvPr>
          <p:cNvSpPr txBox="1"/>
          <p:nvPr/>
        </p:nvSpPr>
        <p:spPr>
          <a:xfrm>
            <a:off x="2862792" y="3249894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 × B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9F4967-CA6D-6702-A4C8-4D5124724191}"/>
              </a:ext>
            </a:extLst>
          </p:cNvPr>
          <p:cNvSpPr txBox="1"/>
          <p:nvPr/>
        </p:nvSpPr>
        <p:spPr>
          <a:xfrm>
            <a:off x="903900" y="3667044"/>
            <a:ext cx="3005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 벡터를 도출하는 것</a:t>
            </a:r>
            <a:r>
              <a:rPr lang="ko-KR" altLang="en-US" sz="2000" dirty="0"/>
              <a:t>이 실제로 </a:t>
            </a:r>
            <a:r>
              <a:rPr lang="ko-KR" altLang="en-US" sz="2000" dirty="0" err="1"/>
              <a:t>벡터곱을</a:t>
            </a:r>
            <a:r>
              <a:rPr lang="ko-KR" altLang="en-US" sz="2000" dirty="0"/>
              <a:t> 행하는 </a:t>
            </a:r>
            <a:r>
              <a:rPr lang="ko-KR" altLang="en-US" sz="2000" b="1" dirty="0"/>
              <a:t>더 큰 목적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도출된 벡터는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만든 평면에 </a:t>
            </a:r>
            <a:r>
              <a:rPr lang="ko-KR" altLang="en-US" sz="2000" b="1" dirty="0"/>
              <a:t>수직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277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640E064-4D53-C5D3-0A7F-8A72D9BA28B1}"/>
              </a:ext>
            </a:extLst>
          </p:cNvPr>
          <p:cNvSpPr/>
          <p:nvPr/>
        </p:nvSpPr>
        <p:spPr>
          <a:xfrm>
            <a:off x="4051512" y="4093690"/>
            <a:ext cx="7441807" cy="1589650"/>
          </a:xfrm>
          <a:prstGeom prst="parallelogram">
            <a:avLst>
              <a:gd name="adj" fmla="val 201106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 </a:t>
            </a:r>
            <a:r>
              <a:rPr lang="en-US" altLang="ko-KR" dirty="0"/>
              <a:t>: </a:t>
            </a:r>
            <a:r>
              <a:rPr lang="ko-KR" altLang="en-US" dirty="0" err="1"/>
              <a:t>벡터곱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strike="sngStrike" dirty="0"/>
              <a:t>기하학에서 </a:t>
            </a:r>
            <a:r>
              <a:rPr lang="ko-KR" altLang="en-US" sz="2400" strike="sngStrike" dirty="0" err="1"/>
              <a:t>벡터곱의</a:t>
            </a:r>
            <a:r>
              <a:rPr lang="ko-KR" altLang="en-US" sz="2400" strike="sngStrike" dirty="0"/>
              <a:t> 결과는 반시계 원칙 </a:t>
            </a:r>
            <a:r>
              <a:rPr lang="en-US" altLang="ko-KR" sz="2400" strike="sngStrike" dirty="0"/>
              <a:t>(</a:t>
            </a:r>
            <a:r>
              <a:rPr lang="ko-KR" altLang="en-US" sz="2400" strike="sngStrike" dirty="0"/>
              <a:t>오른손 좌표</a:t>
            </a:r>
            <a:r>
              <a:rPr lang="en-US" altLang="ko-KR" sz="2400" strike="sngStrike" dirty="0"/>
              <a:t>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200D99-EFEB-B910-080D-C5A3D7D457D3}"/>
              </a:ext>
            </a:extLst>
          </p:cNvPr>
          <p:cNvCxnSpPr>
            <a:cxnSpLocks/>
          </p:cNvCxnSpPr>
          <p:nvPr/>
        </p:nvCxnSpPr>
        <p:spPr>
          <a:xfrm>
            <a:off x="4051512" y="5683347"/>
            <a:ext cx="42484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253431-1A8F-102E-8E3D-3BDD277A8CB3}"/>
              </a:ext>
            </a:extLst>
          </p:cNvPr>
          <p:cNvCxnSpPr>
            <a:cxnSpLocks/>
          </p:cNvCxnSpPr>
          <p:nvPr/>
        </p:nvCxnSpPr>
        <p:spPr>
          <a:xfrm flipV="1">
            <a:off x="4051512" y="4093698"/>
            <a:ext cx="3193365" cy="1589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F40281-0099-7CA5-0BF9-3FC1A19F47DE}"/>
              </a:ext>
            </a:extLst>
          </p:cNvPr>
          <p:cNvCxnSpPr>
            <a:cxnSpLocks/>
          </p:cNvCxnSpPr>
          <p:nvPr/>
        </p:nvCxnSpPr>
        <p:spPr>
          <a:xfrm>
            <a:off x="7244877" y="4093698"/>
            <a:ext cx="4248442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BC546D-AF72-32EB-F43E-DB8298E108AF}"/>
              </a:ext>
            </a:extLst>
          </p:cNvPr>
          <p:cNvCxnSpPr>
            <a:cxnSpLocks/>
          </p:cNvCxnSpPr>
          <p:nvPr/>
        </p:nvCxnSpPr>
        <p:spPr>
          <a:xfrm flipV="1">
            <a:off x="8299954" y="4093697"/>
            <a:ext cx="3193365" cy="1589649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38AB44-33A1-D758-5B3E-C7B98B6A94FE}"/>
              </a:ext>
            </a:extLst>
          </p:cNvPr>
          <p:cNvSpPr txBox="1"/>
          <p:nvPr/>
        </p:nvSpPr>
        <p:spPr>
          <a:xfrm>
            <a:off x="4459474" y="457543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AB0C1-5601-4C02-6E60-D8B8ED15C577}"/>
              </a:ext>
            </a:extLst>
          </p:cNvPr>
          <p:cNvSpPr txBox="1"/>
          <p:nvPr/>
        </p:nvSpPr>
        <p:spPr>
          <a:xfrm>
            <a:off x="5955339" y="576477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0C9C1-E188-BA74-CD04-E60705D0B65F}"/>
              </a:ext>
            </a:extLst>
          </p:cNvPr>
          <p:cNvSpPr txBox="1"/>
          <p:nvPr/>
        </p:nvSpPr>
        <p:spPr>
          <a:xfrm>
            <a:off x="6799400" y="467697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× B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9C8DD0-FB53-D635-6820-B3DFA701A361}"/>
              </a:ext>
            </a:extLst>
          </p:cNvPr>
          <p:cNvCxnSpPr/>
          <p:nvPr/>
        </p:nvCxnSpPr>
        <p:spPr>
          <a:xfrm flipV="1">
            <a:off x="4051512" y="2743200"/>
            <a:ext cx="0" cy="29401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3D5A1-9883-22FF-3B65-F4B1E7255758}"/>
              </a:ext>
            </a:extLst>
          </p:cNvPr>
          <p:cNvSpPr/>
          <p:nvPr/>
        </p:nvSpPr>
        <p:spPr>
          <a:xfrm>
            <a:off x="4051512" y="5359791"/>
            <a:ext cx="281349" cy="3235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9F4967-CA6D-6702-A4C8-4D5124724191}"/>
              </a:ext>
            </a:extLst>
          </p:cNvPr>
          <p:cNvSpPr txBox="1"/>
          <p:nvPr/>
        </p:nvSpPr>
        <p:spPr>
          <a:xfrm>
            <a:off x="365763" y="2743200"/>
            <a:ext cx="3685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그러나 다이렉트</a:t>
            </a:r>
            <a:r>
              <a:rPr lang="en-US" altLang="ko-KR" sz="2000" dirty="0"/>
              <a:t>X</a:t>
            </a:r>
            <a:r>
              <a:rPr lang="ko-KR" altLang="en-US" sz="2000" dirty="0"/>
              <a:t>는 반대</a:t>
            </a:r>
            <a:r>
              <a:rPr lang="en-US" altLang="ko-KR" sz="2000" dirty="0"/>
              <a:t>!</a:t>
            </a:r>
          </a:p>
          <a:p>
            <a:endParaRPr lang="en-US" altLang="ko-KR" sz="2000" dirty="0"/>
          </a:p>
          <a:p>
            <a:r>
              <a:rPr lang="ko-KR" altLang="en-US" sz="2000" dirty="0"/>
              <a:t>기준선</a:t>
            </a:r>
            <a:r>
              <a:rPr lang="en-US" altLang="ko-KR" sz="2000" dirty="0"/>
              <a:t>(</a:t>
            </a:r>
            <a:r>
              <a:rPr lang="ko-KR" altLang="en-US" sz="2000" dirty="0"/>
              <a:t>곱셈에서 먼저 나오는 벡터</a:t>
            </a:r>
            <a:r>
              <a:rPr lang="en-US" altLang="ko-KR" sz="2000" dirty="0"/>
              <a:t>)</a:t>
            </a:r>
            <a:r>
              <a:rPr lang="ko-KR" altLang="en-US" sz="2000" dirty="0"/>
              <a:t>을 왼쪽으로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곱하는 벡터를 오른쪽으로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도출되는 벡터를 위로 그리는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왼손 좌표계를 사용한다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1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 </a:t>
            </a:r>
            <a:r>
              <a:rPr lang="en-US" altLang="ko-KR" dirty="0"/>
              <a:t>: </a:t>
            </a:r>
            <a:r>
              <a:rPr lang="ko-KR" altLang="en-US" dirty="0"/>
              <a:t>왼손 좌표 </a:t>
            </a:r>
            <a:r>
              <a:rPr lang="en-US" altLang="ko-KR" dirty="0"/>
              <a:t>(</a:t>
            </a:r>
            <a:r>
              <a:rPr lang="ko-KR" altLang="en-US" dirty="0"/>
              <a:t>왼손잡이 규칙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다이렉트 </a:t>
            </a:r>
            <a:r>
              <a:rPr lang="en-US" altLang="ko-KR" sz="2400" dirty="0"/>
              <a:t>X</a:t>
            </a:r>
            <a:r>
              <a:rPr lang="ko-KR" altLang="en-US" sz="2400" dirty="0"/>
              <a:t>의 좌표계 규칙은 왼손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207378A-2E24-1236-2683-34D8880DD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58" y="2518118"/>
            <a:ext cx="3357544" cy="277836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2F5C32-10E7-AE7C-3C97-48DFB391BC5E}"/>
              </a:ext>
            </a:extLst>
          </p:cNvPr>
          <p:cNvGrpSpPr/>
          <p:nvPr/>
        </p:nvGrpSpPr>
        <p:grpSpPr>
          <a:xfrm>
            <a:off x="1460819" y="2518118"/>
            <a:ext cx="3357544" cy="2778368"/>
            <a:chOff x="1460819" y="2518118"/>
            <a:chExt cx="3357544" cy="277836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F723F83-C469-419C-3498-71B629FC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60819" y="2518118"/>
              <a:ext cx="3357544" cy="277836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124B867-5ECD-42EE-C20D-D4151890D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8462" y="2588454"/>
              <a:ext cx="520504" cy="40796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499516-4547-4955-7989-4EEDA5347B83}"/>
              </a:ext>
            </a:extLst>
          </p:cNvPr>
          <p:cNvSpPr txBox="1"/>
          <p:nvPr/>
        </p:nvSpPr>
        <p:spPr>
          <a:xfrm>
            <a:off x="7980663" y="5246757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벡터곱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5B227-09ED-675F-148E-AAD64B3EE10C}"/>
              </a:ext>
            </a:extLst>
          </p:cNvPr>
          <p:cNvSpPr txBox="1"/>
          <p:nvPr/>
        </p:nvSpPr>
        <p:spPr>
          <a:xfrm>
            <a:off x="2074194" y="5251088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다이렉트</a:t>
            </a:r>
            <a:r>
              <a:rPr lang="en-US" altLang="ko-KR" dirty="0"/>
              <a:t>X</a:t>
            </a:r>
            <a:r>
              <a:rPr lang="ko-KR" altLang="en-US" dirty="0"/>
              <a:t>의 좌표계</a:t>
            </a:r>
          </a:p>
        </p:txBody>
      </p:sp>
    </p:spTree>
    <p:extLst>
      <p:ext uri="{BB962C8B-B14F-4D97-AF65-F5344CB8AC3E}">
        <p14:creationId xmlns:p14="http://schemas.microsoft.com/office/powerpoint/2010/main" val="295783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 </a:t>
            </a:r>
            <a:r>
              <a:rPr lang="en-US" altLang="ko-KR" dirty="0"/>
              <a:t>: </a:t>
            </a:r>
            <a:r>
              <a:rPr lang="ko-KR" altLang="en-US" dirty="0"/>
              <a:t>왼손 좌표 </a:t>
            </a:r>
            <a:r>
              <a:rPr lang="en-US" altLang="ko-KR" dirty="0"/>
              <a:t>(</a:t>
            </a:r>
            <a:r>
              <a:rPr lang="ko-KR" altLang="en-US" dirty="0"/>
              <a:t>왼손잡이 규칙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다이렉트 </a:t>
            </a:r>
            <a:r>
              <a:rPr lang="en-US" altLang="ko-KR" sz="2400" dirty="0"/>
              <a:t>X</a:t>
            </a:r>
            <a:r>
              <a:rPr lang="ko-KR" altLang="en-US" sz="2400" dirty="0"/>
              <a:t>의 좌표계 규칙은 왼손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X</a:t>
            </a:r>
            <a:r>
              <a:rPr lang="ko-KR" altLang="en-US" sz="2400" dirty="0"/>
              <a:t>가 오른쪽</a:t>
            </a:r>
            <a:r>
              <a:rPr lang="en-US" altLang="ko-KR" sz="2400" dirty="0"/>
              <a:t>, Y</a:t>
            </a:r>
            <a:r>
              <a:rPr lang="ko-KR" altLang="en-US" sz="2400" dirty="0"/>
              <a:t>가 위쪽을 향하게</a:t>
            </a:r>
            <a:br>
              <a:rPr lang="en-US" altLang="ko-KR" sz="2400" dirty="0"/>
            </a:br>
            <a:r>
              <a:rPr lang="ko-KR" altLang="en-US" sz="2400" dirty="0"/>
              <a:t>배치를 바꾸었을 경우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왼손 좌표계는 </a:t>
            </a:r>
            <a:r>
              <a:rPr lang="en-US" altLang="ko-KR" sz="2400" dirty="0"/>
              <a:t>Z(=</a:t>
            </a:r>
            <a:r>
              <a:rPr lang="en-US" altLang="ko-KR" sz="2400" dirty="0" err="1"/>
              <a:t>AxB</a:t>
            </a:r>
            <a:r>
              <a:rPr lang="en-US" altLang="ko-KR" sz="2400" dirty="0"/>
              <a:t>)</a:t>
            </a:r>
            <a:r>
              <a:rPr lang="ko-KR" altLang="en-US" sz="2400" dirty="0"/>
              <a:t>를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/>
              <a:t>앞 으로 보낼 수 있기 때문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게임개발 등에서 계산이 편리</a:t>
            </a:r>
            <a:r>
              <a:rPr lang="en-US" altLang="ko-KR" sz="24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1E3718-4369-4F18-C25B-F5D93C22A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16" y="2455424"/>
            <a:ext cx="5711484" cy="3438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067DFB-AA99-38BE-1783-958FDE6D03A6}"/>
              </a:ext>
            </a:extLst>
          </p:cNvPr>
          <p:cNvSpPr txBox="1"/>
          <p:nvPr/>
        </p:nvSpPr>
        <p:spPr>
          <a:xfrm>
            <a:off x="5642316" y="5894364"/>
            <a:ext cx="586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 좌표계를 표현하는 다른 방식</a:t>
            </a:r>
            <a:endParaRPr lang="en-US" altLang="ko-KR" dirty="0"/>
          </a:p>
          <a:p>
            <a:r>
              <a:rPr lang="ko-KR" altLang="en-US" dirty="0"/>
              <a:t>손바닥을 </a:t>
            </a:r>
            <a:r>
              <a:rPr lang="en-US" altLang="ko-KR" dirty="0"/>
              <a:t>X, </a:t>
            </a:r>
            <a:r>
              <a:rPr lang="ko-KR" altLang="en-US" dirty="0"/>
              <a:t>손가락 끝을 </a:t>
            </a:r>
            <a:r>
              <a:rPr lang="en-US" altLang="ko-KR" dirty="0"/>
              <a:t>Y</a:t>
            </a:r>
            <a:r>
              <a:rPr lang="ko-KR" altLang="en-US" dirty="0"/>
              <a:t>로 이해하면</a:t>
            </a:r>
            <a:endParaRPr lang="en-US" altLang="ko-KR" dirty="0"/>
          </a:p>
          <a:p>
            <a:r>
              <a:rPr lang="ko-KR" altLang="en-US" dirty="0"/>
              <a:t>엄지손가락이 향하는 방향이 </a:t>
            </a:r>
            <a:r>
              <a:rPr lang="en-US" altLang="ko-KR" dirty="0"/>
              <a:t>Z(=</a:t>
            </a:r>
            <a:r>
              <a:rPr lang="en-US" altLang="ko-KR" dirty="0" err="1"/>
              <a:t>AxB</a:t>
            </a:r>
            <a:r>
              <a:rPr lang="en-US" altLang="ko-KR" dirty="0"/>
              <a:t>)</a:t>
            </a:r>
            <a:r>
              <a:rPr lang="ko-KR" altLang="en-US" dirty="0"/>
              <a:t>가 된다</a:t>
            </a:r>
          </a:p>
        </p:txBody>
      </p:sp>
    </p:spTree>
    <p:extLst>
      <p:ext uri="{BB962C8B-B14F-4D97-AF65-F5344CB8AC3E}">
        <p14:creationId xmlns:p14="http://schemas.microsoft.com/office/powerpoint/2010/main" val="143528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 </a:t>
            </a:r>
            <a:r>
              <a:rPr lang="en-US" altLang="ko-KR" dirty="0"/>
              <a:t>: </a:t>
            </a:r>
            <a:r>
              <a:rPr lang="ko-KR" altLang="en-US" dirty="0" err="1"/>
              <a:t>텐서곱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ⓧ</a:t>
            </a:r>
            <a:r>
              <a:rPr lang="en-US" altLang="ko-KR" dirty="0"/>
              <a:t> B </a:t>
            </a:r>
            <a:r>
              <a:rPr lang="ko-KR" altLang="en-US" dirty="0"/>
              <a:t>로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trike="sngStrike" dirty="0"/>
              <a:t>어려워서 생략이 아니고</a:t>
            </a:r>
            <a:r>
              <a:rPr lang="en-US" altLang="ko-KR" dirty="0"/>
              <a:t>… </a:t>
            </a:r>
            <a:r>
              <a:rPr lang="ko-KR" altLang="en-US" dirty="0"/>
              <a:t>게임 개발에서 사용하는 벡터의 곱셈은 방향 도출</a:t>
            </a:r>
            <a:r>
              <a:rPr lang="en-US" altLang="ko-KR" dirty="0"/>
              <a:t>(Z</a:t>
            </a:r>
            <a:r>
              <a:rPr lang="ko-KR" altLang="en-US" dirty="0"/>
              <a:t>축 방향</a:t>
            </a:r>
            <a:r>
              <a:rPr lang="en-US" altLang="ko-KR" dirty="0"/>
              <a:t>), </a:t>
            </a:r>
            <a:r>
              <a:rPr lang="ko-KR" altLang="en-US" dirty="0"/>
              <a:t>힘의 크기 계산</a:t>
            </a:r>
            <a:r>
              <a:rPr lang="en-US" altLang="ko-KR" dirty="0"/>
              <a:t>(Z</a:t>
            </a:r>
            <a:r>
              <a:rPr lang="ko-KR" altLang="en-US" dirty="0"/>
              <a:t>축 길이</a:t>
            </a:r>
            <a:r>
              <a:rPr lang="en-US" altLang="ko-KR" dirty="0"/>
              <a:t>)</a:t>
            </a:r>
            <a:r>
              <a:rPr lang="ko-KR" altLang="en-US" dirty="0"/>
              <a:t>이 주 목적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 방정식이 사용된 벡터는 </a:t>
            </a:r>
            <a:r>
              <a:rPr lang="ko-KR" altLang="en-US" dirty="0" err="1"/>
              <a:t>벡터곱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err="1"/>
              <a:t>텐서곱</a:t>
            </a:r>
            <a:r>
              <a:rPr lang="ko-KR" altLang="en-US" dirty="0"/>
              <a:t> 결과가 동일하다 </a:t>
            </a:r>
            <a:r>
              <a:rPr lang="en-US" altLang="ko-KR" dirty="0"/>
              <a:t>(</a:t>
            </a:r>
            <a:r>
              <a:rPr lang="ko-KR" altLang="en-US" dirty="0"/>
              <a:t>그래서 둘을 뭉뚱그려 외적이라고 부르는 것이 용인되는 것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2D </a:t>
            </a:r>
            <a:r>
              <a:rPr lang="ko-KR" altLang="en-US" dirty="0"/>
              <a:t>및 </a:t>
            </a:r>
            <a:r>
              <a:rPr lang="en-US" altLang="ko-KR" dirty="0"/>
              <a:t>3D </a:t>
            </a:r>
            <a:r>
              <a:rPr lang="ko-KR" altLang="en-US" dirty="0"/>
              <a:t>게임을 만들 때는 불필요한 계산 </a:t>
            </a:r>
            <a:r>
              <a:rPr lang="ko-KR" altLang="en-US" strike="sngStrike" dirty="0"/>
              <a:t>사실은 어려워요</a:t>
            </a:r>
            <a:endParaRPr lang="en-US" altLang="ko-KR" strike="sngStrike" dirty="0"/>
          </a:p>
        </p:txBody>
      </p:sp>
    </p:spTree>
    <p:extLst>
      <p:ext uri="{BB962C8B-B14F-4D97-AF65-F5344CB8AC3E}">
        <p14:creationId xmlns:p14="http://schemas.microsoft.com/office/powerpoint/2010/main" val="139112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 </a:t>
            </a:r>
            <a:r>
              <a:rPr lang="en-US" altLang="ko-KR" dirty="0"/>
              <a:t>: </a:t>
            </a:r>
            <a:r>
              <a:rPr lang="ko-KR" altLang="en-US" dirty="0" err="1"/>
              <a:t>텐서곱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이후 인공지능 등의 심화된 프로그래밍을 게임에 접목시킬 경우</a:t>
            </a:r>
            <a:r>
              <a:rPr lang="en-US" altLang="ko-KR" dirty="0"/>
              <a:t>, </a:t>
            </a:r>
            <a:r>
              <a:rPr lang="ko-KR" altLang="en-US" dirty="0"/>
              <a:t>한정적으로 계산 함수를 호출할 가능성은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이름을 알아만 둡시다</a:t>
            </a:r>
            <a:r>
              <a:rPr lang="en-US" altLang="ko-KR" dirty="0"/>
              <a:t>. </a:t>
            </a:r>
            <a:r>
              <a:rPr lang="ko-KR" altLang="en-US" dirty="0" err="1"/>
              <a:t>텐서곱이라는</a:t>
            </a:r>
            <a:r>
              <a:rPr lang="ko-KR" altLang="en-US" dirty="0"/>
              <a:t> 것도 있구나</a:t>
            </a:r>
            <a:r>
              <a:rPr lang="en-US" altLang="ko-KR" dirty="0"/>
              <a:t>… </a:t>
            </a:r>
            <a:r>
              <a:rPr lang="ko-KR" altLang="en-US" dirty="0"/>
              <a:t>하고요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50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 </a:t>
            </a:r>
            <a:r>
              <a:rPr lang="en-US" altLang="ko-KR" dirty="0"/>
              <a:t>: </a:t>
            </a:r>
            <a:r>
              <a:rPr lang="ko-KR" altLang="en-US" dirty="0"/>
              <a:t>점 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A </a:t>
            </a:r>
            <a:r>
              <a:rPr lang="en-US" altLang="ko-KR" sz="4400" b="1" dirty="0"/>
              <a:t>·</a:t>
            </a:r>
            <a:r>
              <a:rPr lang="ko-KR" altLang="en-US" dirty="0"/>
              <a:t> </a:t>
            </a:r>
            <a:r>
              <a:rPr lang="en-US" altLang="ko-KR" dirty="0"/>
              <a:t>B </a:t>
            </a:r>
            <a:r>
              <a:rPr lang="ko-KR" altLang="en-US" dirty="0"/>
              <a:t>로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벡터를 삼각함수 계산을 통해 동일한 방향에서 적용되도록 수정했을 때</a:t>
            </a:r>
            <a:r>
              <a:rPr lang="en-US" altLang="ko-KR" dirty="0"/>
              <a:t>, </a:t>
            </a:r>
            <a:r>
              <a:rPr lang="ko-KR" altLang="en-US" dirty="0"/>
              <a:t>두 벡터 간의 비중 혹은 힘의 크기 관계를 계산하는 것</a:t>
            </a:r>
            <a:endParaRPr lang="en-US" altLang="ko-KR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73D00F-52DF-64E7-9C01-1F92F7C1A922}"/>
              </a:ext>
            </a:extLst>
          </p:cNvPr>
          <p:cNvCxnSpPr>
            <a:cxnSpLocks/>
          </p:cNvCxnSpPr>
          <p:nvPr/>
        </p:nvCxnSpPr>
        <p:spPr>
          <a:xfrm>
            <a:off x="5317604" y="5514535"/>
            <a:ext cx="42484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79CC99-8475-E19B-B546-B4718A783AE4}"/>
              </a:ext>
            </a:extLst>
          </p:cNvPr>
          <p:cNvCxnSpPr>
            <a:cxnSpLocks/>
          </p:cNvCxnSpPr>
          <p:nvPr/>
        </p:nvCxnSpPr>
        <p:spPr>
          <a:xfrm flipV="1">
            <a:off x="5317604" y="3924886"/>
            <a:ext cx="3193365" cy="1589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E29183-3B65-39F8-9FC7-B962FF357537}"/>
              </a:ext>
            </a:extLst>
          </p:cNvPr>
          <p:cNvSpPr txBox="1"/>
          <p:nvPr/>
        </p:nvSpPr>
        <p:spPr>
          <a:xfrm>
            <a:off x="5725566" y="440662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CB885-5CED-8702-5E00-70D79252D2A2}"/>
              </a:ext>
            </a:extLst>
          </p:cNvPr>
          <p:cNvSpPr txBox="1"/>
          <p:nvPr/>
        </p:nvSpPr>
        <p:spPr>
          <a:xfrm>
            <a:off x="7221431" y="559596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11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 </a:t>
            </a:r>
            <a:r>
              <a:rPr lang="en-US" altLang="ko-KR" dirty="0"/>
              <a:t>: </a:t>
            </a:r>
            <a:r>
              <a:rPr lang="ko-KR" altLang="en-US" dirty="0"/>
              <a:t>점 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곱해질 벡터</a:t>
            </a:r>
            <a:r>
              <a:rPr lang="en-US" altLang="ko-KR" dirty="0"/>
              <a:t>(</a:t>
            </a:r>
            <a:r>
              <a:rPr lang="ko-KR" altLang="en-US" dirty="0"/>
              <a:t>먼저 나온 </a:t>
            </a:r>
            <a:r>
              <a:rPr lang="en-US" altLang="ko-KR" dirty="0"/>
              <a:t>A)</a:t>
            </a:r>
            <a:r>
              <a:rPr lang="ko-KR" altLang="en-US" dirty="0"/>
              <a:t>의 종점에서 곱하는 벡터</a:t>
            </a:r>
            <a:r>
              <a:rPr lang="en-US" altLang="ko-KR" dirty="0"/>
              <a:t>(</a:t>
            </a:r>
            <a:r>
              <a:rPr lang="ko-KR" altLang="en-US" dirty="0"/>
              <a:t>뒤에 나온 </a:t>
            </a:r>
            <a:r>
              <a:rPr lang="en-US" altLang="ko-KR" dirty="0"/>
              <a:t>B) </a:t>
            </a:r>
            <a:r>
              <a:rPr lang="ko-KR" altLang="en-US" dirty="0"/>
              <a:t>직선에 수직이 되는 수직선을 계산하고</a:t>
            </a:r>
            <a:r>
              <a:rPr lang="en-US" altLang="ko-KR" dirty="0"/>
              <a:t>, </a:t>
            </a:r>
            <a:r>
              <a:rPr lang="ko-KR" altLang="en-US" dirty="0"/>
              <a:t>수직선과 </a:t>
            </a:r>
            <a:r>
              <a:rPr lang="en-US" altLang="ko-KR" dirty="0"/>
              <a:t>B</a:t>
            </a:r>
            <a:r>
              <a:rPr lang="ko-KR" altLang="en-US" dirty="0"/>
              <a:t>가 만나는 </a:t>
            </a:r>
            <a:r>
              <a:rPr lang="ko-KR" altLang="en-US" dirty="0" err="1"/>
              <a:t>지점까지를</a:t>
            </a:r>
            <a:r>
              <a:rPr lang="ko-KR" altLang="en-US" dirty="0"/>
              <a:t> 새로운 </a:t>
            </a:r>
            <a:r>
              <a:rPr lang="en-US" altLang="ko-KR" dirty="0"/>
              <a:t>A</a:t>
            </a:r>
            <a:r>
              <a:rPr lang="ko-KR" altLang="en-US" dirty="0"/>
              <a:t>로 계산</a:t>
            </a:r>
            <a:endParaRPr lang="en-US" altLang="ko-KR" dirty="0"/>
          </a:p>
          <a:p>
            <a:r>
              <a:rPr lang="ko-KR" altLang="en-US" dirty="0"/>
              <a:t>해당 새로운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관계를 곱셈</a:t>
            </a:r>
            <a:endParaRPr lang="en-US" altLang="ko-KR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73D00F-52DF-64E7-9C01-1F92F7C1A922}"/>
              </a:ext>
            </a:extLst>
          </p:cNvPr>
          <p:cNvCxnSpPr>
            <a:cxnSpLocks/>
          </p:cNvCxnSpPr>
          <p:nvPr/>
        </p:nvCxnSpPr>
        <p:spPr>
          <a:xfrm>
            <a:off x="5317604" y="5514535"/>
            <a:ext cx="42484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79CC99-8475-E19B-B546-B4718A783AE4}"/>
              </a:ext>
            </a:extLst>
          </p:cNvPr>
          <p:cNvCxnSpPr>
            <a:cxnSpLocks/>
          </p:cNvCxnSpPr>
          <p:nvPr/>
        </p:nvCxnSpPr>
        <p:spPr>
          <a:xfrm flipV="1">
            <a:off x="5317604" y="3924886"/>
            <a:ext cx="3193365" cy="1589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E29183-3B65-39F8-9FC7-B962FF357537}"/>
              </a:ext>
            </a:extLst>
          </p:cNvPr>
          <p:cNvSpPr txBox="1"/>
          <p:nvPr/>
        </p:nvSpPr>
        <p:spPr>
          <a:xfrm>
            <a:off x="5725566" y="440662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CB885-5CED-8702-5E00-70D79252D2A2}"/>
              </a:ext>
            </a:extLst>
          </p:cNvPr>
          <p:cNvSpPr txBox="1"/>
          <p:nvPr/>
        </p:nvSpPr>
        <p:spPr>
          <a:xfrm>
            <a:off x="8811080" y="551453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12A8ED-78BE-9E25-24A9-F4A52990110D}"/>
              </a:ext>
            </a:extLst>
          </p:cNvPr>
          <p:cNvCxnSpPr/>
          <p:nvPr/>
        </p:nvCxnSpPr>
        <p:spPr>
          <a:xfrm>
            <a:off x="8510969" y="3924886"/>
            <a:ext cx="0" cy="15896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3761F7-A4DE-0C66-E0FF-C0FE35F10701}"/>
              </a:ext>
            </a:extLst>
          </p:cNvPr>
          <p:cNvCxnSpPr>
            <a:cxnSpLocks/>
          </p:cNvCxnSpPr>
          <p:nvPr/>
        </p:nvCxnSpPr>
        <p:spPr>
          <a:xfrm>
            <a:off x="5317604" y="5514535"/>
            <a:ext cx="3193365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24662B-B3BF-ECA7-99A6-CC54337219BA}"/>
              </a:ext>
            </a:extLst>
          </p:cNvPr>
          <p:cNvSpPr txBox="1"/>
          <p:nvPr/>
        </p:nvSpPr>
        <p:spPr>
          <a:xfrm>
            <a:off x="7118252" y="5064369"/>
            <a:ext cx="139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59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AC1B7-3031-B740-AD85-BB9B2492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벡터란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8525A-7F49-5F5B-C830-4579B9A71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사전적 정의 </a:t>
            </a:r>
            <a:r>
              <a:rPr lang="en-US" altLang="ko-KR" dirty="0"/>
              <a:t>: </a:t>
            </a:r>
            <a:r>
              <a:rPr lang="ko-KR" altLang="en-US" dirty="0"/>
              <a:t>경향성을 가지는 수</a:t>
            </a:r>
            <a:r>
              <a:rPr lang="en-US" altLang="ko-KR" dirty="0"/>
              <a:t>(</a:t>
            </a:r>
            <a:r>
              <a:rPr lang="ko-KR" altLang="en-US" dirty="0"/>
              <a:t>혹은 수열</a:t>
            </a:r>
            <a:r>
              <a:rPr lang="en-US" altLang="ko-KR" dirty="0"/>
              <a:t>)</a:t>
            </a:r>
            <a:r>
              <a:rPr lang="ko-KR" altLang="en-US" dirty="0"/>
              <a:t>의 집합</a:t>
            </a:r>
            <a:endParaRPr lang="en-US" altLang="ko-KR" dirty="0"/>
          </a:p>
          <a:p>
            <a:r>
              <a:rPr lang="ko-KR" altLang="en-US" dirty="0"/>
              <a:t>더 좁은 해석 </a:t>
            </a:r>
            <a:r>
              <a:rPr lang="en-US" altLang="ko-KR" dirty="0"/>
              <a:t>: </a:t>
            </a:r>
            <a:r>
              <a:rPr lang="ko-KR" altLang="en-US" dirty="0"/>
              <a:t>크기와 방향을 가지는 힘</a:t>
            </a:r>
            <a:r>
              <a:rPr lang="en-US" altLang="ko-KR" dirty="0"/>
              <a:t>(</a:t>
            </a:r>
            <a:r>
              <a:rPr lang="ko-KR" altLang="en-US" dirty="0"/>
              <a:t>물리적 힘의 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더 간단히 표현하면</a:t>
            </a:r>
            <a:r>
              <a:rPr lang="en-US" altLang="ko-KR" dirty="0"/>
              <a:t>? </a:t>
            </a:r>
            <a:r>
              <a:rPr lang="ko-KR" altLang="en-US" dirty="0"/>
              <a:t>화살표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5B9B576-8CE9-55DA-BDD4-43EAF123B1CE}"/>
              </a:ext>
            </a:extLst>
          </p:cNvPr>
          <p:cNvSpPr/>
          <p:nvPr/>
        </p:nvSpPr>
        <p:spPr>
          <a:xfrm>
            <a:off x="2677550" y="4001294"/>
            <a:ext cx="3418450" cy="604911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B7D99-7C7B-8F0A-7B53-F69BDF133146}"/>
              </a:ext>
            </a:extLst>
          </p:cNvPr>
          <p:cNvSpPr txBox="1"/>
          <p:nvPr/>
        </p:nvSpPr>
        <p:spPr>
          <a:xfrm>
            <a:off x="6274190" y="4114165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이거요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81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 </a:t>
            </a:r>
            <a:r>
              <a:rPr lang="en-US" altLang="ko-KR" dirty="0"/>
              <a:t>: </a:t>
            </a:r>
            <a:r>
              <a:rPr lang="ko-KR" altLang="en-US" dirty="0"/>
              <a:t>점 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A’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길이를 빗변으로</a:t>
            </a:r>
            <a:r>
              <a:rPr lang="en-US" altLang="ko-KR" dirty="0"/>
              <a:t>, 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사이의 각도를 기준 각도</a:t>
            </a:r>
            <a:r>
              <a:rPr lang="en-US" altLang="ko-KR" dirty="0"/>
              <a:t>(Θ)</a:t>
            </a:r>
            <a:r>
              <a:rPr lang="ko-KR" altLang="en-US" dirty="0"/>
              <a:t>로 가지는 삼각함수의 계산 대상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점곱은</a:t>
            </a:r>
            <a:r>
              <a:rPr lang="ko-KR" altLang="en-US" dirty="0"/>
              <a:t> </a:t>
            </a:r>
            <a:r>
              <a:rPr lang="en-US" altLang="ko-KR" dirty="0"/>
              <a:t>(A cos Θ)B</a:t>
            </a:r>
            <a:br>
              <a:rPr lang="en-US" altLang="ko-KR" dirty="0"/>
            </a:br>
            <a:r>
              <a:rPr lang="en-US" altLang="ko-KR" dirty="0"/>
              <a:t>=AB cos Θ</a:t>
            </a:r>
          </a:p>
          <a:p>
            <a:endParaRPr lang="en-US" altLang="ko-KR" dirty="0"/>
          </a:p>
          <a:p>
            <a:r>
              <a:rPr lang="en-US" altLang="ko-KR" dirty="0"/>
              <a:t>A, B </a:t>
            </a:r>
            <a:r>
              <a:rPr lang="ko-KR" altLang="en-US" dirty="0"/>
              <a:t>모두 이 식에서는</a:t>
            </a:r>
            <a:br>
              <a:rPr lang="en-US" altLang="ko-KR" dirty="0"/>
            </a:br>
            <a:r>
              <a:rPr lang="ko-KR" altLang="en-US" dirty="0"/>
              <a:t>벡터 본체가 아니라</a:t>
            </a:r>
            <a:br>
              <a:rPr lang="en-US" altLang="ko-KR" dirty="0"/>
            </a:br>
            <a:r>
              <a:rPr lang="ko-KR" altLang="en-US" dirty="0"/>
              <a:t>벡터의 크기 </a:t>
            </a:r>
            <a:r>
              <a:rPr lang="en-US" altLang="ko-KR" dirty="0"/>
              <a:t>(</a:t>
            </a:r>
            <a:r>
              <a:rPr lang="ko-KR" altLang="en-US" dirty="0"/>
              <a:t>선의 길이</a:t>
            </a:r>
            <a:r>
              <a:rPr lang="en-US" altLang="ko-KR" dirty="0"/>
              <a:t>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73D00F-52DF-64E7-9C01-1F92F7C1A922}"/>
              </a:ext>
            </a:extLst>
          </p:cNvPr>
          <p:cNvCxnSpPr>
            <a:cxnSpLocks/>
          </p:cNvCxnSpPr>
          <p:nvPr/>
        </p:nvCxnSpPr>
        <p:spPr>
          <a:xfrm>
            <a:off x="5317604" y="5514535"/>
            <a:ext cx="42484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79CC99-8475-E19B-B546-B4718A783AE4}"/>
              </a:ext>
            </a:extLst>
          </p:cNvPr>
          <p:cNvCxnSpPr>
            <a:cxnSpLocks/>
          </p:cNvCxnSpPr>
          <p:nvPr/>
        </p:nvCxnSpPr>
        <p:spPr>
          <a:xfrm flipV="1">
            <a:off x="5317604" y="3924886"/>
            <a:ext cx="3193365" cy="1589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E29183-3B65-39F8-9FC7-B962FF357537}"/>
              </a:ext>
            </a:extLst>
          </p:cNvPr>
          <p:cNvSpPr txBox="1"/>
          <p:nvPr/>
        </p:nvSpPr>
        <p:spPr>
          <a:xfrm>
            <a:off x="5725566" y="440662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CB885-5CED-8702-5E00-70D79252D2A2}"/>
              </a:ext>
            </a:extLst>
          </p:cNvPr>
          <p:cNvSpPr txBox="1"/>
          <p:nvPr/>
        </p:nvSpPr>
        <p:spPr>
          <a:xfrm>
            <a:off x="8811080" y="551453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12A8ED-78BE-9E25-24A9-F4A52990110D}"/>
              </a:ext>
            </a:extLst>
          </p:cNvPr>
          <p:cNvCxnSpPr/>
          <p:nvPr/>
        </p:nvCxnSpPr>
        <p:spPr>
          <a:xfrm>
            <a:off x="8510969" y="3924886"/>
            <a:ext cx="0" cy="15896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3761F7-A4DE-0C66-E0FF-C0FE35F10701}"/>
              </a:ext>
            </a:extLst>
          </p:cNvPr>
          <p:cNvCxnSpPr>
            <a:cxnSpLocks/>
          </p:cNvCxnSpPr>
          <p:nvPr/>
        </p:nvCxnSpPr>
        <p:spPr>
          <a:xfrm>
            <a:off x="5317604" y="5514535"/>
            <a:ext cx="3193365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24662B-B3BF-ECA7-99A6-CC54337219BA}"/>
              </a:ext>
            </a:extLst>
          </p:cNvPr>
          <p:cNvSpPr txBox="1"/>
          <p:nvPr/>
        </p:nvSpPr>
        <p:spPr>
          <a:xfrm>
            <a:off x="7118252" y="5064369"/>
            <a:ext cx="139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291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 </a:t>
            </a:r>
            <a:r>
              <a:rPr lang="en-US" altLang="ko-KR" dirty="0"/>
              <a:t>: </a:t>
            </a:r>
            <a:r>
              <a:rPr lang="ko-KR" altLang="en-US" dirty="0"/>
              <a:t>점 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점 곱은 식에 들어가는 모든 숫자가 벡터가 아닌 그냥 숫자라는 특징이 있다 </a:t>
            </a:r>
            <a:r>
              <a:rPr lang="en-US" altLang="ko-KR" dirty="0"/>
              <a:t>(</a:t>
            </a:r>
            <a:r>
              <a:rPr lang="ko-KR" altLang="en-US" dirty="0"/>
              <a:t>그래서 안으로 계산한다고 </a:t>
            </a:r>
            <a:r>
              <a:rPr lang="ko-KR" altLang="en-US" dirty="0">
                <a:solidFill>
                  <a:srgbClr val="FF0000"/>
                </a:solidFill>
              </a:rPr>
              <a:t>내적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점 곱의 다른 이름 </a:t>
            </a:r>
            <a:r>
              <a:rPr lang="en-US" altLang="ko-KR" dirty="0"/>
              <a:t>: “</a:t>
            </a:r>
            <a:r>
              <a:rPr lang="ko-KR" altLang="en-US" dirty="0"/>
              <a:t>벡터 말고 그냥 숫자</a:t>
            </a:r>
            <a:r>
              <a:rPr lang="en-US" altLang="ko-KR" dirty="0"/>
              <a:t>“ </a:t>
            </a:r>
            <a:r>
              <a:rPr lang="ko-KR" altLang="en-US" dirty="0"/>
              <a:t>연산</a:t>
            </a:r>
            <a:br>
              <a:rPr lang="en-US" altLang="ko-KR" dirty="0"/>
            </a:br>
            <a:r>
              <a:rPr lang="ko-KR" altLang="en-US" dirty="0"/>
              <a:t>여기서 방향이 없고</a:t>
            </a:r>
            <a:r>
              <a:rPr lang="en-US" altLang="ko-KR" dirty="0"/>
              <a:t>, </a:t>
            </a:r>
            <a:r>
              <a:rPr lang="ko-KR" altLang="en-US" dirty="0"/>
              <a:t>정해진 크기만 있는 흔히 쓰는 보통 숫자를 수학에서는 </a:t>
            </a:r>
            <a:r>
              <a:rPr lang="en-US" altLang="ko-KR" dirty="0"/>
              <a:t>“</a:t>
            </a:r>
            <a:r>
              <a:rPr lang="ko-KR" altLang="en-US" dirty="0"/>
              <a:t>스칼라</a:t>
            </a:r>
            <a:r>
              <a:rPr lang="en-US" altLang="ko-KR" dirty="0"/>
              <a:t>”</a:t>
            </a:r>
            <a:r>
              <a:rPr lang="ko-KR" altLang="en-US" dirty="0"/>
              <a:t>라고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점 곱의 또 다른 이름은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스칼라 연산</a:t>
            </a:r>
            <a:r>
              <a:rPr lang="en-US" altLang="ko-KR" dirty="0"/>
              <a:t>”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73D00F-52DF-64E7-9C01-1F92F7C1A922}"/>
              </a:ext>
            </a:extLst>
          </p:cNvPr>
          <p:cNvCxnSpPr>
            <a:cxnSpLocks/>
          </p:cNvCxnSpPr>
          <p:nvPr/>
        </p:nvCxnSpPr>
        <p:spPr>
          <a:xfrm>
            <a:off x="5317604" y="5514535"/>
            <a:ext cx="42484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79CC99-8475-E19B-B546-B4718A783AE4}"/>
              </a:ext>
            </a:extLst>
          </p:cNvPr>
          <p:cNvCxnSpPr>
            <a:cxnSpLocks/>
          </p:cNvCxnSpPr>
          <p:nvPr/>
        </p:nvCxnSpPr>
        <p:spPr>
          <a:xfrm flipV="1">
            <a:off x="5317604" y="3924886"/>
            <a:ext cx="3193365" cy="1589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E29183-3B65-39F8-9FC7-B962FF357537}"/>
              </a:ext>
            </a:extLst>
          </p:cNvPr>
          <p:cNvSpPr txBox="1"/>
          <p:nvPr/>
        </p:nvSpPr>
        <p:spPr>
          <a:xfrm>
            <a:off x="6575524" y="408487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CB885-5CED-8702-5E00-70D79252D2A2}"/>
              </a:ext>
            </a:extLst>
          </p:cNvPr>
          <p:cNvSpPr txBox="1"/>
          <p:nvPr/>
        </p:nvSpPr>
        <p:spPr>
          <a:xfrm>
            <a:off x="8811080" y="551453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12A8ED-78BE-9E25-24A9-F4A52990110D}"/>
              </a:ext>
            </a:extLst>
          </p:cNvPr>
          <p:cNvCxnSpPr/>
          <p:nvPr/>
        </p:nvCxnSpPr>
        <p:spPr>
          <a:xfrm>
            <a:off x="8510969" y="3924886"/>
            <a:ext cx="0" cy="15896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3761F7-A4DE-0C66-E0FF-C0FE35F10701}"/>
              </a:ext>
            </a:extLst>
          </p:cNvPr>
          <p:cNvCxnSpPr>
            <a:cxnSpLocks/>
          </p:cNvCxnSpPr>
          <p:nvPr/>
        </p:nvCxnSpPr>
        <p:spPr>
          <a:xfrm>
            <a:off x="5317604" y="5514535"/>
            <a:ext cx="3193365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24662B-B3BF-ECA7-99A6-CC54337219BA}"/>
              </a:ext>
            </a:extLst>
          </p:cNvPr>
          <p:cNvSpPr txBox="1"/>
          <p:nvPr/>
        </p:nvSpPr>
        <p:spPr>
          <a:xfrm>
            <a:off x="7118252" y="5064369"/>
            <a:ext cx="139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96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0F6D2-A835-AD22-EEB0-4F4CF9DE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벡터란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B40AA-8D97-2FC9-A2E7-BF0A978C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식으로 정해진 개념은 아니다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표현할 수단이 여럿 존재한다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흔한 표현 방식 </a:t>
            </a:r>
            <a:r>
              <a:rPr lang="en-US" altLang="ko-KR" dirty="0"/>
              <a:t>: </a:t>
            </a:r>
            <a:r>
              <a:rPr lang="ko-KR" altLang="en-US" dirty="0"/>
              <a:t>기호 </a:t>
            </a:r>
            <a:r>
              <a:rPr lang="ko-KR" altLang="en-US" b="1" i="1" dirty="0" err="1">
                <a:latin typeface="Lucida Handwriting" panose="03010101010101010101" pitchFamily="66" charset="0"/>
              </a:rPr>
              <a:t>v</a:t>
            </a:r>
            <a:endParaRPr lang="en-US" altLang="ko-KR" b="1" i="1" dirty="0">
              <a:latin typeface="Lucida Handwriting" panose="03010101010101010101" pitchFamily="66" charset="0"/>
            </a:endParaRPr>
          </a:p>
          <a:p>
            <a:endParaRPr lang="en-US" altLang="ko-KR" dirty="0"/>
          </a:p>
          <a:p>
            <a:r>
              <a:rPr lang="ko-KR" altLang="en-US" dirty="0"/>
              <a:t>그 밖에 입출력 </a:t>
            </a:r>
            <a:r>
              <a:rPr lang="ko-KR" altLang="en-US" dirty="0" err="1"/>
              <a:t>하나짜리</a:t>
            </a:r>
            <a:r>
              <a:rPr lang="ko-KR" altLang="en-US" dirty="0"/>
              <a:t> 함수</a:t>
            </a:r>
            <a:r>
              <a:rPr lang="en-US" altLang="ko-KR" dirty="0"/>
              <a:t> f(x), </a:t>
            </a:r>
            <a:r>
              <a:rPr lang="ko-KR" altLang="en-US" dirty="0"/>
              <a:t>일차 방정식</a:t>
            </a:r>
            <a:r>
              <a:rPr lang="en-US" altLang="ko-KR" dirty="0"/>
              <a:t>, </a:t>
            </a:r>
            <a:r>
              <a:rPr lang="ko-KR" altLang="en-US" dirty="0"/>
              <a:t>기하학적 의미를 담은 행렬의 식</a:t>
            </a:r>
            <a:r>
              <a:rPr lang="en-US" altLang="ko-KR" dirty="0"/>
              <a:t>, </a:t>
            </a:r>
            <a:r>
              <a:rPr lang="ko-KR" altLang="en-US" dirty="0"/>
              <a:t>그 외에도 많은 방법으로 벡터를 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872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CC2F9-C615-DC5C-9B4C-3C50D591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BEEBA-39A4-510E-60A8-577BB71B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거의 대부분 직선이다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수식상의 표기가 이차 이상을 사용하지 않는다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크기와 방향이 존재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ko-KR" altLang="en-US" dirty="0"/>
              <a:t>실체를 이해하려면 최소 </a:t>
            </a:r>
            <a:r>
              <a:rPr lang="en-US" altLang="ko-KR" dirty="0"/>
              <a:t>2</a:t>
            </a:r>
            <a:r>
              <a:rPr lang="ko-KR" altLang="en-US" dirty="0"/>
              <a:t>차원 인지가 필요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벡터 내 모든 수는 동일한 경향을 갖는다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힘이 작용되는 크기가 벡터 내 모든 </a:t>
            </a:r>
            <a:r>
              <a:rPr lang="en-US" altLang="ko-KR" dirty="0"/>
              <a:t>‘</a:t>
            </a:r>
            <a:r>
              <a:rPr lang="ko-KR" altLang="en-US" dirty="0"/>
              <a:t>수</a:t>
            </a:r>
            <a:r>
              <a:rPr lang="en-US" altLang="ko-KR" dirty="0"/>
              <a:t>’</a:t>
            </a:r>
            <a:r>
              <a:rPr lang="ko-KR" altLang="en-US" dirty="0"/>
              <a:t>에서 똑같다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145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B2E89-7449-9855-8AB1-083CB0E9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위치라는 개념이 없다</a:t>
            </a:r>
            <a:r>
              <a:rPr lang="en-US" altLang="ko-KR" dirty="0"/>
              <a:t>. (</a:t>
            </a:r>
            <a:r>
              <a:rPr lang="ko-KR" altLang="en-US" dirty="0"/>
              <a:t>시작과 끝 대신 </a:t>
            </a:r>
            <a:r>
              <a:rPr lang="en-US" altLang="ko-KR" dirty="0"/>
              <a:t>“</a:t>
            </a:r>
            <a:r>
              <a:rPr lang="ko-KR" altLang="en-US" dirty="0"/>
              <a:t>시점</a:t>
            </a:r>
            <a:r>
              <a:rPr lang="en-US" altLang="ko-KR" dirty="0"/>
              <a:t>(</a:t>
            </a:r>
            <a:r>
              <a:rPr lang="ko-KR" altLang="en-US" dirty="0"/>
              <a:t>원점</a:t>
            </a:r>
            <a:r>
              <a:rPr lang="en-US" altLang="ko-KR" dirty="0"/>
              <a:t>)”</a:t>
            </a:r>
            <a:r>
              <a:rPr lang="ko-KR" altLang="en-US" dirty="0"/>
              <a:t>과 </a:t>
            </a:r>
            <a:r>
              <a:rPr lang="en-US" altLang="ko-KR" dirty="0"/>
              <a:t>“</a:t>
            </a:r>
            <a:r>
              <a:rPr lang="ko-KR" altLang="en-US" dirty="0"/>
              <a:t>종점</a:t>
            </a:r>
            <a:r>
              <a:rPr lang="en-US" altLang="ko-KR" dirty="0"/>
              <a:t>”</a:t>
            </a:r>
            <a:r>
              <a:rPr lang="ko-KR" altLang="en-US" dirty="0"/>
              <a:t>만 존재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그러므로 좌표상의 어디에 그려졌든 아무 상관없이 길이</a:t>
            </a:r>
            <a:r>
              <a:rPr lang="en-US" altLang="ko-KR" dirty="0"/>
              <a:t>(=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ko-KR" altLang="en-US" dirty="0"/>
              <a:t>와 방향</a:t>
            </a:r>
            <a:r>
              <a:rPr lang="en-US" altLang="ko-KR" dirty="0"/>
              <a:t>(</a:t>
            </a:r>
            <a:r>
              <a:rPr lang="ko-KR" altLang="en-US" dirty="0"/>
              <a:t>모양과 화살표 위치</a:t>
            </a:r>
            <a:r>
              <a:rPr lang="en-US" altLang="ko-KR" dirty="0"/>
              <a:t>)</a:t>
            </a:r>
            <a:r>
              <a:rPr lang="ko-KR" altLang="en-US" dirty="0"/>
              <a:t>이 똑같은 두 벡터가 있다면</a:t>
            </a:r>
            <a:r>
              <a:rPr lang="en-US" altLang="ko-KR" dirty="0"/>
              <a:t>, </a:t>
            </a:r>
            <a:r>
              <a:rPr lang="ko-KR" altLang="en-US" dirty="0"/>
              <a:t>이 둘은 똑같은 벡터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07722B-092E-B5FC-D9DA-C693566CD3A3}"/>
              </a:ext>
            </a:extLst>
          </p:cNvPr>
          <p:cNvCxnSpPr>
            <a:cxnSpLocks/>
          </p:cNvCxnSpPr>
          <p:nvPr/>
        </p:nvCxnSpPr>
        <p:spPr>
          <a:xfrm>
            <a:off x="2532185" y="4487594"/>
            <a:ext cx="0" cy="22648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54E14E-5B66-72D7-E5F0-811182C5E335}"/>
              </a:ext>
            </a:extLst>
          </p:cNvPr>
          <p:cNvCxnSpPr/>
          <p:nvPr/>
        </p:nvCxnSpPr>
        <p:spPr>
          <a:xfrm>
            <a:off x="1415561" y="6372665"/>
            <a:ext cx="9360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DABD66-3B68-9AFF-31EC-EAD845FDC87A}"/>
              </a:ext>
            </a:extLst>
          </p:cNvPr>
          <p:cNvCxnSpPr/>
          <p:nvPr/>
        </p:nvCxnSpPr>
        <p:spPr>
          <a:xfrm flipV="1">
            <a:off x="3024848" y="4698611"/>
            <a:ext cx="1069144" cy="12942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E3AE37-C900-5BE0-5B93-0AF940C8D489}"/>
              </a:ext>
            </a:extLst>
          </p:cNvPr>
          <p:cNvCxnSpPr/>
          <p:nvPr/>
        </p:nvCxnSpPr>
        <p:spPr>
          <a:xfrm flipV="1">
            <a:off x="6408421" y="4333474"/>
            <a:ext cx="1069144" cy="1294227"/>
          </a:xfrm>
          <a:prstGeom prst="straightConnector1">
            <a:avLst/>
          </a:prstGeom>
          <a:ln w="762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819F23-30AD-B46D-E67A-7650CC5E715F}"/>
              </a:ext>
            </a:extLst>
          </p:cNvPr>
          <p:cNvSpPr txBox="1"/>
          <p:nvPr/>
        </p:nvSpPr>
        <p:spPr>
          <a:xfrm>
            <a:off x="3826412" y="534572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벡터와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302DB-A8E1-3FFE-0C2C-335835268FC1}"/>
              </a:ext>
            </a:extLst>
          </p:cNvPr>
          <p:cNvSpPr txBox="1"/>
          <p:nvPr/>
        </p:nvSpPr>
        <p:spPr>
          <a:xfrm>
            <a:off x="6997908" y="5161058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벡터는 똑같은 벡터입니다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68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계산 </a:t>
            </a:r>
            <a:r>
              <a:rPr lang="en-US" altLang="ko-KR" dirty="0"/>
              <a:t>: </a:t>
            </a:r>
            <a:r>
              <a:rPr lang="ko-KR" altLang="en-US" dirty="0"/>
              <a:t>덧셈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F2F603-9F3C-DC78-CA9B-14AB3AA4BA79}"/>
              </a:ext>
            </a:extLst>
          </p:cNvPr>
          <p:cNvCxnSpPr>
            <a:cxnSpLocks/>
          </p:cNvCxnSpPr>
          <p:nvPr/>
        </p:nvCxnSpPr>
        <p:spPr>
          <a:xfrm>
            <a:off x="838200" y="2307102"/>
            <a:ext cx="1286022" cy="211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4BBBA5-F7B0-27C1-44F8-FDBAB97E5A85}"/>
              </a:ext>
            </a:extLst>
          </p:cNvPr>
          <p:cNvCxnSpPr>
            <a:cxnSpLocks/>
          </p:cNvCxnSpPr>
          <p:nvPr/>
        </p:nvCxnSpPr>
        <p:spPr>
          <a:xfrm flipV="1">
            <a:off x="838200" y="3840480"/>
            <a:ext cx="1286022" cy="795997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B02928-D1EB-DC1C-01EB-B07DFB6E58AB}"/>
              </a:ext>
            </a:extLst>
          </p:cNvPr>
          <p:cNvSpPr txBox="1"/>
          <p:nvPr/>
        </p:nvSpPr>
        <p:spPr>
          <a:xfrm>
            <a:off x="1041026" y="277172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DA4707-AF10-B6B2-5C9C-5F17F31FEA22}"/>
              </a:ext>
            </a:extLst>
          </p:cNvPr>
          <p:cNvSpPr txBox="1"/>
          <p:nvPr/>
        </p:nvSpPr>
        <p:spPr>
          <a:xfrm>
            <a:off x="1041025" y="482588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73FB-272F-66E7-1955-9495B3BDE5CC}"/>
              </a:ext>
            </a:extLst>
          </p:cNvPr>
          <p:cNvSpPr txBox="1"/>
          <p:nvPr/>
        </p:nvSpPr>
        <p:spPr>
          <a:xfrm>
            <a:off x="3048349" y="2399441"/>
            <a:ext cx="35125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벡터 </a:t>
            </a:r>
            <a:r>
              <a:rPr lang="en-US" altLang="ko-KR" b="1" dirty="0"/>
              <a:t>A + B :</a:t>
            </a:r>
          </a:p>
          <a:p>
            <a:endParaRPr lang="en-US" altLang="ko-KR" b="1" dirty="0"/>
          </a:p>
          <a:p>
            <a:r>
              <a:rPr lang="ko-KR" altLang="en-US" b="1" dirty="0"/>
              <a:t>두 벡터를 이어서 배치한 다음</a:t>
            </a:r>
            <a:endParaRPr lang="en-US" altLang="ko-KR" b="1" dirty="0"/>
          </a:p>
          <a:p>
            <a:r>
              <a:rPr lang="ko-KR" altLang="en-US" b="1" dirty="0"/>
              <a:t>삼각형이 되는 선을 그리거나</a:t>
            </a:r>
            <a:r>
              <a:rPr lang="en-US" altLang="ko-KR" b="1" dirty="0"/>
              <a:t>,</a:t>
            </a:r>
          </a:p>
          <a:p>
            <a:endParaRPr lang="en-US" altLang="ko-KR" b="1" dirty="0"/>
          </a:p>
          <a:p>
            <a:r>
              <a:rPr lang="ko-KR" altLang="en-US" b="1" dirty="0"/>
              <a:t>같은 원점에서 출발한 두 벡터를</a:t>
            </a:r>
            <a:endParaRPr lang="en-US" altLang="ko-KR" b="1" dirty="0"/>
          </a:p>
          <a:p>
            <a:r>
              <a:rPr lang="ko-KR" altLang="en-US" b="1" dirty="0"/>
              <a:t>변으로 삼는 사각형을</a:t>
            </a:r>
            <a:r>
              <a:rPr lang="en-US" altLang="ko-KR" b="1" dirty="0"/>
              <a:t> </a:t>
            </a:r>
            <a:r>
              <a:rPr lang="ko-KR" altLang="en-US" b="1" dirty="0"/>
              <a:t>계산해서</a:t>
            </a:r>
            <a:endParaRPr lang="en-US" altLang="ko-KR" b="1" dirty="0"/>
          </a:p>
          <a:p>
            <a:r>
              <a:rPr lang="ko-KR" altLang="en-US" b="1" dirty="0"/>
              <a:t>역시 같은 원점에서 출발하는</a:t>
            </a:r>
            <a:endParaRPr lang="en-US" altLang="ko-KR" b="1" dirty="0"/>
          </a:p>
          <a:p>
            <a:r>
              <a:rPr lang="ko-KR" altLang="en-US" b="1" dirty="0"/>
              <a:t>대각선을 그리면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6F18D2-5B37-5430-ADB2-6B89AB9DC9CB}"/>
              </a:ext>
            </a:extLst>
          </p:cNvPr>
          <p:cNvCxnSpPr>
            <a:cxnSpLocks/>
          </p:cNvCxnSpPr>
          <p:nvPr/>
        </p:nvCxnSpPr>
        <p:spPr>
          <a:xfrm>
            <a:off x="7405468" y="5054357"/>
            <a:ext cx="1286022" cy="211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244037-EB78-6531-E382-792B45C2FC02}"/>
              </a:ext>
            </a:extLst>
          </p:cNvPr>
          <p:cNvCxnSpPr>
            <a:cxnSpLocks/>
          </p:cNvCxnSpPr>
          <p:nvPr/>
        </p:nvCxnSpPr>
        <p:spPr>
          <a:xfrm flipV="1">
            <a:off x="7405468" y="4258360"/>
            <a:ext cx="1286022" cy="795997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12D0AA-7F93-7D99-887F-411B199BE4E2}"/>
              </a:ext>
            </a:extLst>
          </p:cNvPr>
          <p:cNvCxnSpPr>
            <a:cxnSpLocks/>
          </p:cNvCxnSpPr>
          <p:nvPr/>
        </p:nvCxnSpPr>
        <p:spPr>
          <a:xfrm>
            <a:off x="8691490" y="4254532"/>
            <a:ext cx="1286022" cy="21101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982B16-17E8-F359-CFB9-AF057B299D37}"/>
              </a:ext>
            </a:extLst>
          </p:cNvPr>
          <p:cNvCxnSpPr>
            <a:cxnSpLocks/>
          </p:cNvCxnSpPr>
          <p:nvPr/>
        </p:nvCxnSpPr>
        <p:spPr>
          <a:xfrm flipV="1">
            <a:off x="8691490" y="4469375"/>
            <a:ext cx="1286022" cy="795997"/>
          </a:xfrm>
          <a:prstGeom prst="straightConnector1">
            <a:avLst/>
          </a:prstGeom>
          <a:ln w="57150">
            <a:solidFill>
              <a:srgbClr val="0070C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38FA58-88A5-F8D8-495D-634EADE39869}"/>
              </a:ext>
            </a:extLst>
          </p:cNvPr>
          <p:cNvSpPr txBox="1"/>
          <p:nvPr/>
        </p:nvSpPr>
        <p:spPr>
          <a:xfrm>
            <a:off x="7711527" y="524351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1D46D-CE70-646B-496C-5953CB2BFE0A}"/>
              </a:ext>
            </a:extLst>
          </p:cNvPr>
          <p:cNvSpPr txBox="1"/>
          <p:nvPr/>
        </p:nvSpPr>
        <p:spPr>
          <a:xfrm>
            <a:off x="7643284" y="42059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BEF72-762A-DDB4-86CD-65B0B8E9B8D7}"/>
              </a:ext>
            </a:extLst>
          </p:cNvPr>
          <p:cNvSpPr txBox="1"/>
          <p:nvPr/>
        </p:nvSpPr>
        <p:spPr>
          <a:xfrm>
            <a:off x="8997549" y="5084534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(</a:t>
            </a:r>
            <a:r>
              <a:rPr lang="ko-KR" altLang="en-US" dirty="0"/>
              <a:t>같은 벡터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FA5B9-6CC9-5304-4A8F-4AE549923AD0}"/>
              </a:ext>
            </a:extLst>
          </p:cNvPr>
          <p:cNvSpPr txBox="1"/>
          <p:nvPr/>
        </p:nvSpPr>
        <p:spPr>
          <a:xfrm>
            <a:off x="8585718" y="384048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(</a:t>
            </a:r>
            <a:r>
              <a:rPr lang="ko-KR" altLang="en-US" dirty="0"/>
              <a:t>같은 벡터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6A8068-EB47-DFF6-FF13-7F9E997AB169}"/>
              </a:ext>
            </a:extLst>
          </p:cNvPr>
          <p:cNvCxnSpPr/>
          <p:nvPr/>
        </p:nvCxnSpPr>
        <p:spPr>
          <a:xfrm flipV="1">
            <a:off x="7405468" y="4465547"/>
            <a:ext cx="2572044" cy="5888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592B564-ECC9-C464-4FA7-275932D41565}"/>
              </a:ext>
            </a:extLst>
          </p:cNvPr>
          <p:cNvSpPr txBox="1"/>
          <p:nvPr/>
        </p:nvSpPr>
        <p:spPr>
          <a:xfrm>
            <a:off x="9977512" y="433251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(A+B)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5BB007B-4A9F-C19B-2AD4-B98B2F4E9CC2}"/>
              </a:ext>
            </a:extLst>
          </p:cNvPr>
          <p:cNvCxnSpPr>
            <a:cxnSpLocks/>
          </p:cNvCxnSpPr>
          <p:nvPr/>
        </p:nvCxnSpPr>
        <p:spPr>
          <a:xfrm>
            <a:off x="7405468" y="2210280"/>
            <a:ext cx="1286022" cy="211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C5249A8-AB97-9483-A621-9BDA96D87852}"/>
              </a:ext>
            </a:extLst>
          </p:cNvPr>
          <p:cNvCxnSpPr>
            <a:cxnSpLocks/>
          </p:cNvCxnSpPr>
          <p:nvPr/>
        </p:nvCxnSpPr>
        <p:spPr>
          <a:xfrm flipV="1">
            <a:off x="8691490" y="1625298"/>
            <a:ext cx="1286022" cy="795997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FDA21A-380F-ABA5-5897-49FDF13FA255}"/>
              </a:ext>
            </a:extLst>
          </p:cNvPr>
          <p:cNvSpPr txBox="1"/>
          <p:nvPr/>
        </p:nvSpPr>
        <p:spPr>
          <a:xfrm>
            <a:off x="7711527" y="23994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A31F72-FF2B-C487-B8FF-7C01BD45243A}"/>
              </a:ext>
            </a:extLst>
          </p:cNvPr>
          <p:cNvSpPr txBox="1"/>
          <p:nvPr/>
        </p:nvSpPr>
        <p:spPr>
          <a:xfrm>
            <a:off x="9260719" y="20743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AF72AAF-5FBE-87EF-FB31-59A0483C36D9}"/>
              </a:ext>
            </a:extLst>
          </p:cNvPr>
          <p:cNvCxnSpPr/>
          <p:nvPr/>
        </p:nvCxnSpPr>
        <p:spPr>
          <a:xfrm flipV="1">
            <a:off x="7405468" y="1621470"/>
            <a:ext cx="2572044" cy="5888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D45935-063B-3715-4E45-EE8135338ABE}"/>
              </a:ext>
            </a:extLst>
          </p:cNvPr>
          <p:cNvSpPr txBox="1"/>
          <p:nvPr/>
        </p:nvSpPr>
        <p:spPr>
          <a:xfrm>
            <a:off x="8154251" y="14066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(A+B)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238F1A-82A3-9385-7640-C7AA2765E350}"/>
              </a:ext>
            </a:extLst>
          </p:cNvPr>
          <p:cNvSpPr txBox="1"/>
          <p:nvPr/>
        </p:nvSpPr>
        <p:spPr>
          <a:xfrm>
            <a:off x="8299938" y="314106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  <a:r>
              <a:rPr lang="en-US" altLang="ko-KR" dirty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계산 </a:t>
            </a:r>
            <a:r>
              <a:rPr lang="en-US" altLang="ko-KR" dirty="0"/>
              <a:t>: </a:t>
            </a:r>
            <a:r>
              <a:rPr lang="ko-KR" altLang="en-US" dirty="0"/>
              <a:t>뺄셈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F2F603-9F3C-DC78-CA9B-14AB3AA4BA79}"/>
              </a:ext>
            </a:extLst>
          </p:cNvPr>
          <p:cNvCxnSpPr>
            <a:cxnSpLocks/>
          </p:cNvCxnSpPr>
          <p:nvPr/>
        </p:nvCxnSpPr>
        <p:spPr>
          <a:xfrm>
            <a:off x="838200" y="2307102"/>
            <a:ext cx="1286022" cy="211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4BBBA5-F7B0-27C1-44F8-FDBAB97E5A85}"/>
              </a:ext>
            </a:extLst>
          </p:cNvPr>
          <p:cNvCxnSpPr>
            <a:cxnSpLocks/>
          </p:cNvCxnSpPr>
          <p:nvPr/>
        </p:nvCxnSpPr>
        <p:spPr>
          <a:xfrm flipV="1">
            <a:off x="838200" y="3840480"/>
            <a:ext cx="1286022" cy="795997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B02928-D1EB-DC1C-01EB-B07DFB6E58AB}"/>
              </a:ext>
            </a:extLst>
          </p:cNvPr>
          <p:cNvSpPr txBox="1"/>
          <p:nvPr/>
        </p:nvSpPr>
        <p:spPr>
          <a:xfrm>
            <a:off x="1041026" y="277172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DA4707-AF10-B6B2-5C9C-5F17F31FEA22}"/>
              </a:ext>
            </a:extLst>
          </p:cNvPr>
          <p:cNvSpPr txBox="1"/>
          <p:nvPr/>
        </p:nvSpPr>
        <p:spPr>
          <a:xfrm>
            <a:off x="1041025" y="482588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73FB-272F-66E7-1955-9495B3BDE5CC}"/>
              </a:ext>
            </a:extLst>
          </p:cNvPr>
          <p:cNvSpPr txBox="1"/>
          <p:nvPr/>
        </p:nvSpPr>
        <p:spPr>
          <a:xfrm>
            <a:off x="2790133" y="2489982"/>
            <a:ext cx="44967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벡터 </a:t>
            </a:r>
            <a:r>
              <a:rPr lang="en-US" altLang="ko-KR" b="1" dirty="0"/>
              <a:t>A - B :</a:t>
            </a:r>
          </a:p>
          <a:p>
            <a:endParaRPr lang="en-US" altLang="ko-KR" b="1" dirty="0"/>
          </a:p>
          <a:p>
            <a:r>
              <a:rPr lang="ko-KR" altLang="en-US" b="1" dirty="0"/>
              <a:t>같은 원점에서 출발한 두 벡터를</a:t>
            </a:r>
            <a:endParaRPr lang="en-US" altLang="ko-KR" b="1" dirty="0"/>
          </a:p>
          <a:p>
            <a:r>
              <a:rPr lang="ko-KR" altLang="en-US" b="1" dirty="0"/>
              <a:t>그린 다음</a:t>
            </a:r>
            <a:r>
              <a:rPr lang="en-US" altLang="ko-KR" b="1" dirty="0"/>
              <a:t>, </a:t>
            </a:r>
            <a:r>
              <a:rPr lang="ko-KR" altLang="en-US" b="1" dirty="0"/>
              <a:t>기준 벡터</a:t>
            </a:r>
            <a:r>
              <a:rPr lang="en-US" altLang="ko-KR" b="1" dirty="0"/>
              <a:t>(A, </a:t>
            </a:r>
            <a:r>
              <a:rPr lang="ko-KR" altLang="en-US" b="1" dirty="0"/>
              <a:t>먼저 나온 벡터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의 종점으로 가기 위해</a:t>
            </a:r>
            <a:r>
              <a:rPr lang="en-US" altLang="ko-KR" b="1" dirty="0"/>
              <a:t>, </a:t>
            </a:r>
            <a:r>
              <a:rPr lang="ko-KR" altLang="en-US" b="1" dirty="0"/>
              <a:t>빼는 벡터</a:t>
            </a:r>
            <a:r>
              <a:rPr lang="en-US" altLang="ko-KR" b="1" dirty="0"/>
              <a:t>(B)</a:t>
            </a:r>
            <a:r>
              <a:rPr lang="ko-KR" altLang="en-US" b="1" dirty="0"/>
              <a:t>의</a:t>
            </a:r>
            <a:endParaRPr lang="en-US" altLang="ko-KR" b="1" dirty="0"/>
          </a:p>
          <a:p>
            <a:r>
              <a:rPr lang="ko-KR" altLang="en-US" b="1" dirty="0"/>
              <a:t>시점에서 출발하는 벡터를 그리면 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빼는 쪽 종점에서</a:t>
            </a:r>
            <a:r>
              <a:rPr lang="en-US" altLang="ko-KR" b="1" dirty="0"/>
              <a:t>, </a:t>
            </a:r>
            <a:r>
              <a:rPr lang="ko-KR" altLang="en-US" b="1" dirty="0"/>
              <a:t>빼지는 쪽 종점으로</a:t>
            </a:r>
            <a:r>
              <a:rPr lang="en-US" altLang="ko-KR" b="1" dirty="0"/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6F18D2-5B37-5430-ADB2-6B89AB9DC9CB}"/>
              </a:ext>
            </a:extLst>
          </p:cNvPr>
          <p:cNvCxnSpPr>
            <a:cxnSpLocks/>
          </p:cNvCxnSpPr>
          <p:nvPr/>
        </p:nvCxnSpPr>
        <p:spPr>
          <a:xfrm>
            <a:off x="7952788" y="3826998"/>
            <a:ext cx="1286022" cy="211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244037-EB78-6531-E382-792B45C2FC02}"/>
              </a:ext>
            </a:extLst>
          </p:cNvPr>
          <p:cNvCxnSpPr>
            <a:cxnSpLocks/>
          </p:cNvCxnSpPr>
          <p:nvPr/>
        </p:nvCxnSpPr>
        <p:spPr>
          <a:xfrm flipV="1">
            <a:off x="7952788" y="3031001"/>
            <a:ext cx="1286022" cy="795997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38FA58-88A5-F8D8-495D-634EADE39869}"/>
              </a:ext>
            </a:extLst>
          </p:cNvPr>
          <p:cNvSpPr txBox="1"/>
          <p:nvPr/>
        </p:nvSpPr>
        <p:spPr>
          <a:xfrm>
            <a:off x="8258847" y="40161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1D46D-CE70-646B-496C-5953CB2BFE0A}"/>
              </a:ext>
            </a:extLst>
          </p:cNvPr>
          <p:cNvSpPr txBox="1"/>
          <p:nvPr/>
        </p:nvSpPr>
        <p:spPr>
          <a:xfrm>
            <a:off x="8190604" y="29785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E79BAAD-8BC9-CDBB-D374-F9B34BACC31D}"/>
              </a:ext>
            </a:extLst>
          </p:cNvPr>
          <p:cNvCxnSpPr/>
          <p:nvPr/>
        </p:nvCxnSpPr>
        <p:spPr>
          <a:xfrm>
            <a:off x="9238810" y="3031001"/>
            <a:ext cx="0" cy="9851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1F9B0EA-DE48-17CD-D218-08056C09BD6E}"/>
              </a:ext>
            </a:extLst>
          </p:cNvPr>
          <p:cNvSpPr txBox="1"/>
          <p:nvPr/>
        </p:nvSpPr>
        <p:spPr>
          <a:xfrm>
            <a:off x="9374797" y="3065181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(A–B)</a:t>
            </a:r>
          </a:p>
          <a:p>
            <a:endParaRPr lang="en-US" altLang="ko-KR" dirty="0"/>
          </a:p>
          <a:p>
            <a:r>
              <a:rPr lang="ko-KR" altLang="en-US" dirty="0"/>
              <a:t>빼는 쪽</a:t>
            </a:r>
            <a:r>
              <a:rPr lang="en-US" altLang="ko-KR" dirty="0"/>
              <a:t> </a:t>
            </a:r>
            <a:r>
              <a:rPr lang="ko-KR" altLang="en-US" dirty="0"/>
              <a:t>종점에서 출발</a:t>
            </a:r>
            <a:endParaRPr lang="en-US" altLang="ko-KR" dirty="0"/>
          </a:p>
          <a:p>
            <a:r>
              <a:rPr lang="ko-KR" altLang="en-US" dirty="0"/>
              <a:t>빼지는 쪽</a:t>
            </a:r>
            <a:r>
              <a:rPr lang="en-US" altLang="ko-KR" dirty="0"/>
              <a:t> </a:t>
            </a:r>
            <a:r>
              <a:rPr lang="ko-KR" altLang="en-US" dirty="0"/>
              <a:t>종점에서 도착</a:t>
            </a:r>
          </a:p>
        </p:txBody>
      </p:sp>
    </p:spTree>
    <p:extLst>
      <p:ext uri="{BB962C8B-B14F-4D97-AF65-F5344CB8AC3E}">
        <p14:creationId xmlns:p14="http://schemas.microsoft.com/office/powerpoint/2010/main" val="10281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계산 </a:t>
            </a:r>
            <a:r>
              <a:rPr lang="en-US" altLang="ko-KR" dirty="0"/>
              <a:t>: </a:t>
            </a:r>
            <a:r>
              <a:rPr lang="ko-KR" altLang="en-US" dirty="0"/>
              <a:t>덧셈과 뺄셈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벡터 덧셈과 뺄셈 실습 랜덤 퀴즈 주소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덧셈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https://www.geogebra.org/m/fsecn352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뺄셈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https://www.geogebra.org/m/axrcruq4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주소에서 벡터 문제를 풀어보면서 감을 잡아봅시다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337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28C9-C961-B384-193A-E147D5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곱셈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F1485C-D377-E60F-C3D2-747AF57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벡터 곱셈에는 세 가지 종류가 있다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 err="1"/>
              <a:t>벡터곱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크로스 연산</a:t>
            </a:r>
            <a:r>
              <a:rPr lang="en-US" altLang="ko-KR" dirty="0"/>
              <a:t>) : </a:t>
            </a:r>
            <a:r>
              <a:rPr lang="ko-KR" altLang="en-US" dirty="0"/>
              <a:t>두 벡터가 만들 수 있는 공간</a:t>
            </a:r>
            <a:r>
              <a:rPr lang="en-US" altLang="ko-KR" dirty="0"/>
              <a:t>, </a:t>
            </a:r>
            <a:r>
              <a:rPr lang="ko-KR" altLang="en-US" dirty="0"/>
              <a:t>혹은 해당 공간으로부터 도출 가능한 </a:t>
            </a:r>
            <a:r>
              <a:rPr lang="en-US" altLang="ko-KR" dirty="0"/>
              <a:t>+1</a:t>
            </a:r>
            <a:r>
              <a:rPr lang="ko-KR" altLang="en-US" dirty="0"/>
              <a:t>차원 수직선을 계산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 err="1"/>
              <a:t>텐서곱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텐서</a:t>
            </a:r>
            <a:r>
              <a:rPr lang="ko-KR" altLang="en-US" dirty="0"/>
              <a:t> 연산</a:t>
            </a:r>
            <a:r>
              <a:rPr lang="en-US" altLang="ko-KR" dirty="0"/>
              <a:t>) : </a:t>
            </a:r>
            <a:r>
              <a:rPr lang="ko-KR" altLang="en-US" dirty="0" err="1"/>
              <a:t>텐서</a:t>
            </a:r>
            <a:r>
              <a:rPr lang="en-US" altLang="ko-KR" dirty="0"/>
              <a:t>(</a:t>
            </a:r>
            <a:r>
              <a:rPr lang="ko-KR" altLang="en-US" dirty="0"/>
              <a:t>식으로 표현한 선</a:t>
            </a:r>
            <a:r>
              <a:rPr lang="en-US" altLang="ko-KR" dirty="0"/>
              <a:t>)</a:t>
            </a:r>
            <a:r>
              <a:rPr lang="ko-KR" altLang="en-US" dirty="0"/>
              <a:t>화한 벡터의 성분을 수학 식으로 곱한 결과를 계산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점 곱 </a:t>
            </a:r>
            <a:r>
              <a:rPr lang="en-US" altLang="ko-KR" dirty="0"/>
              <a:t>(</a:t>
            </a:r>
            <a:r>
              <a:rPr lang="ko-KR" altLang="en-US" dirty="0"/>
              <a:t>스칼라 연산</a:t>
            </a:r>
            <a:r>
              <a:rPr lang="en-US" altLang="ko-KR" dirty="0"/>
              <a:t>) : </a:t>
            </a:r>
            <a:r>
              <a:rPr lang="ko-KR" altLang="en-US" dirty="0"/>
              <a:t>두 벡터를 삼각함수를 통해 겹치고</a:t>
            </a:r>
            <a:r>
              <a:rPr lang="en-US" altLang="ko-KR" dirty="0"/>
              <a:t>, </a:t>
            </a:r>
            <a:r>
              <a:rPr lang="ko-KR" altLang="en-US" dirty="0"/>
              <a:t>한 벡터가 다른 벡터에 비하여 갖는 비중을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70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1041</Words>
  <Application>Microsoft Office PowerPoint</Application>
  <PresentationFormat>와이드스크린</PresentationFormat>
  <Paragraphs>153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Lucida Handwriting</vt:lpstr>
      <vt:lpstr>Office 테마</vt:lpstr>
      <vt:lpstr>벡터 기초</vt:lpstr>
      <vt:lpstr>벡터란?</vt:lpstr>
      <vt:lpstr>벡터란?</vt:lpstr>
      <vt:lpstr>벡터의 특징</vt:lpstr>
      <vt:lpstr>벡터의 특징</vt:lpstr>
      <vt:lpstr>벡터의 계산 : 덧셈</vt:lpstr>
      <vt:lpstr>벡터의 계산 : 뺄셈</vt:lpstr>
      <vt:lpstr>벡터의 계산 : 덧셈과 뺄셈</vt:lpstr>
      <vt:lpstr>벡터의 곱셈</vt:lpstr>
      <vt:lpstr>벡터의 곱셈</vt:lpstr>
      <vt:lpstr>벡터의 곱셈 : 벡터곱</vt:lpstr>
      <vt:lpstr>벡터의 곱셈 : 벡터곱</vt:lpstr>
      <vt:lpstr>벡터의 곱셈 : 벡터곱</vt:lpstr>
      <vt:lpstr>벡터의 곱셈 : 왼손 좌표 (왼손잡이 규칙)</vt:lpstr>
      <vt:lpstr>벡터의 곱셈 : 왼손 좌표 (왼손잡이 규칙)</vt:lpstr>
      <vt:lpstr>벡터의 곱셈 : 텐서곱</vt:lpstr>
      <vt:lpstr>벡터의 곱셈 : 텐서곱</vt:lpstr>
      <vt:lpstr>벡터의 곱셈 : 점 곱</vt:lpstr>
      <vt:lpstr>벡터의 곱셈 : 점 곱</vt:lpstr>
      <vt:lpstr>벡터의 곱셈 : 점 곱</vt:lpstr>
      <vt:lpstr>벡터의 곱셈 : 점 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벡터 기초</dc:title>
  <dc:creator>이 재훈</dc:creator>
  <cp:lastModifiedBy>이 재훈</cp:lastModifiedBy>
  <cp:revision>32</cp:revision>
  <dcterms:created xsi:type="dcterms:W3CDTF">2023-09-12T05:53:14Z</dcterms:created>
  <dcterms:modified xsi:type="dcterms:W3CDTF">2023-09-12T07:46:31Z</dcterms:modified>
</cp:coreProperties>
</file>