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38C8A-EC02-EAB9-1DE7-7CECD5D2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DF919C-5EBF-FE63-31FF-17DD1DD1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E7CA5-5F0F-D556-F9D0-586694FD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CD827-ACAF-8B6C-C9BA-6F3A3CF5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32A82-123D-CCB3-8A59-ABE49E5A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4E29-A23B-7FD7-6B56-01FFDBC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8F094-2B3F-6FD1-77F5-779C96020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B1C67-1E46-3AC0-D408-868FBC6D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15130-D9FD-0F1A-5602-9FCDB915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E2A8E-0A17-7773-7679-4FC7C47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513A4-6D6C-1326-36B6-D7A619C7B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D17F3-B920-41D9-9B9B-99249B70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D130E-FCE9-8359-C154-4C3E2644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40217-D647-4388-0304-034C927D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5C14-F4D8-2595-23B6-9BA96343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69340-768F-8E37-6928-2513BF70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96F0-0A30-6B48-CA74-1D6086BB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508C1-48DB-F6E1-A24B-EA3D17BD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C98A0-7FA3-901E-D179-3119219C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12D9A-A9FE-C035-888C-FF41DE7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3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ECF3-1A85-BF7D-DCF5-4382A350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4C942-55EE-096E-527E-F4442F22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107B4-3E8F-49D0-10A4-4FF12F3C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44F18-38F4-3D77-3385-DFC2F262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9072E-46D8-0D21-79D4-90D1237B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573E-8430-2F33-78F8-F83F3C14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5AE5C-ABDA-C6EE-098D-373CCE3C2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93F0F-56BF-8122-49EC-8899C016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4E93C-5F76-8BE3-95C7-DD55AC9B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15BFB-1060-B1C9-487F-A14B61BF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9901A-BE81-3D42-DB0E-A4B6C346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2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3363B-477D-5742-6848-DE0308C8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A1C30-ED26-2F4D-7B90-E80E1761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5347A-A0C9-0E3A-11BE-02DB58AF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C57A67-CFF2-AE1C-4FAF-E6E7BF6ED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11A9-F010-BE19-A349-AD256383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48C94-6DF8-F990-5CC3-7C2E4CA2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EA5082-19C2-1095-B45A-C34EA02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33BA74-FBAD-ABAB-ED8C-D2885CD3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4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995B4-C4F9-CB63-8B1F-F88C5297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C58AF-DCBA-45E0-E290-98E525D6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3F207-07C9-B251-0417-2E64FDC7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A5C8A-6745-39B6-C08E-A90D6806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0C4449-B170-40C4-3B0B-0CF19F7F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2EECC-0107-B76D-DC8E-7ECF06DA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97380-D23D-8D3D-A60E-5B44490E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7071-3627-9D88-C1C9-6B8ABD51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EE163-3EEB-6060-A5F3-C995AB3F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7F1B-91C8-A421-A25D-7D4FBE2A4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2DC09-B3F3-7B2E-47B9-4B7DA718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EF2F3-3768-7C09-641D-2719026D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5056A-0FA4-12C7-4D8B-D12A9FE0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927FD-AF82-48F9-F67D-DBF6D6F2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5503B4-DE16-A429-89BD-22A3DD1E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72F0C-1D8C-1E7E-7E01-EAB36E85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8D65A-866A-F6DC-7B08-00C9D54E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B533B-FB3B-6215-0DE4-454320AC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0A757-6091-F4A0-1C17-8411BD1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009720-16B8-3978-1D46-A45232E9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30034-DC02-47F7-4416-35C108DB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44DDF-4271-1C8C-F8B1-299CD8D47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F980-BEB9-403E-85E0-F2BD43ACA2B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0CCE1-A61E-C6CB-1AE5-5C3CC6F4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93F5C-AD17-A961-32BA-07551DAC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188D-4000-407B-A5B8-5BD0AFAA2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1521-091A-D195-36F1-6152304E2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벡터의 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A74F3-BF3B-AEBA-DC43-71C1D6930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SGA </a:t>
            </a:r>
            <a:r>
              <a:rPr lang="ko-KR" altLang="en-US" dirty="0"/>
              <a:t>프로그래밍 제작 전문가 양성 과정</a:t>
            </a:r>
          </a:p>
        </p:txBody>
      </p:sp>
    </p:spTree>
    <p:extLst>
      <p:ext uri="{BB962C8B-B14F-4D97-AF65-F5344CB8AC3E}">
        <p14:creationId xmlns:p14="http://schemas.microsoft.com/office/powerpoint/2010/main" val="310324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FB677-BAB1-7AE5-D3A1-47640F5909A7}"/>
              </a:ext>
            </a:extLst>
          </p:cNvPr>
          <p:cNvSpPr/>
          <p:nvPr/>
        </p:nvSpPr>
        <p:spPr>
          <a:xfrm>
            <a:off x="3685736" y="3277772"/>
            <a:ext cx="2124222" cy="1842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벡터로 나타낼 수 있는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와 물체 </a:t>
            </a:r>
            <a:r>
              <a:rPr lang="en-US" altLang="ko-KR" dirty="0"/>
              <a:t>P</a:t>
            </a:r>
            <a:r>
              <a:rPr lang="ko-KR" altLang="en-US" dirty="0"/>
              <a:t>가 있다고 가정할 때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50E271-5456-85A7-6D54-C6A1ED949D73}"/>
              </a:ext>
            </a:extLst>
          </p:cNvPr>
          <p:cNvCxnSpPr/>
          <p:nvPr/>
        </p:nvCxnSpPr>
        <p:spPr>
          <a:xfrm>
            <a:off x="2658794" y="5134708"/>
            <a:ext cx="7019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04DCB7-C25E-55FE-A731-E7E3AA8A5883}"/>
              </a:ext>
            </a:extLst>
          </p:cNvPr>
          <p:cNvCxnSpPr/>
          <p:nvPr/>
        </p:nvCxnSpPr>
        <p:spPr>
          <a:xfrm flipV="1">
            <a:off x="3685735" y="2700997"/>
            <a:ext cx="0" cy="34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494BB-7EAA-2B71-465A-C281D6288C5D}"/>
              </a:ext>
            </a:extLst>
          </p:cNvPr>
          <p:cNvSpPr txBox="1"/>
          <p:nvPr/>
        </p:nvSpPr>
        <p:spPr>
          <a:xfrm>
            <a:off x="6168683" y="2708890"/>
            <a:ext cx="5572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P</a:t>
            </a:r>
            <a:r>
              <a:rPr lang="ko-KR" altLang="en-US" dirty="0"/>
              <a:t>가 원점에서 이동을 한 게 아니라</a:t>
            </a:r>
            <a:endParaRPr lang="en-US" altLang="ko-KR" dirty="0"/>
          </a:p>
          <a:p>
            <a:r>
              <a:rPr lang="ko-KR" altLang="en-US" dirty="0"/>
              <a:t>원점에 한 발을 걸치고 성장을 한 거라면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혹은 그런 식으로 비유해서 표현할 수 있다면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b="1" dirty="0"/>
              <a:t>v</a:t>
            </a:r>
            <a:r>
              <a:rPr lang="ko-KR" altLang="en-US" b="1" dirty="0"/>
              <a:t>는 </a:t>
            </a:r>
            <a:r>
              <a:rPr lang="en-US" altLang="ko-KR" b="1" dirty="0"/>
              <a:t>P</a:t>
            </a:r>
            <a:r>
              <a:rPr lang="ko-KR" altLang="en-US" b="1" dirty="0"/>
              <a:t>의 크기를 나타내는 정보</a:t>
            </a:r>
            <a:r>
              <a:rPr lang="ko-KR" altLang="en-US" dirty="0"/>
              <a:t>로도 쓸 수 있다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29D8DA-F0C8-64D0-FCEA-4E594C443700}"/>
              </a:ext>
            </a:extLst>
          </p:cNvPr>
          <p:cNvCxnSpPr/>
          <p:nvPr/>
        </p:nvCxnSpPr>
        <p:spPr>
          <a:xfrm flipV="1">
            <a:off x="3685735" y="3291840"/>
            <a:ext cx="2124222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벡터로 나타낼 수 있는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와 물체 </a:t>
            </a:r>
            <a:r>
              <a:rPr lang="en-US" altLang="ko-KR" dirty="0"/>
              <a:t>P</a:t>
            </a:r>
            <a:r>
              <a:rPr lang="ko-KR" altLang="en-US" dirty="0"/>
              <a:t>가 있다고 가정할 때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50E271-5456-85A7-6D54-C6A1ED949D73}"/>
              </a:ext>
            </a:extLst>
          </p:cNvPr>
          <p:cNvCxnSpPr/>
          <p:nvPr/>
        </p:nvCxnSpPr>
        <p:spPr>
          <a:xfrm>
            <a:off x="2658794" y="5134708"/>
            <a:ext cx="7019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04DCB7-C25E-55FE-A731-E7E3AA8A5883}"/>
              </a:ext>
            </a:extLst>
          </p:cNvPr>
          <p:cNvCxnSpPr/>
          <p:nvPr/>
        </p:nvCxnSpPr>
        <p:spPr>
          <a:xfrm flipV="1">
            <a:off x="3685735" y="2700997"/>
            <a:ext cx="0" cy="34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FC4AF-6786-3A86-4E97-7E8FC81D157D}"/>
              </a:ext>
            </a:extLst>
          </p:cNvPr>
          <p:cNvCxnSpPr/>
          <p:nvPr/>
        </p:nvCxnSpPr>
        <p:spPr>
          <a:xfrm flipV="1">
            <a:off x="3685735" y="3291840"/>
            <a:ext cx="2124222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51F1C-2FA7-18F4-2AF4-F304C272F0FC}"/>
              </a:ext>
            </a:extLst>
          </p:cNvPr>
          <p:cNvSpPr txBox="1"/>
          <p:nvPr/>
        </p:nvSpPr>
        <p:spPr>
          <a:xfrm>
            <a:off x="5725551" y="3590026"/>
            <a:ext cx="571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초의 정해진 시간이 걸렸다면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v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단위시간당 움직인 거리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= </a:t>
            </a:r>
            <a:r>
              <a:rPr lang="ko-KR" altLang="en-US" b="1" dirty="0"/>
              <a:t>속도</a:t>
            </a:r>
            <a:r>
              <a:rPr lang="ko-KR" altLang="en-US" dirty="0"/>
              <a:t>의 크기와 방향을 나타낸 것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FB677-BAB1-7AE5-D3A1-47640F5909A7}"/>
              </a:ext>
            </a:extLst>
          </p:cNvPr>
          <p:cNvSpPr/>
          <p:nvPr/>
        </p:nvSpPr>
        <p:spPr>
          <a:xfrm>
            <a:off x="5809957" y="2645509"/>
            <a:ext cx="72331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BE6E9-726A-D5D2-E0F3-0597F198FD07}"/>
              </a:ext>
            </a:extLst>
          </p:cNvPr>
          <p:cNvSpPr txBox="1"/>
          <p:nvPr/>
        </p:nvSpPr>
        <p:spPr>
          <a:xfrm>
            <a:off x="6703255" y="2784008"/>
            <a:ext cx="571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 </a:t>
            </a:r>
            <a:r>
              <a:rPr lang="en-US" altLang="ko-KR" dirty="0"/>
              <a:t>P</a:t>
            </a:r>
            <a:r>
              <a:rPr lang="ko-KR" altLang="en-US" dirty="0"/>
              <a:t>가 여기 오기까지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47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벡터를 쓰는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벡터는 그 자체로는 위치가 없다</a:t>
            </a:r>
            <a:r>
              <a:rPr lang="en-US" altLang="ko-KR" dirty="0"/>
              <a:t>. </a:t>
            </a:r>
            <a:r>
              <a:rPr lang="ko-KR" altLang="en-US" dirty="0"/>
              <a:t>실체도 없고</a:t>
            </a:r>
            <a:r>
              <a:rPr lang="en-US" altLang="ko-KR" dirty="0"/>
              <a:t>, </a:t>
            </a:r>
            <a:r>
              <a:rPr lang="ko-KR" altLang="en-US" dirty="0"/>
              <a:t>의미도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다른 사물을 위한 정보로 사용될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v</a:t>
            </a:r>
            <a:r>
              <a:rPr lang="ko-KR" altLang="en-US" b="1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다른 물체가 가진 정보</a:t>
            </a:r>
            <a:r>
              <a:rPr lang="ko-KR" altLang="en-US" b="1" dirty="0"/>
              <a:t>를 표현하는 수학적 언어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한 물체가 가진 정보를 가장 간결하게 표현하려면</a:t>
            </a:r>
            <a:br>
              <a:rPr lang="en-US" altLang="ko-KR" dirty="0"/>
            </a:br>
            <a:r>
              <a:rPr lang="ko-KR" altLang="en-US" dirty="0"/>
              <a:t>벡터는 매우 좋은 선택이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다이렉트 </a:t>
            </a:r>
            <a:r>
              <a:rPr lang="en-US" altLang="ko-KR" dirty="0"/>
              <a:t>X</a:t>
            </a:r>
            <a:r>
              <a:rPr lang="ko-KR" altLang="en-US" dirty="0"/>
              <a:t>도</a:t>
            </a:r>
            <a:r>
              <a:rPr lang="en-US" altLang="ko-KR" dirty="0"/>
              <a:t>, </a:t>
            </a:r>
            <a:r>
              <a:rPr lang="ko-KR" altLang="en-US" dirty="0"/>
              <a:t>게임 개발 엔진도 벡터를 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1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이용의 대표 사례 </a:t>
            </a:r>
            <a:r>
              <a:rPr lang="en-US" altLang="ko-KR" dirty="0"/>
              <a:t>: </a:t>
            </a:r>
            <a:r>
              <a:rPr lang="ko-KR" altLang="en-US" dirty="0"/>
              <a:t>트랜스폼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/>
              <a:t>트랜스폼</a:t>
            </a:r>
            <a:r>
              <a:rPr lang="ko-KR" altLang="en-US" dirty="0"/>
              <a:t> </a:t>
            </a:r>
            <a:r>
              <a:rPr lang="en-US" altLang="ko-KR" dirty="0"/>
              <a:t>/ transform(</a:t>
            </a:r>
            <a:r>
              <a:rPr lang="en-US" altLang="ko-KR" strike="sngStrike" dirty="0"/>
              <a:t>ed information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게임에 나오는 개체들이 가지는 기하학적 정보를 벡터로 변환</a:t>
            </a:r>
            <a:r>
              <a:rPr lang="en-US" altLang="ko-KR" dirty="0"/>
              <a:t>(transform)</a:t>
            </a:r>
            <a:r>
              <a:rPr lang="ko-KR" altLang="en-US" dirty="0"/>
              <a:t>시킨 데이터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개체가 시각적 세계에 존재하기 위해 필요한 정보를 여러 개의 벡터로 쪼개어 저장하는 구조체</a:t>
            </a:r>
            <a:r>
              <a:rPr lang="en-US" altLang="ko-KR" dirty="0"/>
              <a:t>, </a:t>
            </a:r>
            <a:r>
              <a:rPr lang="ko-KR" altLang="en-US" dirty="0"/>
              <a:t>혹은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대체로 </a:t>
            </a:r>
            <a:r>
              <a:rPr lang="ko-KR" altLang="en-US" sz="3200" b="1" dirty="0"/>
              <a:t>위치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sz="3200" b="1" dirty="0"/>
              <a:t>방향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sz="3200" b="1" dirty="0"/>
              <a:t>크기</a:t>
            </a:r>
            <a:r>
              <a:rPr lang="ko-KR" altLang="en-US" dirty="0"/>
              <a:t> 라는 세 가지 구성요소를 멤버 변수로 갖고 있고</a:t>
            </a:r>
            <a:r>
              <a:rPr lang="en-US" altLang="ko-KR" dirty="0"/>
              <a:t>, </a:t>
            </a:r>
            <a:r>
              <a:rPr lang="ko-KR" altLang="en-US" dirty="0"/>
              <a:t>추가 정보나 함수가 들어가기도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12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이용의 대표 사례 </a:t>
            </a:r>
            <a:r>
              <a:rPr lang="en-US" altLang="ko-KR" dirty="0"/>
              <a:t>: </a:t>
            </a:r>
            <a:r>
              <a:rPr lang="ko-KR" altLang="en-US" dirty="0"/>
              <a:t>트랜스폼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개발 엔진에 사용된 트랜스폼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</a:t>
            </a:r>
            <a:r>
              <a:rPr lang="ko-KR" altLang="en-US" dirty="0"/>
              <a:t>의 모습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F31E-508D-CDE0-EDEB-5C603C7C6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14" y="2428429"/>
            <a:ext cx="7096890" cy="41904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536A2-F019-F17F-5C3D-D298507FD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2" y="5237723"/>
            <a:ext cx="413385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2A1E35-AAF0-7F5E-F790-42D4CAD9A44D}"/>
              </a:ext>
            </a:extLst>
          </p:cNvPr>
          <p:cNvSpPr txBox="1"/>
          <p:nvPr/>
        </p:nvSpPr>
        <p:spPr>
          <a:xfrm>
            <a:off x="3275678" y="333161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언리얼</a:t>
            </a:r>
            <a:r>
              <a:rPr lang="ko-KR" altLang="en-US" sz="2000" b="1" dirty="0"/>
              <a:t> 엔진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6D06C7-C834-2198-7B27-5C4017239B71}"/>
              </a:ext>
            </a:extLst>
          </p:cNvPr>
          <p:cNvSpPr/>
          <p:nvPr/>
        </p:nvSpPr>
        <p:spPr>
          <a:xfrm>
            <a:off x="9973994" y="4853353"/>
            <a:ext cx="2141922" cy="9425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0C891C-1611-BCFB-CF22-ABF7783F9C7B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16200000" flipH="1" flipV="1">
            <a:off x="6619831" y="812599"/>
            <a:ext cx="384370" cy="8465878"/>
          </a:xfrm>
          <a:prstGeom prst="bentConnector3">
            <a:avLst>
              <a:gd name="adj1" fmla="val -5947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0F248D-6D2D-54BE-74B4-76A41562EF52}"/>
              </a:ext>
            </a:extLst>
          </p:cNvPr>
          <p:cNvSpPr/>
          <p:nvPr/>
        </p:nvSpPr>
        <p:spPr>
          <a:xfrm>
            <a:off x="351692" y="5373858"/>
            <a:ext cx="1448973" cy="1119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6E4E9-451E-D52C-AF58-4EE923957446}"/>
              </a:ext>
            </a:extLst>
          </p:cNvPr>
          <p:cNvSpPr txBox="1"/>
          <p:nvPr/>
        </p:nvSpPr>
        <p:spPr>
          <a:xfrm>
            <a:off x="325640" y="3598759"/>
            <a:ext cx="220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</a:t>
            </a:r>
            <a:r>
              <a:rPr lang="en-US" altLang="ko-KR" dirty="0"/>
              <a:t>(location)</a:t>
            </a:r>
          </a:p>
          <a:p>
            <a:r>
              <a:rPr lang="ko-KR" altLang="en-US" dirty="0"/>
              <a:t>방향</a:t>
            </a:r>
            <a:r>
              <a:rPr lang="en-US" altLang="ko-KR" dirty="0"/>
              <a:t>(rotation, </a:t>
            </a:r>
            <a:r>
              <a:rPr lang="ko-KR" altLang="en-US" dirty="0"/>
              <a:t>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크기</a:t>
            </a:r>
            <a:r>
              <a:rPr lang="en-US" altLang="ko-KR" dirty="0"/>
              <a:t>(scale)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8A204E-41EF-6007-A419-DDBE5F325CE5}"/>
              </a:ext>
            </a:extLst>
          </p:cNvPr>
          <p:cNvSpPr/>
          <p:nvPr/>
        </p:nvSpPr>
        <p:spPr>
          <a:xfrm>
            <a:off x="351692" y="3598759"/>
            <a:ext cx="2179937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93F913-EB60-B631-B864-54E82C57EF6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069145" y="4522089"/>
            <a:ext cx="7034" cy="851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4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이용의 대표 사례 </a:t>
            </a:r>
            <a:r>
              <a:rPr lang="en-US" altLang="ko-KR" dirty="0"/>
              <a:t>: </a:t>
            </a:r>
            <a:r>
              <a:rPr lang="ko-KR" altLang="en-US" dirty="0"/>
              <a:t>트랜스폼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개발 엔진에 사용된 트랜스폼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</a:t>
            </a:r>
            <a:r>
              <a:rPr lang="ko-KR" altLang="en-US" dirty="0"/>
              <a:t>의 모습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70509-BF43-6540-D29D-2524D908E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1" y="2621408"/>
            <a:ext cx="7225397" cy="3555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E4694-6197-A615-9358-85B5193E2AEF}"/>
              </a:ext>
            </a:extLst>
          </p:cNvPr>
          <p:cNvSpPr txBox="1"/>
          <p:nvPr/>
        </p:nvSpPr>
        <p:spPr>
          <a:xfrm>
            <a:off x="2898298" y="3313762"/>
            <a:ext cx="209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유니티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D74406-74B6-11FC-8527-8459CACB79B7}"/>
              </a:ext>
            </a:extLst>
          </p:cNvPr>
          <p:cNvSpPr/>
          <p:nvPr/>
        </p:nvSpPr>
        <p:spPr>
          <a:xfrm>
            <a:off x="7751298" y="3713872"/>
            <a:ext cx="3602502" cy="1252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표기하는 반드시 정해진 법칙은 없다</a:t>
            </a:r>
            <a:endParaRPr lang="en-US" altLang="ko-KR" dirty="0"/>
          </a:p>
          <a:p>
            <a:r>
              <a:rPr lang="ko-KR" altLang="en-US" dirty="0"/>
              <a:t>그저 그때 그때 처음 쓰는 사람이 작성하기 나름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경우는 </a:t>
            </a:r>
            <a:r>
              <a:rPr lang="en-US" altLang="ko-KR" dirty="0"/>
              <a:t>f(x), </a:t>
            </a:r>
            <a:r>
              <a:rPr lang="ko-KR" altLang="en-US" dirty="0"/>
              <a:t>어떤 경우는 </a:t>
            </a:r>
            <a:r>
              <a:rPr lang="en-US" altLang="ko-KR" dirty="0"/>
              <a:t>v(x)</a:t>
            </a:r>
          </a:p>
          <a:p>
            <a:r>
              <a:rPr lang="ko-KR" altLang="en-US" dirty="0"/>
              <a:t>어떤 경우는 일차 방정식 </a:t>
            </a:r>
            <a:r>
              <a:rPr lang="en-US" altLang="ko-KR" dirty="0"/>
              <a:t>(ax + by + z…)</a:t>
            </a:r>
          </a:p>
          <a:p>
            <a:r>
              <a:rPr lang="ko-KR" altLang="en-US" dirty="0"/>
              <a:t>어떤 경우는 행렬을 통한 표현</a:t>
            </a:r>
            <a:endParaRPr lang="en-US" altLang="ko-KR" dirty="0"/>
          </a:p>
          <a:p>
            <a:r>
              <a:rPr lang="ko-KR" altLang="en-US" dirty="0"/>
              <a:t>또 어떤 경우는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8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언제 어디든 처음 표기법을 어떻게 한다고 정했으면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같은 범위에서는 같은 표기를 사용 </a:t>
            </a:r>
            <a:r>
              <a:rPr lang="en-US" altLang="ko-KR" dirty="0"/>
              <a:t>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프로그래밍에서도 벡터의 표기는 절대적인 법칙이 없지만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대신 </a:t>
            </a:r>
            <a:r>
              <a:rPr lang="ko-KR" altLang="en-US" dirty="0">
                <a:solidFill>
                  <a:srgbClr val="FF0000"/>
                </a:solidFill>
              </a:rPr>
              <a:t>다이렉트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>
                <a:solidFill>
                  <a:srgbClr val="FF0000"/>
                </a:solidFill>
              </a:rPr>
              <a:t>상용 게임 개발용 엔진</a:t>
            </a:r>
            <a:r>
              <a:rPr lang="ko-KR" altLang="en-US" dirty="0"/>
              <a:t>에서 사전에 정의한</a:t>
            </a:r>
            <a:br>
              <a:rPr lang="en-US" altLang="ko-KR" dirty="0"/>
            </a:br>
            <a:r>
              <a:rPr lang="ko-KR" altLang="en-US" dirty="0"/>
              <a:t>일반적인 문법이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6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다이렉트 </a:t>
            </a:r>
            <a:r>
              <a:rPr lang="en-US" altLang="ko-KR" dirty="0"/>
              <a:t>X </a:t>
            </a:r>
            <a:r>
              <a:rPr lang="ko-KR" altLang="en-US" dirty="0"/>
              <a:t>및 게임 개발 엔진에서 자주 사용되는 </a:t>
            </a:r>
            <a:r>
              <a:rPr lang="en-US" altLang="ko-KR" dirty="0"/>
              <a:t>(</a:t>
            </a:r>
            <a:r>
              <a:rPr lang="ko-KR" altLang="en-US" dirty="0"/>
              <a:t>정의된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벡터 표기 방식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Vector2 v (float x, float y) : 2</a:t>
            </a:r>
            <a:r>
              <a:rPr lang="ko-KR" altLang="en-US" dirty="0"/>
              <a:t>차원 벡터 </a:t>
            </a:r>
            <a:r>
              <a:rPr lang="en-US" altLang="ko-KR" dirty="0"/>
              <a:t>(</a:t>
            </a:r>
            <a:r>
              <a:rPr lang="ko-KR" altLang="en-US" dirty="0"/>
              <a:t>평면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Vector3 v (float x, float y, float z) : 3</a:t>
            </a:r>
            <a:r>
              <a:rPr lang="ko-KR" altLang="en-US" dirty="0"/>
              <a:t>차원 벡터 </a:t>
            </a:r>
            <a:r>
              <a:rPr lang="en-US" altLang="ko-KR" dirty="0"/>
              <a:t>(</a:t>
            </a:r>
            <a:r>
              <a:rPr lang="ko-KR" altLang="en-US" dirty="0"/>
              <a:t>유클리드 공간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종종 행렬의 형태로 나타내기도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9580-0A4F-3E43-3AD4-4A440FF229F1}"/>
              </a:ext>
            </a:extLst>
          </p:cNvPr>
          <p:cNvSpPr txBox="1"/>
          <p:nvPr/>
        </p:nvSpPr>
        <p:spPr>
          <a:xfrm>
            <a:off x="7808741" y="4332849"/>
            <a:ext cx="3545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 0 0</a:t>
            </a:r>
          </a:p>
          <a:p>
            <a:r>
              <a:rPr lang="en-US" altLang="ko-KR" sz="2800" dirty="0"/>
              <a:t>0 y 0</a:t>
            </a:r>
          </a:p>
          <a:p>
            <a:r>
              <a:rPr lang="en-US" altLang="ko-KR" sz="2800" dirty="0"/>
              <a:t>0 0 z</a:t>
            </a:r>
            <a:endParaRPr lang="ko-KR" altLang="en-US" sz="2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DE39C3-A163-6ACE-8BF4-6ED9877A223F}"/>
              </a:ext>
            </a:extLst>
          </p:cNvPr>
          <p:cNvCxnSpPr>
            <a:cxnSpLocks/>
          </p:cNvCxnSpPr>
          <p:nvPr/>
        </p:nvCxnSpPr>
        <p:spPr>
          <a:xfrm>
            <a:off x="7695027" y="4392300"/>
            <a:ext cx="0" cy="1286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9E89F5-81A9-4E19-61CA-8EE939B8CFC2}"/>
              </a:ext>
            </a:extLst>
          </p:cNvPr>
          <p:cNvCxnSpPr>
            <a:cxnSpLocks/>
          </p:cNvCxnSpPr>
          <p:nvPr/>
        </p:nvCxnSpPr>
        <p:spPr>
          <a:xfrm>
            <a:off x="8944707" y="4382085"/>
            <a:ext cx="0" cy="1286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18849B-A3BA-7377-5928-4523EBF9C996}"/>
              </a:ext>
            </a:extLst>
          </p:cNvPr>
          <p:cNvCxnSpPr/>
          <p:nvPr/>
        </p:nvCxnSpPr>
        <p:spPr>
          <a:xfrm>
            <a:off x="6330462" y="4839286"/>
            <a:ext cx="11676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벡터를 쓰는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표기가 사전에 정의되어 있다 </a:t>
            </a:r>
            <a:r>
              <a:rPr lang="en-US" altLang="ko-KR" dirty="0"/>
              <a:t>= </a:t>
            </a:r>
            <a:r>
              <a:rPr lang="ko-KR" altLang="en-US" dirty="0"/>
              <a:t>자주 쓸 거라고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다른 사람들도 벡터를 자주 찾을 거라고 예상했다는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벡터를 그럼 어디에 </a:t>
            </a:r>
            <a:r>
              <a:rPr lang="ko-KR" altLang="en-US" dirty="0" err="1"/>
              <a:t>쓴단</a:t>
            </a:r>
            <a:r>
              <a:rPr lang="ko-KR" altLang="en-US" dirty="0"/>
              <a:t> 말인가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힘과 방향을 나타내는 방법은 벡터 외에도 있지 않은가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x, y </a:t>
            </a:r>
            <a:r>
              <a:rPr lang="ko-KR" altLang="en-US" dirty="0"/>
              <a:t>같은 좌표 역시 </a:t>
            </a:r>
            <a:r>
              <a:rPr lang="en-US" altLang="ko-KR" dirty="0"/>
              <a:t>POINT </a:t>
            </a:r>
            <a:r>
              <a:rPr lang="ko-KR" altLang="en-US" dirty="0"/>
              <a:t>같은 구조체로 나타내지 않는가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반은 맞지만</a:t>
            </a:r>
            <a:r>
              <a:rPr lang="en-US" altLang="ko-KR" dirty="0"/>
              <a:t>, </a:t>
            </a:r>
            <a:r>
              <a:rPr lang="ko-KR" altLang="en-US" dirty="0"/>
              <a:t>벡터가 나타낼 수 있는 정보는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단순한 </a:t>
            </a:r>
            <a:r>
              <a:rPr lang="en-US" altLang="ko-KR" dirty="0"/>
              <a:t>x, y, </a:t>
            </a:r>
            <a:r>
              <a:rPr lang="ko-KR" altLang="en-US" dirty="0"/>
              <a:t>그리고 힘과 방향에 그치지 않는다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31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벡터로 나타낼 수 있는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와 물체 </a:t>
            </a:r>
            <a:r>
              <a:rPr lang="en-US" altLang="ko-KR" dirty="0"/>
              <a:t>P</a:t>
            </a:r>
            <a:r>
              <a:rPr lang="ko-KR" altLang="en-US" dirty="0"/>
              <a:t>가 있다고 가정할 때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50E271-5456-85A7-6D54-C6A1ED949D73}"/>
              </a:ext>
            </a:extLst>
          </p:cNvPr>
          <p:cNvCxnSpPr/>
          <p:nvPr/>
        </p:nvCxnSpPr>
        <p:spPr>
          <a:xfrm>
            <a:off x="2658794" y="5134708"/>
            <a:ext cx="7019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04DCB7-C25E-55FE-A731-E7E3AA8A5883}"/>
              </a:ext>
            </a:extLst>
          </p:cNvPr>
          <p:cNvCxnSpPr/>
          <p:nvPr/>
        </p:nvCxnSpPr>
        <p:spPr>
          <a:xfrm flipV="1">
            <a:off x="3685735" y="2700997"/>
            <a:ext cx="0" cy="34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FC4AF-6786-3A86-4E97-7E8FC81D157D}"/>
              </a:ext>
            </a:extLst>
          </p:cNvPr>
          <p:cNvCxnSpPr/>
          <p:nvPr/>
        </p:nvCxnSpPr>
        <p:spPr>
          <a:xfrm flipV="1">
            <a:off x="3685735" y="3291840"/>
            <a:ext cx="2124222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51F1C-2FA7-18F4-2AF4-F304C272F0FC}"/>
              </a:ext>
            </a:extLst>
          </p:cNvPr>
          <p:cNvSpPr txBox="1"/>
          <p:nvPr/>
        </p:nvSpPr>
        <p:spPr>
          <a:xfrm>
            <a:off x="5641144" y="4023360"/>
            <a:ext cx="571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</a:t>
            </a:r>
            <a:r>
              <a:rPr lang="ko-KR" altLang="en-US" dirty="0"/>
              <a:t>자체에는 실체가 없다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위치가 없고</a:t>
            </a:r>
            <a:r>
              <a:rPr lang="en-US" altLang="ko-KR" dirty="0"/>
              <a:t>, </a:t>
            </a:r>
            <a:r>
              <a:rPr lang="ko-KR" altLang="en-US" dirty="0"/>
              <a:t>어디 그리든 그게 </a:t>
            </a:r>
            <a:r>
              <a:rPr lang="ko-KR" altLang="en-US" dirty="0" err="1"/>
              <a:t>그거라서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2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벡터로 나타낼 수 있는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와 물체 </a:t>
            </a:r>
            <a:r>
              <a:rPr lang="en-US" altLang="ko-KR" dirty="0"/>
              <a:t>P</a:t>
            </a:r>
            <a:r>
              <a:rPr lang="ko-KR" altLang="en-US" dirty="0"/>
              <a:t>가 있다고 가정할 때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50E271-5456-85A7-6D54-C6A1ED949D73}"/>
              </a:ext>
            </a:extLst>
          </p:cNvPr>
          <p:cNvCxnSpPr/>
          <p:nvPr/>
        </p:nvCxnSpPr>
        <p:spPr>
          <a:xfrm>
            <a:off x="2658794" y="5134708"/>
            <a:ext cx="7019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04DCB7-C25E-55FE-A731-E7E3AA8A5883}"/>
              </a:ext>
            </a:extLst>
          </p:cNvPr>
          <p:cNvCxnSpPr/>
          <p:nvPr/>
        </p:nvCxnSpPr>
        <p:spPr>
          <a:xfrm flipV="1">
            <a:off x="3685735" y="2700997"/>
            <a:ext cx="0" cy="34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FC4AF-6786-3A86-4E97-7E8FC81D157D}"/>
              </a:ext>
            </a:extLst>
          </p:cNvPr>
          <p:cNvCxnSpPr/>
          <p:nvPr/>
        </p:nvCxnSpPr>
        <p:spPr>
          <a:xfrm flipV="1">
            <a:off x="3685735" y="3291840"/>
            <a:ext cx="2124222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51F1C-2FA7-18F4-2AF4-F304C272F0FC}"/>
              </a:ext>
            </a:extLst>
          </p:cNvPr>
          <p:cNvSpPr txBox="1"/>
          <p:nvPr/>
        </p:nvSpPr>
        <p:spPr>
          <a:xfrm>
            <a:off x="5641144" y="4023360"/>
            <a:ext cx="571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v</a:t>
            </a:r>
            <a:r>
              <a:rPr lang="ko-KR" altLang="en-US" dirty="0"/>
              <a:t>에는 새로운 의미가 부여될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이를테면 </a:t>
            </a:r>
            <a:r>
              <a:rPr lang="en-US" altLang="ko-KR" dirty="0"/>
              <a:t>“0,0 </a:t>
            </a:r>
            <a:r>
              <a:rPr lang="ko-KR" altLang="en-US" dirty="0"/>
              <a:t>위치를 기준으로 했을 때</a:t>
            </a:r>
            <a:r>
              <a:rPr lang="en-US" altLang="ko-KR" dirty="0"/>
              <a:t>, P</a:t>
            </a:r>
            <a:r>
              <a:rPr lang="ko-KR" altLang="en-US" dirty="0"/>
              <a:t>와 기준의 관계</a:t>
            </a:r>
            <a:r>
              <a:rPr lang="en-US" altLang="ko-KR" dirty="0"/>
              <a:t>“</a:t>
            </a:r>
            <a:r>
              <a:rPr lang="ko-KR" altLang="en-US" dirty="0"/>
              <a:t>라든가</a:t>
            </a:r>
            <a:r>
              <a:rPr lang="en-US" altLang="ko-KR" dirty="0"/>
              <a:t>. (=P</a:t>
            </a:r>
            <a:r>
              <a:rPr lang="ko-KR" altLang="en-US" dirty="0"/>
              <a:t>의 위치 정보는 </a:t>
            </a:r>
            <a:r>
              <a:rPr lang="en-US" altLang="ko-KR" dirty="0"/>
              <a:t>v</a:t>
            </a:r>
            <a:r>
              <a:rPr lang="ko-KR" altLang="en-US" dirty="0"/>
              <a:t>로 표현 가능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FB677-BAB1-7AE5-D3A1-47640F5909A7}"/>
              </a:ext>
            </a:extLst>
          </p:cNvPr>
          <p:cNvSpPr/>
          <p:nvPr/>
        </p:nvSpPr>
        <p:spPr>
          <a:xfrm>
            <a:off x="5809957" y="2645509"/>
            <a:ext cx="72331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BE6E9-726A-D5D2-E0F3-0597F198FD07}"/>
              </a:ext>
            </a:extLst>
          </p:cNvPr>
          <p:cNvSpPr txBox="1"/>
          <p:nvPr/>
        </p:nvSpPr>
        <p:spPr>
          <a:xfrm>
            <a:off x="6703255" y="2784008"/>
            <a:ext cx="571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물체 </a:t>
            </a:r>
            <a:r>
              <a:rPr lang="en-US" altLang="ko-KR" dirty="0"/>
              <a:t>P</a:t>
            </a:r>
            <a:r>
              <a:rPr lang="ko-KR" altLang="en-US" dirty="0"/>
              <a:t>가 존재한다면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6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벡터로 나타낼 수 있는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와 물체 </a:t>
            </a:r>
            <a:r>
              <a:rPr lang="en-US" altLang="ko-KR" dirty="0"/>
              <a:t>P</a:t>
            </a:r>
            <a:r>
              <a:rPr lang="ko-KR" altLang="en-US" dirty="0"/>
              <a:t>가 있다고 가정할 때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50E271-5456-85A7-6D54-C6A1ED949D73}"/>
              </a:ext>
            </a:extLst>
          </p:cNvPr>
          <p:cNvCxnSpPr/>
          <p:nvPr/>
        </p:nvCxnSpPr>
        <p:spPr>
          <a:xfrm>
            <a:off x="2658794" y="5134708"/>
            <a:ext cx="7019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04DCB7-C25E-55FE-A731-E7E3AA8A5883}"/>
              </a:ext>
            </a:extLst>
          </p:cNvPr>
          <p:cNvCxnSpPr/>
          <p:nvPr/>
        </p:nvCxnSpPr>
        <p:spPr>
          <a:xfrm flipV="1">
            <a:off x="3685735" y="2700997"/>
            <a:ext cx="0" cy="34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FC4AF-6786-3A86-4E97-7E8FC81D157D}"/>
              </a:ext>
            </a:extLst>
          </p:cNvPr>
          <p:cNvCxnSpPr/>
          <p:nvPr/>
        </p:nvCxnSpPr>
        <p:spPr>
          <a:xfrm flipV="1">
            <a:off x="3685735" y="3291840"/>
            <a:ext cx="2124222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51F1C-2FA7-18F4-2AF4-F304C272F0FC}"/>
              </a:ext>
            </a:extLst>
          </p:cNvPr>
          <p:cNvSpPr txBox="1"/>
          <p:nvPr/>
        </p:nvSpPr>
        <p:spPr>
          <a:xfrm>
            <a:off x="5556739" y="3877328"/>
            <a:ext cx="571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다시 말해</a:t>
            </a:r>
            <a:r>
              <a:rPr lang="en-US" altLang="ko-KR" sz="2000" dirty="0"/>
              <a:t>…</a:t>
            </a:r>
          </a:p>
          <a:p>
            <a:r>
              <a:rPr lang="ko-KR" altLang="en-US" sz="2000" b="1" dirty="0"/>
              <a:t>벡터 </a:t>
            </a:r>
            <a:r>
              <a:rPr lang="en-US" altLang="ko-KR" sz="2000" b="1" dirty="0"/>
              <a:t>v</a:t>
            </a:r>
            <a:r>
              <a:rPr lang="ko-KR" altLang="en-US" sz="2000" b="1" dirty="0"/>
              <a:t>에는 위치가 없지만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벡터 </a:t>
            </a:r>
            <a:r>
              <a:rPr lang="en-US" altLang="ko-KR" sz="2000" b="1" dirty="0"/>
              <a:t>v</a:t>
            </a:r>
            <a:r>
              <a:rPr lang="ko-KR" altLang="en-US" sz="2000" b="1" dirty="0"/>
              <a:t>로 표현된 물체 </a:t>
            </a:r>
            <a:r>
              <a:rPr lang="en-US" altLang="ko-KR" sz="2000" b="1" dirty="0"/>
              <a:t>P</a:t>
            </a:r>
            <a:r>
              <a:rPr lang="ko-KR" altLang="en-US" sz="2000" b="1" dirty="0"/>
              <a:t>에는 위치가 있다</a:t>
            </a:r>
            <a:r>
              <a:rPr lang="en-US" altLang="ko-KR" sz="2000" b="1" dirty="0"/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FB677-BAB1-7AE5-D3A1-47640F5909A7}"/>
              </a:ext>
            </a:extLst>
          </p:cNvPr>
          <p:cNvSpPr/>
          <p:nvPr/>
        </p:nvSpPr>
        <p:spPr>
          <a:xfrm>
            <a:off x="5809957" y="2645509"/>
            <a:ext cx="72331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79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0C5D-38BA-EA33-7B83-D4AE082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벡터로 나타낼 수 있는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96739-FE1D-4D30-8C84-60CF030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와 물체 </a:t>
            </a:r>
            <a:r>
              <a:rPr lang="en-US" altLang="ko-KR" dirty="0"/>
              <a:t>P</a:t>
            </a:r>
            <a:r>
              <a:rPr lang="ko-KR" altLang="en-US" dirty="0"/>
              <a:t>가 있다고 가정할 때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50E271-5456-85A7-6D54-C6A1ED949D73}"/>
              </a:ext>
            </a:extLst>
          </p:cNvPr>
          <p:cNvCxnSpPr/>
          <p:nvPr/>
        </p:nvCxnSpPr>
        <p:spPr>
          <a:xfrm>
            <a:off x="2658794" y="5134708"/>
            <a:ext cx="7019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04DCB7-C25E-55FE-A731-E7E3AA8A5883}"/>
              </a:ext>
            </a:extLst>
          </p:cNvPr>
          <p:cNvCxnSpPr/>
          <p:nvPr/>
        </p:nvCxnSpPr>
        <p:spPr>
          <a:xfrm flipV="1">
            <a:off x="3685735" y="2700997"/>
            <a:ext cx="0" cy="34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FC4AF-6786-3A86-4E97-7E8FC81D157D}"/>
              </a:ext>
            </a:extLst>
          </p:cNvPr>
          <p:cNvCxnSpPr>
            <a:cxnSpLocks/>
          </p:cNvCxnSpPr>
          <p:nvPr/>
        </p:nvCxnSpPr>
        <p:spPr>
          <a:xfrm>
            <a:off x="6533271" y="3170956"/>
            <a:ext cx="910754" cy="6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FB677-BAB1-7AE5-D3A1-47640F5909A7}"/>
              </a:ext>
            </a:extLst>
          </p:cNvPr>
          <p:cNvSpPr/>
          <p:nvPr/>
        </p:nvSpPr>
        <p:spPr>
          <a:xfrm rot="2007263">
            <a:off x="5809957" y="2645509"/>
            <a:ext cx="72331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494BB-7EAA-2B71-465A-C281D6288C5D}"/>
              </a:ext>
            </a:extLst>
          </p:cNvPr>
          <p:cNvSpPr txBox="1"/>
          <p:nvPr/>
        </p:nvSpPr>
        <p:spPr>
          <a:xfrm>
            <a:off x="7514905" y="2666686"/>
            <a:ext cx="40174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P</a:t>
            </a:r>
            <a:r>
              <a:rPr lang="ko-KR" altLang="en-US" dirty="0"/>
              <a:t>가 회전을 했다면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가 바라보는 곳을</a:t>
            </a:r>
            <a:endParaRPr lang="en-US" altLang="ko-KR" dirty="0"/>
          </a:p>
          <a:p>
            <a:r>
              <a:rPr lang="ko-KR" altLang="en-US" dirty="0"/>
              <a:t>벡터로 나타내는 것도 가능하다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크기는 보지 않고</a:t>
            </a:r>
            <a:r>
              <a:rPr lang="en-US" altLang="ko-KR" dirty="0"/>
              <a:t>, </a:t>
            </a:r>
            <a:r>
              <a:rPr lang="ko-KR" altLang="en-US" dirty="0"/>
              <a:t>방향은 보는 벡터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sz="2000" b="1" dirty="0"/>
              <a:t>회전 정보도 벡터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040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674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벡터의 이용</vt:lpstr>
      <vt:lpstr>벡터의 표기</vt:lpstr>
      <vt:lpstr>벡터의 표기</vt:lpstr>
      <vt:lpstr>벡터의 표기</vt:lpstr>
      <vt:lpstr>벡터를 쓰는 이유</vt:lpstr>
      <vt:lpstr>벡터로 나타낼 수 있는 정보</vt:lpstr>
      <vt:lpstr>벡터로 나타낼 수 있는 정보</vt:lpstr>
      <vt:lpstr>벡터로 나타낼 수 있는 정보</vt:lpstr>
      <vt:lpstr>벡터로 나타낼 수 있는 정보</vt:lpstr>
      <vt:lpstr>벡터로 나타낼 수 있는 정보</vt:lpstr>
      <vt:lpstr>벡터로 나타낼 수 있는 정보</vt:lpstr>
      <vt:lpstr>벡터를 쓰는 이유</vt:lpstr>
      <vt:lpstr>벡터 이용의 대표 사례 : 트랜스폼</vt:lpstr>
      <vt:lpstr>벡터 이용의 대표 사례 : 트랜스폼</vt:lpstr>
      <vt:lpstr>벡터 이용의 대표 사례 : 트랜스폼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벡터의 이용</dc:title>
  <dc:creator>이 재훈</dc:creator>
  <cp:lastModifiedBy>이 재훈</cp:lastModifiedBy>
  <cp:revision>22</cp:revision>
  <dcterms:created xsi:type="dcterms:W3CDTF">2023-09-13T05:21:04Z</dcterms:created>
  <dcterms:modified xsi:type="dcterms:W3CDTF">2023-09-13T07:26:04Z</dcterms:modified>
</cp:coreProperties>
</file>