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6D1CD-C8C6-27D5-5843-9C01BE4A0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2D25B2-3590-80C5-11ED-8A87A6150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9D595-674E-29D5-4430-64F29B7E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61AE-D56E-43BE-82D5-4DB9D07F7F5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40C8F-51C5-5F5B-DF08-903D80B3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78B56-D96B-5875-3FF2-E31C8D76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AFC8-0A8C-41A0-9B44-E3A57D9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CBFA4-56B9-010C-9CDA-CF29510E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0915E8-58CE-9DE4-8B75-98E7739A9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63D8B-06D8-8393-67BF-59392C95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61AE-D56E-43BE-82D5-4DB9D07F7F5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63299-9F19-77F2-0275-D81D2B2C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75059-1C01-D305-6DA6-75E47C1D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AFC8-0A8C-41A0-9B44-E3A57D9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7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D730B1-9094-8468-698B-7589E394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191D80-83F0-0543-A10A-39EC57013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66F47-D19F-B35E-FE74-40C7E6BA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61AE-D56E-43BE-82D5-4DB9D07F7F5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A6BB0-FA99-C3C1-B66B-0410D055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4887C-0556-CA15-8A8C-0B0DBD28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AFC8-0A8C-41A0-9B44-E3A57D9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52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5E974-FF08-2C7F-7F80-47F517E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E9120-26BB-EF13-5588-6E7655E7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2D3F7-E119-4589-2F95-FF14FC40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61AE-D56E-43BE-82D5-4DB9D07F7F5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0ED46-5DFF-EC00-E153-6FF0A219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9F22D-34FC-F8DE-DF7A-4F28260D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AFC8-0A8C-41A0-9B44-E3A57D9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4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EDE29-5B34-01C6-0D88-269FD04A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437BE5-33E8-7AFF-F1D5-957E9FCBB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31633-16F8-EF9E-5787-882813ED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61AE-D56E-43BE-82D5-4DB9D07F7F5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A4030-6810-5A8E-BDDE-30425C14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B9B22-8714-3D2B-60AA-1900D27B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AFC8-0A8C-41A0-9B44-E3A57D9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00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425E5-B49D-99F7-93C5-A68DBD85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EE701-AEF5-B0EB-1EF7-D6DBF9B04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B48BB9-35E0-7F20-57F0-C5CCC15C1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393560-6101-99CD-5896-03ACA06C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61AE-D56E-43BE-82D5-4DB9D07F7F5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EE8728-45AB-9894-B605-D9158242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949DE7-CC37-6AE3-82F3-1BAA5BE9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AFC8-0A8C-41A0-9B44-E3A57D9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03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36A96-CFE3-79CC-F7F7-9926040E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0CC32-1A10-3400-4508-B93C498D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13583E-EE44-12AC-1D15-75FAACBCE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52E02E-9CCC-011F-05C0-514FAA101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D89692-364F-6C59-7BD0-392871537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144D16-38E7-FAB0-C5AE-A3C90F11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61AE-D56E-43BE-82D5-4DB9D07F7F5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C4417B-D2EB-BDA4-E5F4-55D49ABB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5BC442-AC73-D4B3-2DA6-D0C3B33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AFC8-0A8C-41A0-9B44-E3A57D9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95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20657-5416-43D9-0A2B-C91C8B3F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08810F-6044-2D9E-61AD-84EC678E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61AE-D56E-43BE-82D5-4DB9D07F7F5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9A6525-5EA2-221B-5EE6-B86AFACE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FD5AE5-E216-50AF-8727-0C7B658F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AFC8-0A8C-41A0-9B44-E3A57D9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9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3BD96A-ADA7-F51F-C536-101A0209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61AE-D56E-43BE-82D5-4DB9D07F7F5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AF7B73-2635-570F-6858-B0B1E433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1B219D-BAED-CDAE-4256-4730A609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AFC8-0A8C-41A0-9B44-E3A57D9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5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11863-3988-DAAA-E163-32BA9224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9DC7D-44FE-338E-2742-48308AA5C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DBDBA-CA41-7B96-2640-0BA16BFE7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14BDF-D968-A7A4-0969-489291ED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61AE-D56E-43BE-82D5-4DB9D07F7F5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767F8-FEF5-1CA7-2CDE-D28C80F9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58935F-ED02-7935-7686-9A23CD89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AFC8-0A8C-41A0-9B44-E3A57D9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E0DA-E6D1-B2BF-5A03-4CB53B29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B3DCA7-7F79-E5F6-9965-8D4CBCC0D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618DB-1B67-E25B-4B05-8C92DF12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EA27A-A1D4-AE82-D075-3900CE3B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61AE-D56E-43BE-82D5-4DB9D07F7F5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F5D26B-F4DE-E8F9-39B1-94F09232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A7488-D29F-B43C-FFDC-704F7DE4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AFC8-0A8C-41A0-9B44-E3A57D9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3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21426F-0DDC-190D-FB6A-C6406608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BDEBF-C17E-8C1D-6871-94AD9BCA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7CD060-6232-FED1-8B3F-D465A309B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61AE-D56E-43BE-82D5-4DB9D07F7F5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69BC2-32FB-EFEC-302A-45DAAD6B1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BDCB5-58B9-46C6-0F71-FAE090D8A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9AFC8-0A8C-41A0-9B44-E3A57D9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ED1DC-B9A3-482E-7E62-4031F7E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사원수 </a:t>
            </a:r>
            <a:r>
              <a:rPr lang="en-US" altLang="ko-KR"/>
              <a:t>(Quaternion)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09B1BE-666D-836C-D375-EB2B5B7F2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SGA </a:t>
            </a:r>
            <a:r>
              <a:rPr lang="ko-KR" altLang="en-US" dirty="0"/>
              <a:t>프로그래밍 제작 전문가 양성 과정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22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3FACE-6B01-4A80-65F1-947F6FF8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사원수</a:t>
            </a:r>
            <a:r>
              <a:rPr lang="en-US" altLang="ko-KR" dirty="0"/>
              <a:t>(</a:t>
            </a:r>
            <a:r>
              <a:rPr lang="ko-KR" altLang="en-US" dirty="0" err="1"/>
              <a:t>쿼터니언</a:t>
            </a:r>
            <a:r>
              <a:rPr lang="en-US" altLang="ko-KR" dirty="0"/>
              <a:t>)</a:t>
            </a:r>
            <a:r>
              <a:rPr lang="ko-KR" altLang="en-US" dirty="0"/>
              <a:t>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F6464-E4C1-CAFF-B34C-3E4746C2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짐벌</a:t>
            </a:r>
            <a:r>
              <a:rPr lang="ko-KR" altLang="en-US" dirty="0"/>
              <a:t> </a:t>
            </a:r>
            <a:r>
              <a:rPr lang="ko-KR" altLang="en-US" dirty="0" err="1"/>
              <a:t>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항공 공학</a:t>
            </a:r>
            <a:r>
              <a:rPr lang="en-US" altLang="ko-KR" dirty="0"/>
              <a:t>) 3</a:t>
            </a:r>
            <a:r>
              <a:rPr lang="ko-KR" altLang="en-US" dirty="0"/>
              <a:t>방향 회전 균형의</a:t>
            </a:r>
            <a:r>
              <a:rPr lang="en-US" altLang="ko-KR" dirty="0"/>
              <a:t>(</a:t>
            </a:r>
            <a:r>
              <a:rPr lang="ko-KR" altLang="en-US" dirty="0"/>
              <a:t>자이로스코프</a:t>
            </a:r>
            <a:r>
              <a:rPr lang="en-US" altLang="ko-KR" dirty="0"/>
              <a:t>)</a:t>
            </a:r>
            <a:r>
              <a:rPr lang="ko-KR" altLang="en-US" dirty="0"/>
              <a:t>가 회전 중에 축이 겹칠 경우</a:t>
            </a:r>
            <a:r>
              <a:rPr lang="en-US" altLang="ko-KR" dirty="0"/>
              <a:t>, </a:t>
            </a:r>
            <a:r>
              <a:rPr lang="ko-KR" altLang="en-US" dirty="0"/>
              <a:t>각 축의 회전 결과가 같은 회전을 일으켜 더 이상 한 축을 사용하지 못하게 되는 현상</a:t>
            </a: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280E6D-17FB-D9D0-CB63-23FE504BE9AE}"/>
              </a:ext>
            </a:extLst>
          </p:cNvPr>
          <p:cNvSpPr/>
          <p:nvPr/>
        </p:nvSpPr>
        <p:spPr>
          <a:xfrm>
            <a:off x="1730327" y="4539371"/>
            <a:ext cx="1772529" cy="17725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9ABD-D1DC-9C8D-CD7B-AFDD22A6D4BE}"/>
              </a:ext>
            </a:extLst>
          </p:cNvPr>
          <p:cNvCxnSpPr>
            <a:cxnSpLocks/>
          </p:cNvCxnSpPr>
          <p:nvPr/>
        </p:nvCxnSpPr>
        <p:spPr>
          <a:xfrm flipV="1">
            <a:off x="2616591" y="4192172"/>
            <a:ext cx="0" cy="6330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EE869C-E605-0FEF-F8C9-8FA48E07CB26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2616591" y="6311900"/>
            <a:ext cx="1" cy="3471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7954043-A603-3C38-2172-B8C3FD700112}"/>
              </a:ext>
            </a:extLst>
          </p:cNvPr>
          <p:cNvCxnSpPr>
            <a:cxnSpLocks/>
          </p:cNvCxnSpPr>
          <p:nvPr/>
        </p:nvCxnSpPr>
        <p:spPr>
          <a:xfrm>
            <a:off x="3137095" y="5613009"/>
            <a:ext cx="618979" cy="3235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C2AC139-3D78-3AE0-660D-3E5BC17F94B6}"/>
              </a:ext>
            </a:extLst>
          </p:cNvPr>
          <p:cNvCxnSpPr>
            <a:cxnSpLocks/>
          </p:cNvCxnSpPr>
          <p:nvPr/>
        </p:nvCxnSpPr>
        <p:spPr>
          <a:xfrm flipH="1">
            <a:off x="1420837" y="5610762"/>
            <a:ext cx="618979" cy="32355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B2F716-D8B2-FF0E-AE6F-B4DB39C4A991}"/>
              </a:ext>
            </a:extLst>
          </p:cNvPr>
          <p:cNvSpPr txBox="1"/>
          <p:nvPr/>
        </p:nvSpPr>
        <p:spPr>
          <a:xfrm>
            <a:off x="2616591" y="4192172"/>
            <a:ext cx="113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CFE1C8-94BC-3F41-D89E-F619DD1C6923}"/>
              </a:ext>
            </a:extLst>
          </p:cNvPr>
          <p:cNvSpPr txBox="1"/>
          <p:nvPr/>
        </p:nvSpPr>
        <p:spPr>
          <a:xfrm>
            <a:off x="1160585" y="5807631"/>
            <a:ext cx="113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7642EE-77F2-9254-DCF4-F8BC2A0A877C}"/>
              </a:ext>
            </a:extLst>
          </p:cNvPr>
          <p:cNvSpPr txBox="1"/>
          <p:nvPr/>
        </p:nvSpPr>
        <p:spPr>
          <a:xfrm>
            <a:off x="3713871" y="5807631"/>
            <a:ext cx="113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90E838-5391-A76E-3DC5-06E84BAD4EF1}"/>
              </a:ext>
            </a:extLst>
          </p:cNvPr>
          <p:cNvSpPr txBox="1"/>
          <p:nvPr/>
        </p:nvSpPr>
        <p:spPr>
          <a:xfrm>
            <a:off x="4348064" y="5099745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→ 여기서 </a:t>
            </a:r>
            <a:r>
              <a:rPr lang="en-US" altLang="ko-KR" sz="2000" b="1" dirty="0"/>
              <a:t>z</a:t>
            </a:r>
            <a:r>
              <a:rPr lang="ko-KR" altLang="en-US" sz="2000" b="1" dirty="0"/>
              <a:t>축을 중심으로 →</a:t>
            </a:r>
            <a:endParaRPr lang="en-US" altLang="ko-KR" sz="2000" b="1" dirty="0"/>
          </a:p>
          <a:p>
            <a:r>
              <a:rPr lang="en-US" altLang="ko-KR" sz="2000" b="1" dirty="0"/>
              <a:t>    90</a:t>
            </a:r>
            <a:r>
              <a:rPr lang="ko-KR" altLang="en-US" sz="2000" b="1" dirty="0"/>
              <a:t>도 회전하면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D48FC43-7F88-8C9C-AB72-2A722D86140B}"/>
              </a:ext>
            </a:extLst>
          </p:cNvPr>
          <p:cNvSpPr/>
          <p:nvPr/>
        </p:nvSpPr>
        <p:spPr>
          <a:xfrm>
            <a:off x="8487800" y="4595643"/>
            <a:ext cx="1772529" cy="17725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F60D62E-D53E-D108-4245-02756A893A5F}"/>
              </a:ext>
            </a:extLst>
          </p:cNvPr>
          <p:cNvCxnSpPr>
            <a:cxnSpLocks/>
          </p:cNvCxnSpPr>
          <p:nvPr/>
        </p:nvCxnSpPr>
        <p:spPr>
          <a:xfrm flipV="1">
            <a:off x="9374064" y="4248444"/>
            <a:ext cx="0" cy="63304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5FE41BA-84ED-517A-EE7C-97A516DCA5E3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9374064" y="6368172"/>
            <a:ext cx="1" cy="3471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6339139-4F69-226C-28F2-E0D8D8D73CFA}"/>
              </a:ext>
            </a:extLst>
          </p:cNvPr>
          <p:cNvCxnSpPr>
            <a:cxnSpLocks/>
          </p:cNvCxnSpPr>
          <p:nvPr/>
        </p:nvCxnSpPr>
        <p:spPr>
          <a:xfrm>
            <a:off x="9894568" y="5669281"/>
            <a:ext cx="618979" cy="3235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D17BF4-0EB5-F779-C64C-2952FD174FFE}"/>
              </a:ext>
            </a:extLst>
          </p:cNvPr>
          <p:cNvSpPr txBox="1"/>
          <p:nvPr/>
        </p:nvSpPr>
        <p:spPr>
          <a:xfrm>
            <a:off x="9462866" y="6382372"/>
            <a:ext cx="113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5BAEAC-77C3-66AB-BABF-446D380B8089}"/>
              </a:ext>
            </a:extLst>
          </p:cNvPr>
          <p:cNvSpPr txBox="1"/>
          <p:nvPr/>
        </p:nvSpPr>
        <p:spPr>
          <a:xfrm>
            <a:off x="7057734" y="4228004"/>
            <a:ext cx="251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여기가 이제 </a:t>
            </a:r>
            <a:r>
              <a:rPr lang="en-US" altLang="ko-KR" dirty="0"/>
              <a:t>x</a:t>
            </a:r>
            <a:r>
              <a:rPr lang="ko-KR" altLang="en-US" dirty="0"/>
              <a:t>이자 </a:t>
            </a:r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1" name="화살표: 오른쪽으로 구부러짐 30">
            <a:extLst>
              <a:ext uri="{FF2B5EF4-FFF2-40B4-BE49-F238E27FC236}">
                <a16:creationId xmlns:a16="http://schemas.microsoft.com/office/drawing/2014/main" id="{DDDD4A46-0C3F-D0E6-B3EC-5B47BD96E894}"/>
              </a:ext>
            </a:extLst>
          </p:cNvPr>
          <p:cNvSpPr/>
          <p:nvPr/>
        </p:nvSpPr>
        <p:spPr>
          <a:xfrm rot="17884067" flipV="1">
            <a:off x="10174732" y="5630292"/>
            <a:ext cx="670305" cy="764769"/>
          </a:xfrm>
          <a:prstGeom prst="curvedRightArrow">
            <a:avLst>
              <a:gd name="adj1" fmla="val 25000"/>
              <a:gd name="adj2" fmla="val 50000"/>
              <a:gd name="adj3" fmla="val 33395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1E5234-8315-3362-A52A-15D29AB2920D}"/>
              </a:ext>
            </a:extLst>
          </p:cNvPr>
          <p:cNvSpPr txBox="1"/>
          <p:nvPr/>
        </p:nvSpPr>
        <p:spPr>
          <a:xfrm>
            <a:off x="10224577" y="521742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회전은 했는데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08E481B-BA5F-F0CC-E02A-D1DAAA5D6E97}"/>
              </a:ext>
            </a:extLst>
          </p:cNvPr>
          <p:cNvCxnSpPr>
            <a:cxnSpLocks/>
          </p:cNvCxnSpPr>
          <p:nvPr/>
        </p:nvCxnSpPr>
        <p:spPr>
          <a:xfrm flipH="1" flipV="1">
            <a:off x="8689146" y="4611536"/>
            <a:ext cx="1856934" cy="55784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화살표: 오른쪽으로 구부러짐 8">
            <a:extLst>
              <a:ext uri="{FF2B5EF4-FFF2-40B4-BE49-F238E27FC236}">
                <a16:creationId xmlns:a16="http://schemas.microsoft.com/office/drawing/2014/main" id="{8DABB886-3CC0-E90F-D0B7-7FC3A0442446}"/>
              </a:ext>
            </a:extLst>
          </p:cNvPr>
          <p:cNvSpPr/>
          <p:nvPr/>
        </p:nvSpPr>
        <p:spPr>
          <a:xfrm rot="7571363" flipV="1">
            <a:off x="8023521" y="5390155"/>
            <a:ext cx="670305" cy="764769"/>
          </a:xfrm>
          <a:prstGeom prst="curvedRightArrow">
            <a:avLst>
              <a:gd name="adj1" fmla="val 25000"/>
              <a:gd name="adj2" fmla="val 50000"/>
              <a:gd name="adj3" fmla="val 33395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D63FA312-D758-6F47-EF5C-8BDB1E4C5F87}"/>
              </a:ext>
            </a:extLst>
          </p:cNvPr>
          <p:cNvSpPr/>
          <p:nvPr/>
        </p:nvSpPr>
        <p:spPr>
          <a:xfrm>
            <a:off x="7865910" y="5254792"/>
            <a:ext cx="914400" cy="914400"/>
          </a:xfrm>
          <a:prstGeom prst="mathMultiply">
            <a:avLst>
              <a:gd name="adj1" fmla="val 9674"/>
            </a:avLst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AE864E-95EE-ACCF-0B33-A4A14AEB3134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8316571" y="4597336"/>
            <a:ext cx="1" cy="74856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537DD8-C701-22CE-9A9C-78BD23BC365B}"/>
              </a:ext>
            </a:extLst>
          </p:cNvPr>
          <p:cNvSpPr txBox="1"/>
          <p:nvPr/>
        </p:nvSpPr>
        <p:spPr>
          <a:xfrm>
            <a:off x="6766560" y="6176963"/>
            <a:ext cx="209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이쪽 방향으로는 이제 회전 불가능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18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3FACE-6B01-4A80-65F1-947F6FF8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사원수</a:t>
            </a:r>
            <a:r>
              <a:rPr lang="en-US" altLang="ko-KR" dirty="0"/>
              <a:t>(</a:t>
            </a:r>
            <a:r>
              <a:rPr lang="ko-KR" altLang="en-US" dirty="0" err="1"/>
              <a:t>쿼터니언</a:t>
            </a:r>
            <a:r>
              <a:rPr lang="en-US" altLang="ko-KR" dirty="0"/>
              <a:t>)</a:t>
            </a:r>
            <a:r>
              <a:rPr lang="ko-KR" altLang="en-US" dirty="0"/>
              <a:t>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F6464-E4C1-CAFF-B34C-3E4746C2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사원수</a:t>
            </a:r>
            <a:r>
              <a:rPr lang="ko-KR" altLang="en-US" dirty="0"/>
              <a:t>를 통해 회전하면</a:t>
            </a:r>
            <a:r>
              <a:rPr lang="en-US" altLang="ko-KR" dirty="0"/>
              <a:t>, </a:t>
            </a:r>
            <a:r>
              <a:rPr lang="ko-KR" altLang="en-US" dirty="0"/>
              <a:t>공간에 기준 축이 있는가 여부에 상관 없이</a:t>
            </a:r>
            <a:r>
              <a:rPr lang="en-US" altLang="ko-KR" dirty="0"/>
              <a:t>, </a:t>
            </a:r>
            <a:r>
              <a:rPr lang="ko-KR" altLang="en-US" dirty="0"/>
              <a:t>모든 축에 대한 계산을 동시에 하고 동시에 수행한다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그림을 통한 비유 </a:t>
            </a:r>
            <a:r>
              <a:rPr lang="en-US" altLang="ko-KR" dirty="0"/>
              <a:t>(100%</a:t>
            </a:r>
            <a:r>
              <a:rPr lang="ko-KR" altLang="en-US" dirty="0"/>
              <a:t> 정확하지는 않지만 빠른 이해 가능</a:t>
            </a:r>
            <a:r>
              <a:rPr lang="en-US" altLang="ko-KR" dirty="0"/>
              <a:t>)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280E6D-17FB-D9D0-CB63-23FE504BE9AE}"/>
              </a:ext>
            </a:extLst>
          </p:cNvPr>
          <p:cNvSpPr/>
          <p:nvPr/>
        </p:nvSpPr>
        <p:spPr>
          <a:xfrm>
            <a:off x="1730327" y="4539371"/>
            <a:ext cx="1772529" cy="17725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9ABD-D1DC-9C8D-CD7B-AFDD22A6D4BE}"/>
              </a:ext>
            </a:extLst>
          </p:cNvPr>
          <p:cNvCxnSpPr>
            <a:cxnSpLocks/>
          </p:cNvCxnSpPr>
          <p:nvPr/>
        </p:nvCxnSpPr>
        <p:spPr>
          <a:xfrm flipV="1">
            <a:off x="2616591" y="4192172"/>
            <a:ext cx="0" cy="6330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EE869C-E605-0FEF-F8C9-8FA48E07CB26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2616591" y="6311900"/>
            <a:ext cx="1" cy="3471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7954043-A603-3C38-2172-B8C3FD700112}"/>
              </a:ext>
            </a:extLst>
          </p:cNvPr>
          <p:cNvCxnSpPr>
            <a:cxnSpLocks/>
          </p:cNvCxnSpPr>
          <p:nvPr/>
        </p:nvCxnSpPr>
        <p:spPr>
          <a:xfrm>
            <a:off x="3137095" y="5613009"/>
            <a:ext cx="618979" cy="3235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C2AC139-3D78-3AE0-660D-3E5BC17F94B6}"/>
              </a:ext>
            </a:extLst>
          </p:cNvPr>
          <p:cNvCxnSpPr>
            <a:cxnSpLocks/>
          </p:cNvCxnSpPr>
          <p:nvPr/>
        </p:nvCxnSpPr>
        <p:spPr>
          <a:xfrm flipH="1">
            <a:off x="1420837" y="5610762"/>
            <a:ext cx="618979" cy="32355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B2F716-D8B2-FF0E-AE6F-B4DB39C4A991}"/>
              </a:ext>
            </a:extLst>
          </p:cNvPr>
          <p:cNvSpPr txBox="1"/>
          <p:nvPr/>
        </p:nvSpPr>
        <p:spPr>
          <a:xfrm>
            <a:off x="2616591" y="4192172"/>
            <a:ext cx="113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CFE1C8-94BC-3F41-D89E-F619DD1C6923}"/>
              </a:ext>
            </a:extLst>
          </p:cNvPr>
          <p:cNvSpPr txBox="1"/>
          <p:nvPr/>
        </p:nvSpPr>
        <p:spPr>
          <a:xfrm>
            <a:off x="1160585" y="5807631"/>
            <a:ext cx="113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7642EE-77F2-9254-DCF4-F8BC2A0A877C}"/>
              </a:ext>
            </a:extLst>
          </p:cNvPr>
          <p:cNvSpPr txBox="1"/>
          <p:nvPr/>
        </p:nvSpPr>
        <p:spPr>
          <a:xfrm>
            <a:off x="3713871" y="5807631"/>
            <a:ext cx="113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90E838-5391-A76E-3DC5-06E84BAD4EF1}"/>
              </a:ext>
            </a:extLst>
          </p:cNvPr>
          <p:cNvSpPr txBox="1"/>
          <p:nvPr/>
        </p:nvSpPr>
        <p:spPr>
          <a:xfrm>
            <a:off x="3812346" y="4977048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→ 여기서 </a:t>
            </a:r>
            <a:r>
              <a:rPr lang="en-US" altLang="ko-KR" sz="2000" b="1" dirty="0"/>
              <a:t>z</a:t>
            </a:r>
            <a:r>
              <a:rPr lang="ko-KR" altLang="en-US" sz="2000" b="1" dirty="0"/>
              <a:t>축을 중심으로 →</a:t>
            </a:r>
            <a:endParaRPr lang="en-US" altLang="ko-KR" sz="2000" b="1" dirty="0"/>
          </a:p>
          <a:p>
            <a:r>
              <a:rPr lang="en-US" altLang="ko-KR" sz="2000" b="1" dirty="0"/>
              <a:t>    90</a:t>
            </a:r>
            <a:r>
              <a:rPr lang="ko-KR" altLang="en-US" sz="2000" b="1" dirty="0"/>
              <a:t>도 회전하면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D48FC43-7F88-8C9C-AB72-2A722D86140B}"/>
              </a:ext>
            </a:extLst>
          </p:cNvPr>
          <p:cNvSpPr/>
          <p:nvPr/>
        </p:nvSpPr>
        <p:spPr>
          <a:xfrm>
            <a:off x="8469699" y="4419213"/>
            <a:ext cx="1772529" cy="17725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F60D62E-D53E-D108-4245-02756A893A5F}"/>
              </a:ext>
            </a:extLst>
          </p:cNvPr>
          <p:cNvCxnSpPr>
            <a:cxnSpLocks/>
          </p:cNvCxnSpPr>
          <p:nvPr/>
        </p:nvCxnSpPr>
        <p:spPr>
          <a:xfrm flipV="1">
            <a:off x="9355963" y="4072014"/>
            <a:ext cx="0" cy="63304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6339139-4F69-226C-28F2-E0D8D8D73CFA}"/>
              </a:ext>
            </a:extLst>
          </p:cNvPr>
          <p:cNvCxnSpPr>
            <a:cxnSpLocks/>
          </p:cNvCxnSpPr>
          <p:nvPr/>
        </p:nvCxnSpPr>
        <p:spPr>
          <a:xfrm>
            <a:off x="9876467" y="5492851"/>
            <a:ext cx="618979" cy="3235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화살표: 오른쪽으로 구부러짐 30">
            <a:extLst>
              <a:ext uri="{FF2B5EF4-FFF2-40B4-BE49-F238E27FC236}">
                <a16:creationId xmlns:a16="http://schemas.microsoft.com/office/drawing/2014/main" id="{DDDD4A46-0C3F-D0E6-B3EC-5B47BD96E894}"/>
              </a:ext>
            </a:extLst>
          </p:cNvPr>
          <p:cNvSpPr/>
          <p:nvPr/>
        </p:nvSpPr>
        <p:spPr>
          <a:xfrm rot="17884067" flipV="1">
            <a:off x="10156631" y="5453862"/>
            <a:ext cx="670305" cy="764769"/>
          </a:xfrm>
          <a:prstGeom prst="curvedRightArrow">
            <a:avLst>
              <a:gd name="adj1" fmla="val 25000"/>
              <a:gd name="adj2" fmla="val 50000"/>
              <a:gd name="adj3" fmla="val 33395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1E5234-8315-3362-A52A-15D29AB2920D}"/>
              </a:ext>
            </a:extLst>
          </p:cNvPr>
          <p:cNvSpPr txBox="1"/>
          <p:nvPr/>
        </p:nvSpPr>
        <p:spPr>
          <a:xfrm>
            <a:off x="10206476" y="50409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 결과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777F2F9-843C-8FD7-CEFA-7ECB25C685D1}"/>
              </a:ext>
            </a:extLst>
          </p:cNvPr>
          <p:cNvCxnSpPr>
            <a:cxnSpLocks/>
          </p:cNvCxnSpPr>
          <p:nvPr/>
        </p:nvCxnSpPr>
        <p:spPr>
          <a:xfrm flipH="1">
            <a:off x="8153174" y="5558962"/>
            <a:ext cx="618979" cy="3235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A086439-401A-65F2-1A3D-74A8B6E8166A}"/>
              </a:ext>
            </a:extLst>
          </p:cNvPr>
          <p:cNvCxnSpPr>
            <a:cxnSpLocks/>
          </p:cNvCxnSpPr>
          <p:nvPr/>
        </p:nvCxnSpPr>
        <p:spPr>
          <a:xfrm flipH="1">
            <a:off x="10185956" y="4759052"/>
            <a:ext cx="275345" cy="1617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258FE41-7CAF-6599-AD94-A95A4D097635}"/>
              </a:ext>
            </a:extLst>
          </p:cNvPr>
          <p:cNvSpPr txBox="1"/>
          <p:nvPr/>
        </p:nvSpPr>
        <p:spPr>
          <a:xfrm>
            <a:off x="9411274" y="383107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4FB5FC-B41D-3A04-1799-0F750EEAB65F}"/>
              </a:ext>
            </a:extLst>
          </p:cNvPr>
          <p:cNvSpPr txBox="1"/>
          <p:nvPr/>
        </p:nvSpPr>
        <p:spPr>
          <a:xfrm>
            <a:off x="7367483" y="591229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회전된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7886EE-8A9A-7BB2-29EB-B789E7937CA2}"/>
              </a:ext>
            </a:extLst>
          </p:cNvPr>
          <p:cNvSpPr txBox="1"/>
          <p:nvPr/>
        </p:nvSpPr>
        <p:spPr>
          <a:xfrm>
            <a:off x="7011477" y="4058729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 공간이</a:t>
            </a:r>
            <a:r>
              <a:rPr lang="en-US" altLang="ko-KR" dirty="0"/>
              <a:t> </a:t>
            </a:r>
            <a:r>
              <a:rPr lang="ko-KR" altLang="en-US" dirty="0"/>
              <a:t>동시에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통째로 회전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11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3FACE-6B01-4A80-65F1-947F6FF8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사원수</a:t>
            </a:r>
            <a:r>
              <a:rPr lang="en-US" altLang="ko-KR" dirty="0"/>
              <a:t>(</a:t>
            </a:r>
            <a:r>
              <a:rPr lang="ko-KR" altLang="en-US" dirty="0" err="1"/>
              <a:t>쿼터니언</a:t>
            </a:r>
            <a:r>
              <a:rPr lang="en-US" altLang="ko-KR" dirty="0"/>
              <a:t>)</a:t>
            </a:r>
            <a:r>
              <a:rPr lang="ko-KR" altLang="en-US" dirty="0"/>
              <a:t>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F6464-E4C1-CAFF-B34C-3E4746C2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1985</a:t>
            </a:r>
            <a:r>
              <a:rPr lang="ko-KR" altLang="en-US" dirty="0"/>
              <a:t>년부터 컴퓨터 계산에서 </a:t>
            </a:r>
            <a:r>
              <a:rPr lang="en-US" altLang="ko-KR" dirty="0"/>
              <a:t>3</a:t>
            </a:r>
            <a:r>
              <a:rPr lang="ko-KR" altLang="en-US" dirty="0"/>
              <a:t>차원 회전에 </a:t>
            </a:r>
            <a:r>
              <a:rPr lang="ko-KR" altLang="en-US" dirty="0" err="1"/>
              <a:t>오일러</a:t>
            </a:r>
            <a:r>
              <a:rPr lang="ko-KR" altLang="en-US" dirty="0"/>
              <a:t> 각도 대신 사원수로 회전하면 오류가 적다는 지적이 등장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1996</a:t>
            </a:r>
            <a:r>
              <a:rPr lang="ko-KR" altLang="en-US" dirty="0"/>
              <a:t>년 </a:t>
            </a:r>
            <a:r>
              <a:rPr lang="en-US" altLang="ko-KR" dirty="0"/>
              <a:t>id </a:t>
            </a:r>
            <a:r>
              <a:rPr lang="ko-KR" altLang="en-US" dirty="0"/>
              <a:t>소프트웨어의 비디오 게임 </a:t>
            </a:r>
            <a:r>
              <a:rPr lang="en-US" altLang="ko-KR" dirty="0"/>
              <a:t>&lt;</a:t>
            </a:r>
            <a:r>
              <a:rPr lang="ko-KR" altLang="en-US" dirty="0" err="1"/>
              <a:t>퀘이크</a:t>
            </a:r>
            <a:r>
              <a:rPr lang="en-US" altLang="ko-KR" dirty="0"/>
              <a:t>&gt;</a:t>
            </a:r>
            <a:r>
              <a:rPr lang="ko-KR" altLang="en-US" dirty="0"/>
              <a:t>에서 처음 전면적으로 사용 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실제로 사원수 계산이 훨씬 오류가 적고</a:t>
            </a:r>
            <a:r>
              <a:rPr lang="en-US" altLang="ko-KR" dirty="0"/>
              <a:t>, </a:t>
            </a:r>
            <a:r>
              <a:rPr lang="ko-KR" altLang="en-US" dirty="0"/>
              <a:t>빠르다는 것이 실증됨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595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3FACE-6B01-4A80-65F1-947F6FF8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사원수</a:t>
            </a:r>
            <a:r>
              <a:rPr lang="en-US" altLang="ko-KR" dirty="0"/>
              <a:t>(</a:t>
            </a:r>
            <a:r>
              <a:rPr lang="ko-KR" altLang="en-US" dirty="0" err="1"/>
              <a:t>쿼터니언</a:t>
            </a:r>
            <a:r>
              <a:rPr lang="en-US" altLang="ko-KR" dirty="0"/>
              <a:t>)</a:t>
            </a:r>
            <a:r>
              <a:rPr lang="ko-KR" altLang="en-US" dirty="0"/>
              <a:t>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F6464-E4C1-CAFF-B34C-3E4746C2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대부분의 프로그램 및 프로그래밍에서 </a:t>
            </a:r>
            <a:r>
              <a:rPr lang="ko-KR" altLang="en-US" dirty="0" err="1"/>
              <a:t>쿼터니언</a:t>
            </a:r>
            <a:r>
              <a:rPr lang="en-US" altLang="ko-KR" dirty="0"/>
              <a:t>(</a:t>
            </a:r>
            <a:r>
              <a:rPr lang="ko-KR" altLang="en-US" dirty="0"/>
              <a:t>사원수</a:t>
            </a:r>
            <a:r>
              <a:rPr lang="en-US" altLang="ko-KR" dirty="0"/>
              <a:t>)</a:t>
            </a:r>
            <a:r>
              <a:rPr lang="ko-KR" altLang="en-US" dirty="0"/>
              <a:t>을 벡터</a:t>
            </a:r>
            <a:r>
              <a:rPr lang="en-US" altLang="ko-KR" dirty="0"/>
              <a:t>(</a:t>
            </a:r>
            <a:r>
              <a:rPr lang="ko-KR" altLang="en-US" dirty="0" err="1"/>
              <a:t>오일러</a:t>
            </a:r>
            <a:r>
              <a:rPr lang="ko-KR" altLang="en-US" dirty="0"/>
              <a:t> 각도 계산</a:t>
            </a:r>
            <a:r>
              <a:rPr lang="en-US" altLang="ko-KR" dirty="0"/>
              <a:t>) </a:t>
            </a:r>
            <a:r>
              <a:rPr lang="ko-KR" altLang="en-US" dirty="0"/>
              <a:t>대신 회전에 사용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(* </a:t>
            </a:r>
            <a:r>
              <a:rPr lang="ko-KR" altLang="en-US" dirty="0"/>
              <a:t>개발자의 편의를 위해 벡터 함수를 주기는 하지만</a:t>
            </a:r>
            <a:r>
              <a:rPr lang="en-US" altLang="ko-KR" dirty="0"/>
              <a:t>, </a:t>
            </a:r>
            <a:r>
              <a:rPr lang="ko-KR" altLang="en-US" dirty="0"/>
              <a:t>최종계산은 </a:t>
            </a:r>
            <a:r>
              <a:rPr lang="ko-KR" altLang="en-US" dirty="0" err="1"/>
              <a:t>쿼터니언으로</a:t>
            </a:r>
            <a:r>
              <a:rPr lang="ko-KR" altLang="en-US" dirty="0"/>
              <a:t> 수행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다이렉트 </a:t>
            </a:r>
            <a:r>
              <a:rPr lang="en-US" altLang="ko-KR" b="1" dirty="0">
                <a:solidFill>
                  <a:srgbClr val="FF0000"/>
                </a:solidFill>
              </a:rPr>
              <a:t>X</a:t>
            </a:r>
            <a:r>
              <a:rPr lang="en-US" altLang="ko-KR" dirty="0"/>
              <a:t> </a:t>
            </a:r>
            <a:r>
              <a:rPr lang="ko-KR" altLang="en-US" dirty="0"/>
              <a:t>및 현재 쓰이는 </a:t>
            </a:r>
            <a:r>
              <a:rPr lang="ko-KR" altLang="en-US" b="1" dirty="0">
                <a:solidFill>
                  <a:srgbClr val="FF0000"/>
                </a:solidFill>
              </a:rPr>
              <a:t>게임 개발 엔진</a:t>
            </a:r>
            <a:r>
              <a:rPr lang="ko-KR" altLang="en-US" dirty="0"/>
              <a:t>들도 예외가 아니다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/>
              <a:t>이들이야말로 </a:t>
            </a:r>
            <a:r>
              <a:rPr lang="en-US" altLang="ko-KR" dirty="0"/>
              <a:t>Quaternion</a:t>
            </a:r>
            <a:r>
              <a:rPr lang="ko-KR" altLang="en-US" dirty="0"/>
              <a:t> 함수 및 클래스 사용의 최첨단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133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3FACE-6B01-4A80-65F1-947F6FF8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쿼터니언</a:t>
            </a:r>
            <a:r>
              <a:rPr lang="ko-KR" altLang="en-US" dirty="0"/>
              <a:t>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F6464-E4C1-CAFF-B34C-3E4746C2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쿼터니언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하나의 실수와 세 개의 허수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en-US" altLang="ko-KR" dirty="0"/>
              <a:t>4</a:t>
            </a:r>
            <a:r>
              <a:rPr lang="ko-KR" altLang="en-US" dirty="0"/>
              <a:t>개의 복소수로 이루어진 공간 표현 공식</a:t>
            </a:r>
            <a:r>
              <a:rPr lang="en-US" altLang="ko-KR" dirty="0"/>
              <a:t>. </a:t>
            </a:r>
            <a:r>
              <a:rPr lang="ko-KR" altLang="en-US" dirty="0"/>
              <a:t>혹은 그 식을 표현한 행렬 데이터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쿼터니언의</a:t>
            </a:r>
            <a:r>
              <a:rPr lang="ko-KR" altLang="en-US" dirty="0"/>
              <a:t> 사용 </a:t>
            </a:r>
            <a:r>
              <a:rPr lang="en-US" altLang="ko-KR" dirty="0"/>
              <a:t>: </a:t>
            </a:r>
            <a:r>
              <a:rPr lang="ko-KR" altLang="en-US" dirty="0"/>
              <a:t>프로그래밍에서 호출</a:t>
            </a:r>
            <a:r>
              <a:rPr lang="en-US" altLang="ko-KR" dirty="0"/>
              <a:t>. (</a:t>
            </a:r>
            <a:r>
              <a:rPr lang="ko-KR" altLang="en-US" dirty="0"/>
              <a:t>인터페이스는 각각 달라</a:t>
            </a:r>
            <a:r>
              <a:rPr lang="en-US" altLang="ko-KR" dirty="0"/>
              <a:t>, </a:t>
            </a:r>
            <a:r>
              <a:rPr lang="ko-KR" altLang="en-US" dirty="0"/>
              <a:t>단번에 설명하기는 힘듭니다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어디에 쓰는가</a:t>
            </a:r>
            <a:r>
              <a:rPr lang="en-US" altLang="ko-KR" dirty="0"/>
              <a:t>? : </a:t>
            </a:r>
            <a:r>
              <a:rPr lang="ko-KR" altLang="en-US" dirty="0"/>
              <a:t>공간 표현과 </a:t>
            </a:r>
            <a:r>
              <a:rPr lang="en-US" altLang="ko-KR" dirty="0"/>
              <a:t>3</a:t>
            </a:r>
            <a:r>
              <a:rPr lang="ko-KR" altLang="en-US" dirty="0"/>
              <a:t>차원</a:t>
            </a:r>
            <a:r>
              <a:rPr lang="en-US" altLang="ko-KR" dirty="0"/>
              <a:t>(</a:t>
            </a:r>
            <a:r>
              <a:rPr lang="ko-KR" altLang="en-US" dirty="0"/>
              <a:t>및 </a:t>
            </a:r>
            <a:r>
              <a:rPr lang="en-US" altLang="ko-KR" dirty="0"/>
              <a:t>2</a:t>
            </a:r>
            <a:r>
              <a:rPr lang="ko-KR" altLang="en-US" dirty="0"/>
              <a:t>차원</a:t>
            </a:r>
            <a:r>
              <a:rPr lang="en-US" altLang="ko-KR" dirty="0"/>
              <a:t>) </a:t>
            </a:r>
            <a:r>
              <a:rPr lang="ko-KR" altLang="en-US" dirty="0"/>
              <a:t>회전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왜 쓰는가</a:t>
            </a:r>
            <a:r>
              <a:rPr lang="en-US" altLang="ko-KR" dirty="0"/>
              <a:t>? : </a:t>
            </a:r>
            <a:r>
              <a:rPr lang="ko-KR" altLang="en-US" dirty="0"/>
              <a:t>확실하다 </a:t>
            </a:r>
            <a:r>
              <a:rPr lang="en-US" altLang="ko-KR" dirty="0"/>
              <a:t>(</a:t>
            </a:r>
            <a:r>
              <a:rPr lang="ko-KR" altLang="en-US" dirty="0"/>
              <a:t>그래서 빠르다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ko-KR" altLang="en-US" b="1" dirty="0" err="1">
                <a:solidFill>
                  <a:srgbClr val="FF0000"/>
                </a:solidFill>
              </a:rPr>
              <a:t>쿼터니언</a:t>
            </a:r>
            <a:r>
              <a:rPr lang="ko-KR" altLang="en-US" dirty="0" err="1"/>
              <a:t>이란</a:t>
            </a:r>
            <a:r>
              <a:rPr lang="ko-KR" altLang="en-US" dirty="0"/>
              <a:t> 이름을 기억에 새겨 둡시다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73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3FACE-6B01-4A80-65F1-947F6FF8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F6464-E4C1-CAFF-B34C-3E4746C2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2400" dirty="0"/>
              <a:t>Q : …</a:t>
            </a:r>
            <a:r>
              <a:rPr lang="ko-KR" altLang="en-US" sz="2400" dirty="0"/>
              <a:t>그런데 </a:t>
            </a:r>
            <a:r>
              <a:rPr lang="ko-KR" altLang="en-US" sz="2400" dirty="0" err="1"/>
              <a:t>쿼터니언이</a:t>
            </a:r>
            <a:r>
              <a:rPr lang="ko-KR" altLang="en-US" sz="2400" dirty="0"/>
              <a:t> 벡터보다 빠르다고</a:t>
            </a:r>
            <a:r>
              <a:rPr lang="en-US" altLang="ko-KR" sz="2400" dirty="0"/>
              <a:t>? </a:t>
            </a:r>
            <a:r>
              <a:rPr lang="ko-KR" altLang="en-US" sz="2400" dirty="0"/>
              <a:t>왜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A : </a:t>
            </a:r>
            <a:r>
              <a:rPr lang="ko-KR" altLang="en-US" sz="2400" dirty="0"/>
              <a:t>단순히 숫자만 계산할 때는 벡터가 당연히 빠릅니다</a:t>
            </a:r>
            <a:r>
              <a:rPr lang="en-US" altLang="ko-KR" sz="2400" dirty="0"/>
              <a:t>. </a:t>
            </a:r>
            <a:r>
              <a:rPr lang="ko-KR" altLang="en-US" sz="2400" dirty="0"/>
              <a:t>매개변수도 적고</a:t>
            </a:r>
            <a:r>
              <a:rPr lang="en-US" altLang="ko-KR" sz="2400" dirty="0"/>
              <a:t>, </a:t>
            </a:r>
            <a:r>
              <a:rPr lang="ko-KR" altLang="en-US" sz="2400" dirty="0"/>
              <a:t>형태도 직관적이고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그런데 오류가 </a:t>
            </a:r>
            <a:r>
              <a:rPr lang="ko-KR" altLang="en-US" sz="2400" dirty="0" err="1"/>
              <a:t>있댔잖습니까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ㅎㅎ</a:t>
            </a:r>
            <a:r>
              <a:rPr lang="ko-KR" altLang="en-US" sz="2400" dirty="0"/>
              <a:t> 그 </a:t>
            </a:r>
            <a:r>
              <a:rPr lang="ko-KR" altLang="en-US" sz="2400" dirty="0" err="1"/>
              <a:t>짐벌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락을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어떻게든</a:t>
            </a:r>
            <a:r>
              <a:rPr lang="ko-KR" altLang="en-US" sz="2400" dirty="0"/>
              <a:t> 줄여보려고 </a:t>
            </a:r>
            <a:r>
              <a:rPr lang="en-US" altLang="ko-KR" sz="2400" dirty="0"/>
              <a:t>(100% </a:t>
            </a:r>
            <a:r>
              <a:rPr lang="ko-KR" altLang="en-US" sz="2400" dirty="0"/>
              <a:t>없애진 못함</a:t>
            </a:r>
            <a:r>
              <a:rPr lang="en-US" altLang="ko-KR" sz="2400" dirty="0"/>
              <a:t>) </a:t>
            </a:r>
            <a:r>
              <a:rPr lang="ko-KR" altLang="en-US" sz="2400" dirty="0"/>
              <a:t>온갖 추가 연산을 다 포함시켰죠</a:t>
            </a:r>
            <a:r>
              <a:rPr lang="en-US" altLang="ko-KR" sz="2400" dirty="0"/>
              <a:t>, </a:t>
            </a:r>
            <a:r>
              <a:rPr lang="ko-KR" altLang="en-US" sz="2400" dirty="0"/>
              <a:t>순수 벡터 회전 함수에</a:t>
            </a:r>
            <a:r>
              <a:rPr lang="en-US" altLang="ko-KR" sz="2400" dirty="0"/>
              <a:t>. </a:t>
            </a:r>
            <a:r>
              <a:rPr lang="ko-KR" altLang="en-US" sz="2400" dirty="0"/>
              <a:t>그 추가 연산과</a:t>
            </a:r>
            <a:r>
              <a:rPr lang="en-US" altLang="ko-KR" sz="2400" dirty="0"/>
              <a:t>, </a:t>
            </a:r>
            <a:r>
              <a:rPr lang="ko-KR" altLang="en-US" sz="2400" dirty="0"/>
              <a:t>수많은 </a:t>
            </a:r>
            <a:r>
              <a:rPr lang="en-US" altLang="ko-KR" sz="2400" dirty="0"/>
              <a:t>if</a:t>
            </a:r>
            <a:r>
              <a:rPr lang="ko-KR" altLang="en-US" sz="2400" dirty="0"/>
              <a:t>문 때문에 결국은 벡터 계산이 느려질 수밖에 없었어요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차이가 크지는 않지만</a:t>
            </a:r>
            <a:r>
              <a:rPr lang="en-US" altLang="ko-KR" sz="2400" dirty="0"/>
              <a:t>, </a:t>
            </a:r>
            <a:r>
              <a:rPr lang="ko-KR" altLang="en-US" sz="2400" dirty="0"/>
              <a:t>결국 결론을 말씀드리자면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쿼터니언이</a:t>
            </a:r>
            <a:r>
              <a:rPr lang="ko-KR" altLang="en-US" sz="2400" dirty="0">
                <a:solidFill>
                  <a:srgbClr val="FF0000"/>
                </a:solidFill>
              </a:rPr>
              <a:t> 약간 더 빠릅니다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2400" dirty="0"/>
              <a:t>옛날엔 </a:t>
            </a:r>
            <a:r>
              <a:rPr lang="ko-KR" altLang="en-US" sz="2400" dirty="0" err="1"/>
              <a:t>벡터파</a:t>
            </a:r>
            <a:r>
              <a:rPr lang="en-US" altLang="ko-KR" sz="2400" dirty="0"/>
              <a:t>vs</a:t>
            </a:r>
            <a:r>
              <a:rPr lang="ko-KR" altLang="en-US" sz="2400" dirty="0"/>
              <a:t>쿼터파가 코딩효율 경쟁도 했지만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지금은 그냥 그렇게 돼 있어요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232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3FACE-6B01-4A80-65F1-947F6FF8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행렬과 시공간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F6464-E4C1-CAFF-B34C-3E4746C2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행렬은 수가 규칙성 아래 나열되는 어떤 상황에서도 사용가능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/>
              <a:t> 시공간을 표현할 때도 쓸 수 있다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53333C1-B48D-9AFF-AC7D-2C2179B61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531194"/>
              </p:ext>
            </p:extLst>
          </p:nvPr>
        </p:nvGraphicFramePr>
        <p:xfrm>
          <a:off x="1427091" y="3167503"/>
          <a:ext cx="3144909" cy="217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303">
                  <a:extLst>
                    <a:ext uri="{9D8B030D-6E8A-4147-A177-3AD203B41FA5}">
                      <a16:colId xmlns:a16="http://schemas.microsoft.com/office/drawing/2014/main" val="1105241657"/>
                    </a:ext>
                  </a:extLst>
                </a:gridCol>
                <a:gridCol w="1048303">
                  <a:extLst>
                    <a:ext uri="{9D8B030D-6E8A-4147-A177-3AD203B41FA5}">
                      <a16:colId xmlns:a16="http://schemas.microsoft.com/office/drawing/2014/main" val="205209886"/>
                    </a:ext>
                  </a:extLst>
                </a:gridCol>
                <a:gridCol w="1048303">
                  <a:extLst>
                    <a:ext uri="{9D8B030D-6E8A-4147-A177-3AD203B41FA5}">
                      <a16:colId xmlns:a16="http://schemas.microsoft.com/office/drawing/2014/main" val="2000948428"/>
                    </a:ext>
                  </a:extLst>
                </a:gridCol>
              </a:tblGrid>
              <a:tr h="726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y1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z1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770484"/>
                  </a:ext>
                </a:extLst>
              </a:tr>
              <a:tr h="726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x2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y2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z2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680569"/>
                  </a:ext>
                </a:extLst>
              </a:tr>
              <a:tr h="726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x3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y2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z3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11567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027C7F2-6080-E895-2806-A3C366036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49387"/>
              </p:ext>
            </p:extLst>
          </p:nvPr>
        </p:nvGraphicFramePr>
        <p:xfrm>
          <a:off x="6657928" y="3167503"/>
          <a:ext cx="3144909" cy="217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303">
                  <a:extLst>
                    <a:ext uri="{9D8B030D-6E8A-4147-A177-3AD203B41FA5}">
                      <a16:colId xmlns:a16="http://schemas.microsoft.com/office/drawing/2014/main" val="1105241657"/>
                    </a:ext>
                  </a:extLst>
                </a:gridCol>
                <a:gridCol w="1048303">
                  <a:extLst>
                    <a:ext uri="{9D8B030D-6E8A-4147-A177-3AD203B41FA5}">
                      <a16:colId xmlns:a16="http://schemas.microsoft.com/office/drawing/2014/main" val="205209886"/>
                    </a:ext>
                  </a:extLst>
                </a:gridCol>
                <a:gridCol w="1048303">
                  <a:extLst>
                    <a:ext uri="{9D8B030D-6E8A-4147-A177-3AD203B41FA5}">
                      <a16:colId xmlns:a16="http://schemas.microsoft.com/office/drawing/2014/main" val="2000948428"/>
                    </a:ext>
                  </a:extLst>
                </a:gridCol>
              </a:tblGrid>
              <a:tr h="726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770484"/>
                  </a:ext>
                </a:extLst>
              </a:tr>
              <a:tr h="726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680569"/>
                  </a:ext>
                </a:extLst>
              </a:tr>
              <a:tr h="726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1156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C61981-FE1B-8EE4-773D-ACEAA9539B0B}"/>
              </a:ext>
            </a:extLst>
          </p:cNvPr>
          <p:cNvSpPr txBox="1"/>
          <p:nvPr/>
        </p:nvSpPr>
        <p:spPr>
          <a:xfrm>
            <a:off x="887428" y="5480659"/>
            <a:ext cx="4224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행렬로 표현된 정보의 한 가지 형태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AE46E-5130-5FD8-2E9C-AF82321F338A}"/>
              </a:ext>
            </a:extLst>
          </p:cNvPr>
          <p:cNvSpPr txBox="1"/>
          <p:nvPr/>
        </p:nvSpPr>
        <p:spPr>
          <a:xfrm>
            <a:off x="6120614" y="5480659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벡터의 성분을 기준으로 분해한 형태의 행렬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6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3FACE-6B01-4A80-65F1-947F6FF8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사원수의 발생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F6464-E4C1-CAFF-B34C-3E4746C2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공간을 행렬로 표현할 때</a:t>
            </a:r>
            <a:r>
              <a:rPr lang="en-US" altLang="ko-KR" dirty="0"/>
              <a:t>, </a:t>
            </a:r>
            <a:r>
              <a:rPr lang="ko-KR" altLang="en-US" dirty="0"/>
              <a:t>단순한 수의 대입이 아니라</a:t>
            </a:r>
            <a:r>
              <a:rPr lang="en-US" altLang="ko-KR" dirty="0"/>
              <a:t>, </a:t>
            </a:r>
            <a:r>
              <a:rPr lang="ko-KR" altLang="en-US" dirty="0"/>
              <a:t>복소수를 도입하면 확장된 현상을 한 행렬로 나타낼 수도 있지 않을까</a:t>
            </a:r>
            <a:r>
              <a:rPr lang="en-US" altLang="ko-KR" dirty="0"/>
              <a:t>?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53333C1-B48D-9AFF-AC7D-2C2179B61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85077"/>
              </p:ext>
            </p:extLst>
          </p:nvPr>
        </p:nvGraphicFramePr>
        <p:xfrm>
          <a:off x="1427091" y="3167503"/>
          <a:ext cx="3144909" cy="217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303">
                  <a:extLst>
                    <a:ext uri="{9D8B030D-6E8A-4147-A177-3AD203B41FA5}">
                      <a16:colId xmlns:a16="http://schemas.microsoft.com/office/drawing/2014/main" val="1105241657"/>
                    </a:ext>
                  </a:extLst>
                </a:gridCol>
                <a:gridCol w="1048303">
                  <a:extLst>
                    <a:ext uri="{9D8B030D-6E8A-4147-A177-3AD203B41FA5}">
                      <a16:colId xmlns:a16="http://schemas.microsoft.com/office/drawing/2014/main" val="205209886"/>
                    </a:ext>
                  </a:extLst>
                </a:gridCol>
                <a:gridCol w="1048303">
                  <a:extLst>
                    <a:ext uri="{9D8B030D-6E8A-4147-A177-3AD203B41FA5}">
                      <a16:colId xmlns:a16="http://schemas.microsoft.com/office/drawing/2014/main" val="2000948428"/>
                    </a:ext>
                  </a:extLst>
                </a:gridCol>
              </a:tblGrid>
              <a:tr h="726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770484"/>
                  </a:ext>
                </a:extLst>
              </a:tr>
              <a:tr h="726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err="1">
                          <a:solidFill>
                            <a:sysClr val="windowText" lastClr="000000"/>
                          </a:solidFill>
                        </a:rPr>
                        <a:t>ij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680569"/>
                  </a:ext>
                </a:extLst>
              </a:tr>
              <a:tr h="726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ji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1156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42D0C7A-C2FC-431A-690E-CAE037480525}"/>
              </a:ext>
            </a:extLst>
          </p:cNvPr>
          <p:cNvSpPr txBox="1"/>
          <p:nvPr/>
        </p:nvSpPr>
        <p:spPr>
          <a:xfrm>
            <a:off x="5057921" y="3293408"/>
            <a:ext cx="61258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복소수로 표현된 행렬의 한 예시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식으로 표현하면 </a:t>
            </a:r>
            <a:r>
              <a:rPr lang="en-US" altLang="ko-KR" sz="2000" b="1" dirty="0"/>
              <a:t>x = 1 + </a:t>
            </a:r>
            <a:r>
              <a:rPr lang="en-US" altLang="ko-KR" sz="2000" b="1" dirty="0" err="1"/>
              <a:t>i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+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j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여기서 </a:t>
            </a:r>
            <a:r>
              <a:rPr lang="en-US" altLang="ko-KR" sz="2000" b="1" dirty="0" err="1"/>
              <a:t>i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j</a:t>
            </a:r>
            <a:r>
              <a:rPr lang="ko-KR" altLang="en-US" sz="2000" b="1" dirty="0"/>
              <a:t>는 서로 다르지만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자기 자신을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제곱하면 </a:t>
            </a:r>
            <a:r>
              <a:rPr lang="en-US" altLang="ko-KR" sz="2000" b="1" dirty="0"/>
              <a:t>-1</a:t>
            </a:r>
            <a:r>
              <a:rPr lang="ko-KR" altLang="en-US" sz="2000" b="1" dirty="0"/>
              <a:t>이 되는 허수를 가리킨다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9941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3FACE-6B01-4A80-65F1-947F6FF8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사원수의 발생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F6464-E4C1-CAFF-B34C-3E4746C2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…</a:t>
            </a:r>
            <a:r>
              <a:rPr lang="ko-KR" altLang="en-US" dirty="0"/>
              <a:t>라는 발상으로 복소수 행렬을 만들어 봤더니</a:t>
            </a:r>
            <a:r>
              <a:rPr lang="en-US" altLang="ko-KR" dirty="0"/>
              <a:t>, </a:t>
            </a:r>
            <a:r>
              <a:rPr lang="ko-KR" altLang="en-US" dirty="0"/>
              <a:t>수학적으로</a:t>
            </a:r>
            <a:br>
              <a:rPr lang="en-US" altLang="ko-KR" dirty="0"/>
            </a:br>
            <a:r>
              <a:rPr lang="ko-KR" altLang="en-US" dirty="0"/>
              <a:t>불완전했다고 한다</a:t>
            </a:r>
            <a:r>
              <a:rPr lang="en-US" altLang="ko-KR" dirty="0"/>
              <a:t>. -&gt; </a:t>
            </a:r>
            <a:r>
              <a:rPr lang="ko-KR" altLang="en-US" dirty="0"/>
              <a:t>그래서 복소수 </a:t>
            </a:r>
            <a:r>
              <a:rPr lang="en-US" altLang="ko-KR" dirty="0">
                <a:solidFill>
                  <a:srgbClr val="FF0000"/>
                </a:solidFill>
              </a:rPr>
              <a:t>k</a:t>
            </a:r>
            <a:r>
              <a:rPr lang="ko-KR" altLang="en-US" dirty="0"/>
              <a:t>를 하나 더 넣었다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53333C1-B48D-9AFF-AC7D-2C2179B61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68571"/>
              </p:ext>
            </p:extLst>
          </p:nvPr>
        </p:nvGraphicFramePr>
        <p:xfrm>
          <a:off x="1483362" y="2758941"/>
          <a:ext cx="4425068" cy="398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267">
                  <a:extLst>
                    <a:ext uri="{9D8B030D-6E8A-4147-A177-3AD203B41FA5}">
                      <a16:colId xmlns:a16="http://schemas.microsoft.com/office/drawing/2014/main" val="1105241657"/>
                    </a:ext>
                  </a:extLst>
                </a:gridCol>
                <a:gridCol w="1106267">
                  <a:extLst>
                    <a:ext uri="{9D8B030D-6E8A-4147-A177-3AD203B41FA5}">
                      <a16:colId xmlns:a16="http://schemas.microsoft.com/office/drawing/2014/main" val="205209886"/>
                    </a:ext>
                  </a:extLst>
                </a:gridCol>
                <a:gridCol w="1106267">
                  <a:extLst>
                    <a:ext uri="{9D8B030D-6E8A-4147-A177-3AD203B41FA5}">
                      <a16:colId xmlns:a16="http://schemas.microsoft.com/office/drawing/2014/main" val="2000948428"/>
                    </a:ext>
                  </a:extLst>
                </a:gridCol>
                <a:gridCol w="1106267">
                  <a:extLst>
                    <a:ext uri="{9D8B030D-6E8A-4147-A177-3AD203B41FA5}">
                      <a16:colId xmlns:a16="http://schemas.microsoft.com/office/drawing/2014/main" val="83913137"/>
                    </a:ext>
                  </a:extLst>
                </a:gridCol>
              </a:tblGrid>
              <a:tr h="786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770484"/>
                  </a:ext>
                </a:extLst>
              </a:tr>
              <a:tr h="786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err="1">
                          <a:solidFill>
                            <a:sysClr val="windowText" lastClr="000000"/>
                          </a:solidFill>
                        </a:rPr>
                        <a:t>ij</a:t>
                      </a:r>
                      <a:endParaRPr lang="en-US" altLang="ko-KR" sz="32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(k)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err="1">
                          <a:solidFill>
                            <a:sysClr val="windowText" lastClr="000000"/>
                          </a:solidFill>
                        </a:rPr>
                        <a:t>ik</a:t>
                      </a:r>
                      <a:endParaRPr lang="en-US" altLang="ko-KR" sz="32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(-j)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680569"/>
                  </a:ext>
                </a:extLst>
              </a:tr>
              <a:tr h="786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ji</a:t>
                      </a:r>
                    </a:p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(-k)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err="1">
                          <a:solidFill>
                            <a:sysClr val="windowText" lastClr="000000"/>
                          </a:solidFill>
                        </a:rPr>
                        <a:t>jk</a:t>
                      </a:r>
                      <a:endParaRPr lang="en-US" altLang="ko-KR" sz="32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sz="32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115676"/>
                  </a:ext>
                </a:extLst>
              </a:tr>
              <a:tr h="786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ki</a:t>
                      </a:r>
                    </a:p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(j)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err="1">
                          <a:solidFill>
                            <a:sysClr val="windowText" lastClr="000000"/>
                          </a:solidFill>
                        </a:rPr>
                        <a:t>kj</a:t>
                      </a:r>
                      <a:endParaRPr lang="en-US" altLang="ko-KR" sz="32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(-</a:t>
                      </a:r>
                      <a:r>
                        <a:rPr lang="en-US" altLang="ko-KR" sz="32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3612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42D0C7A-C2FC-431A-690E-CAE037480525}"/>
              </a:ext>
            </a:extLst>
          </p:cNvPr>
          <p:cNvSpPr txBox="1"/>
          <p:nvPr/>
        </p:nvSpPr>
        <p:spPr>
          <a:xfrm>
            <a:off x="6076463" y="3028890"/>
            <a:ext cx="580995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복소수 </a:t>
            </a:r>
            <a:r>
              <a:rPr lang="en-US" altLang="ko-KR" sz="2000" b="1" dirty="0"/>
              <a:t>k</a:t>
            </a:r>
            <a:r>
              <a:rPr lang="ko-KR" altLang="en-US" sz="2000" b="1" dirty="0"/>
              <a:t>를 통해 확장된 행렬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k</a:t>
            </a:r>
            <a:r>
              <a:rPr lang="ko-KR" altLang="en-US" sz="2000" b="1" dirty="0"/>
              <a:t>는 </a:t>
            </a:r>
            <a:r>
              <a:rPr lang="en-US" altLang="ko-KR" sz="2000" b="1" dirty="0" err="1"/>
              <a:t>i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j</a:t>
            </a:r>
            <a:r>
              <a:rPr lang="ko-KR" altLang="en-US" sz="2000" b="1" dirty="0"/>
              <a:t>를 곱한 결과에 다시 곱하면 </a:t>
            </a:r>
            <a:r>
              <a:rPr lang="en-US" altLang="ko-KR" sz="2000" b="1" dirty="0"/>
              <a:t>-1</a:t>
            </a:r>
            <a:r>
              <a:rPr lang="ko-KR" altLang="en-US" sz="2000" b="1" dirty="0"/>
              <a:t>을 만들고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자기 자신을 제곱해도 </a:t>
            </a:r>
            <a:r>
              <a:rPr lang="en-US" altLang="ko-KR" sz="2000" b="1" dirty="0"/>
              <a:t>-1</a:t>
            </a:r>
            <a:r>
              <a:rPr lang="ko-KR" altLang="en-US" sz="2000" b="1" dirty="0"/>
              <a:t>을 만드는 허수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간이 비교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엄밀하진 않지만 대략 관계 설명 가능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 err="1"/>
              <a:t>i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≠ </a:t>
            </a:r>
            <a:r>
              <a:rPr lang="en-US" altLang="ko-KR" sz="2000" b="1" dirty="0"/>
              <a:t>j </a:t>
            </a:r>
            <a:r>
              <a:rPr lang="ko-KR" altLang="en-US" sz="2000" b="1" dirty="0"/>
              <a:t>≠ </a:t>
            </a:r>
            <a:r>
              <a:rPr lang="en-US" altLang="ko-KR" sz="2000" b="1" dirty="0"/>
              <a:t>k</a:t>
            </a:r>
          </a:p>
          <a:p>
            <a:r>
              <a:rPr lang="en-US" altLang="ko-KR" sz="2000" b="1" dirty="0" err="1"/>
              <a:t>i</a:t>
            </a:r>
            <a:r>
              <a:rPr lang="en-US" altLang="ko-KR" sz="2000" b="1" dirty="0"/>
              <a:t>*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 = j*j = k*k = </a:t>
            </a:r>
            <a:r>
              <a:rPr lang="en-US" altLang="ko-KR" sz="2000" b="1" dirty="0" err="1"/>
              <a:t>ijk</a:t>
            </a:r>
            <a:r>
              <a:rPr lang="en-US" altLang="ko-KR" sz="2000" b="1" dirty="0"/>
              <a:t> = -1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한 줄의 식으로 정리하면 </a:t>
            </a:r>
            <a:r>
              <a:rPr lang="en-US" altLang="ko-KR" sz="2400" b="1" dirty="0">
                <a:solidFill>
                  <a:srgbClr val="FF0000"/>
                </a:solidFill>
              </a:rPr>
              <a:t>x = 1 + </a:t>
            </a:r>
            <a:r>
              <a:rPr lang="en-US" altLang="ko-KR" sz="2400" b="1" dirty="0" err="1">
                <a:solidFill>
                  <a:srgbClr val="FF0000"/>
                </a:solidFill>
              </a:rPr>
              <a:t>i</a:t>
            </a:r>
            <a:r>
              <a:rPr lang="en-US" altLang="ko-KR" sz="2400" b="1" dirty="0">
                <a:solidFill>
                  <a:srgbClr val="FF0000"/>
                </a:solidFill>
              </a:rPr>
              <a:t> + j + k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2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3FACE-6B01-4A80-65F1-947F6FF8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사원수의 발생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F6464-E4C1-CAFF-B34C-3E4746C2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…</a:t>
            </a:r>
            <a:r>
              <a:rPr lang="ko-KR" altLang="en-US" dirty="0"/>
              <a:t>라는 발상으로 복소수 행렬을 만들어 봤더니</a:t>
            </a:r>
            <a:r>
              <a:rPr lang="en-US" altLang="ko-KR" dirty="0"/>
              <a:t>, </a:t>
            </a:r>
            <a:r>
              <a:rPr lang="ko-KR" altLang="en-US" dirty="0"/>
              <a:t>수학적으로</a:t>
            </a:r>
            <a:br>
              <a:rPr lang="en-US" altLang="ko-KR" dirty="0"/>
            </a:br>
            <a:r>
              <a:rPr lang="ko-KR" altLang="en-US" dirty="0"/>
              <a:t>불완전했다고 한다</a:t>
            </a:r>
            <a:r>
              <a:rPr lang="en-US" altLang="ko-KR" dirty="0"/>
              <a:t>. -&gt; </a:t>
            </a:r>
            <a:r>
              <a:rPr lang="ko-KR" altLang="en-US" dirty="0"/>
              <a:t>그래서 복소수 </a:t>
            </a:r>
            <a:r>
              <a:rPr lang="en-US" altLang="ko-KR" dirty="0">
                <a:solidFill>
                  <a:srgbClr val="FF0000"/>
                </a:solidFill>
              </a:rPr>
              <a:t>k</a:t>
            </a:r>
            <a:r>
              <a:rPr lang="ko-KR" altLang="en-US" dirty="0"/>
              <a:t>를 하나 더 넣었다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53333C1-B48D-9AFF-AC7D-2C2179B61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11181"/>
              </p:ext>
            </p:extLst>
          </p:nvPr>
        </p:nvGraphicFramePr>
        <p:xfrm>
          <a:off x="1272346" y="3138769"/>
          <a:ext cx="2877624" cy="253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06">
                  <a:extLst>
                    <a:ext uri="{9D8B030D-6E8A-4147-A177-3AD203B41FA5}">
                      <a16:colId xmlns:a16="http://schemas.microsoft.com/office/drawing/2014/main" val="1105241657"/>
                    </a:ext>
                  </a:extLst>
                </a:gridCol>
                <a:gridCol w="719406">
                  <a:extLst>
                    <a:ext uri="{9D8B030D-6E8A-4147-A177-3AD203B41FA5}">
                      <a16:colId xmlns:a16="http://schemas.microsoft.com/office/drawing/2014/main" val="205209886"/>
                    </a:ext>
                  </a:extLst>
                </a:gridCol>
                <a:gridCol w="719406">
                  <a:extLst>
                    <a:ext uri="{9D8B030D-6E8A-4147-A177-3AD203B41FA5}">
                      <a16:colId xmlns:a16="http://schemas.microsoft.com/office/drawing/2014/main" val="2000948428"/>
                    </a:ext>
                  </a:extLst>
                </a:gridCol>
                <a:gridCol w="719406">
                  <a:extLst>
                    <a:ext uri="{9D8B030D-6E8A-4147-A177-3AD203B41FA5}">
                      <a16:colId xmlns:a16="http://schemas.microsoft.com/office/drawing/2014/main" val="83913137"/>
                    </a:ext>
                  </a:extLst>
                </a:gridCol>
              </a:tblGrid>
              <a:tr h="632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770484"/>
                  </a:ext>
                </a:extLst>
              </a:tr>
              <a:tr h="632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-j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680569"/>
                  </a:ext>
                </a:extLst>
              </a:tr>
              <a:tr h="632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-k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115676"/>
                  </a:ext>
                </a:extLst>
              </a:tr>
              <a:tr h="632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en-US" altLang="ko-KR" sz="32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ko-KR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3612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42D0C7A-C2FC-431A-690E-CAE037480525}"/>
              </a:ext>
            </a:extLst>
          </p:cNvPr>
          <p:cNvSpPr txBox="1"/>
          <p:nvPr/>
        </p:nvSpPr>
        <p:spPr>
          <a:xfrm>
            <a:off x="4425853" y="4715174"/>
            <a:ext cx="7766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이렇게 만들어진 새로운 수의 규칙과</a:t>
            </a:r>
            <a:r>
              <a:rPr lang="en-US" altLang="ko-KR" sz="2400" dirty="0"/>
              <a:t>, </a:t>
            </a:r>
            <a:r>
              <a:rPr lang="ko-KR" altLang="en-US" sz="2400" dirty="0"/>
              <a:t>규칙을 나타내기 위한 식을 가리켜서 </a:t>
            </a:r>
            <a:r>
              <a:rPr lang="ko-KR" altLang="en-US" sz="3200" b="1" dirty="0">
                <a:solidFill>
                  <a:srgbClr val="FF0000"/>
                </a:solidFill>
              </a:rPr>
              <a:t>사원수</a:t>
            </a:r>
            <a:r>
              <a:rPr lang="ko-KR" altLang="en-US" sz="2400" dirty="0"/>
              <a:t>라고 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682793-CBF2-DB2C-7C44-BC35CEE696D4}"/>
              </a:ext>
            </a:extLst>
          </p:cNvPr>
          <p:cNvSpPr txBox="1"/>
          <p:nvPr/>
        </p:nvSpPr>
        <p:spPr>
          <a:xfrm>
            <a:off x="6093656" y="3138769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x = 1 + </a:t>
            </a:r>
            <a:r>
              <a:rPr lang="en-US" altLang="ko-KR" sz="2400" b="1" dirty="0" err="1">
                <a:solidFill>
                  <a:srgbClr val="FF0000"/>
                </a:solidFill>
              </a:rPr>
              <a:t>i</a:t>
            </a:r>
            <a:r>
              <a:rPr lang="en-US" altLang="ko-KR" sz="2400" b="1" dirty="0">
                <a:solidFill>
                  <a:srgbClr val="FF0000"/>
                </a:solidFill>
              </a:rPr>
              <a:t> + j + k</a:t>
            </a:r>
            <a:endParaRPr lang="ko-KR" altLang="en-US" sz="2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0EEA2C1-B950-A4CE-FB3D-6A868EC7EE1A}"/>
              </a:ext>
            </a:extLst>
          </p:cNvPr>
          <p:cNvCxnSpPr>
            <a:cxnSpLocks/>
          </p:cNvCxnSpPr>
          <p:nvPr/>
        </p:nvCxnSpPr>
        <p:spPr>
          <a:xfrm flipV="1">
            <a:off x="7301132" y="3600434"/>
            <a:ext cx="0" cy="999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5704D5-0956-D2BF-31BC-C453E5378EAB}"/>
              </a:ext>
            </a:extLst>
          </p:cNvPr>
          <p:cNvCxnSpPr/>
          <p:nvPr/>
        </p:nvCxnSpPr>
        <p:spPr>
          <a:xfrm flipH="1">
            <a:off x="4425853" y="4100284"/>
            <a:ext cx="28752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05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3FACE-6B01-4A80-65F1-947F6FF8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사원수</a:t>
            </a:r>
            <a:r>
              <a:rPr lang="en-US" altLang="ko-KR" dirty="0"/>
              <a:t>(</a:t>
            </a:r>
            <a:r>
              <a:rPr lang="ko-KR" altLang="en-US" dirty="0" err="1"/>
              <a:t>쿼터니언</a:t>
            </a:r>
            <a:r>
              <a:rPr lang="en-US" altLang="ko-KR" dirty="0"/>
              <a:t>)</a:t>
            </a:r>
            <a:r>
              <a:rPr lang="ko-KR" altLang="en-US" dirty="0"/>
              <a:t>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F6464-E4C1-CAFF-B34C-3E4746C2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프로그래머의 입장에서 보면 사원수는 난해한 개념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현실에 없는 개념 언급 </a:t>
            </a:r>
            <a:r>
              <a:rPr lang="en-US" altLang="ko-KR" dirty="0"/>
              <a:t>+ “</a:t>
            </a:r>
            <a:r>
              <a:rPr lang="ko-KR" altLang="en-US" dirty="0"/>
              <a:t>그래서 어쩌라는 거냐</a:t>
            </a:r>
            <a:r>
              <a:rPr lang="en-US" altLang="ko-KR" dirty="0"/>
              <a:t>?”)</a:t>
            </a:r>
          </a:p>
          <a:p>
            <a:endParaRPr lang="en-US" altLang="ko-KR" dirty="0"/>
          </a:p>
          <a:p>
            <a:r>
              <a:rPr lang="ko-KR" altLang="en-US" dirty="0"/>
              <a:t>하지만 사원수의 본래 목적을 생각할 때 </a:t>
            </a:r>
            <a:r>
              <a:rPr lang="en-US" altLang="ko-KR" dirty="0"/>
              <a:t>(</a:t>
            </a:r>
            <a:r>
              <a:rPr lang="ko-KR" altLang="en-US" dirty="0"/>
              <a:t>공간의 표현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사원수를 이용할 수 있다는 것 </a:t>
            </a:r>
            <a:r>
              <a:rPr lang="en-US" altLang="ko-KR" dirty="0"/>
              <a:t>= </a:t>
            </a:r>
            <a:r>
              <a:rPr lang="ko-KR" altLang="en-US" dirty="0"/>
              <a:t>환경이나 조건에 따른</a:t>
            </a:r>
            <a:br>
              <a:rPr lang="en-US" altLang="ko-KR" dirty="0"/>
            </a:br>
            <a:r>
              <a:rPr lang="ko-KR" altLang="en-US" dirty="0"/>
              <a:t>영향을 적게 받는</a:t>
            </a:r>
            <a:r>
              <a:rPr lang="en-US" altLang="ko-KR" dirty="0"/>
              <a:t>, </a:t>
            </a:r>
            <a:r>
              <a:rPr lang="ko-KR" altLang="en-US" dirty="0"/>
              <a:t>자유로운 공간 구현이 가능하다는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31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3FACE-6B01-4A80-65F1-947F6FF8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사원수</a:t>
            </a:r>
            <a:r>
              <a:rPr lang="en-US" altLang="ko-KR" dirty="0"/>
              <a:t>(</a:t>
            </a:r>
            <a:r>
              <a:rPr lang="ko-KR" altLang="en-US" dirty="0" err="1"/>
              <a:t>쿼터니언</a:t>
            </a:r>
            <a:r>
              <a:rPr lang="en-US" altLang="ko-KR" dirty="0"/>
              <a:t>)</a:t>
            </a:r>
            <a:r>
              <a:rPr lang="ko-KR" altLang="en-US" dirty="0"/>
              <a:t>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F6464-E4C1-CAFF-B34C-3E4746C2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특히 사원수를 통해 </a:t>
            </a:r>
            <a:r>
              <a:rPr lang="en-US" altLang="ko-KR" dirty="0"/>
              <a:t>3</a:t>
            </a:r>
            <a:r>
              <a:rPr lang="ko-KR" altLang="en-US" dirty="0"/>
              <a:t>차원 공간에서의 회전을 구현할 경우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b="1" dirty="0" err="1"/>
              <a:t>오일러</a:t>
            </a:r>
            <a:r>
              <a:rPr lang="ko-KR" altLang="en-US" b="1" dirty="0"/>
              <a:t> 각도</a:t>
            </a:r>
            <a:r>
              <a:rPr lang="en-US" altLang="ko-KR" b="1" dirty="0"/>
              <a:t>(x</a:t>
            </a:r>
            <a:r>
              <a:rPr lang="ko-KR" altLang="en-US" b="1" dirty="0"/>
              <a:t>축</a:t>
            </a:r>
            <a:r>
              <a:rPr lang="en-US" altLang="ko-KR" b="1" dirty="0"/>
              <a:t>, y</a:t>
            </a:r>
            <a:r>
              <a:rPr lang="ko-KR" altLang="en-US" b="1" dirty="0"/>
              <a:t>축</a:t>
            </a:r>
            <a:r>
              <a:rPr lang="en-US" altLang="ko-KR" b="1" dirty="0"/>
              <a:t>, z</a:t>
            </a:r>
            <a:r>
              <a:rPr lang="ko-KR" altLang="en-US" b="1" dirty="0"/>
              <a:t>축</a:t>
            </a:r>
            <a:r>
              <a:rPr lang="en-US" altLang="ko-KR" b="1" dirty="0"/>
              <a:t>)</a:t>
            </a:r>
            <a:r>
              <a:rPr lang="ko-KR" altLang="en-US" b="1" dirty="0"/>
              <a:t>를 이용한 회전에 따른 약점</a:t>
            </a:r>
            <a:r>
              <a:rPr lang="ko-KR" altLang="en-US" dirty="0"/>
              <a:t>을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극복하고 언제나 원하는 대로 회전을 시킬 수 있다는 장점 존재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070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3FACE-6B01-4A80-65F1-947F6FF8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사원수</a:t>
            </a:r>
            <a:r>
              <a:rPr lang="en-US" altLang="ko-KR" dirty="0"/>
              <a:t>(</a:t>
            </a:r>
            <a:r>
              <a:rPr lang="ko-KR" altLang="en-US" dirty="0" err="1"/>
              <a:t>쿼터니언</a:t>
            </a:r>
            <a:r>
              <a:rPr lang="en-US" altLang="ko-KR" dirty="0"/>
              <a:t>)</a:t>
            </a:r>
            <a:r>
              <a:rPr lang="ko-KR" altLang="en-US" dirty="0"/>
              <a:t>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F6464-E4C1-CAFF-B34C-3E4746C2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특히 사원수를 통해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차원 공간에서의 회전을 구현할 경우</a:t>
            </a:r>
            <a:br>
              <a:rPr lang="en-US" altLang="ko-KR" dirty="0">
                <a:solidFill>
                  <a:schemeClr val="bg1">
                    <a:lumMod val="65000"/>
                  </a:schemeClr>
                </a:solidFill>
              </a:rPr>
            </a:br>
            <a:br>
              <a:rPr lang="en-US" altLang="ko-KR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b="1" dirty="0" err="1"/>
              <a:t>오일러</a:t>
            </a:r>
            <a:r>
              <a:rPr lang="ko-KR" altLang="en-US" b="1" dirty="0"/>
              <a:t> 각도</a:t>
            </a:r>
            <a:r>
              <a:rPr lang="en-US" altLang="ko-KR" b="1" dirty="0"/>
              <a:t>(x</a:t>
            </a:r>
            <a:r>
              <a:rPr lang="ko-KR" altLang="en-US" b="1" dirty="0"/>
              <a:t>축</a:t>
            </a:r>
            <a:r>
              <a:rPr lang="en-US" altLang="ko-KR" b="1" dirty="0"/>
              <a:t>, y</a:t>
            </a:r>
            <a:r>
              <a:rPr lang="ko-KR" altLang="en-US" b="1" dirty="0"/>
              <a:t>축</a:t>
            </a:r>
            <a:r>
              <a:rPr lang="en-US" altLang="ko-KR" b="1" dirty="0"/>
              <a:t>, z</a:t>
            </a:r>
            <a:r>
              <a:rPr lang="ko-KR" altLang="en-US" b="1" dirty="0"/>
              <a:t>축</a:t>
            </a:r>
            <a:r>
              <a:rPr lang="en-US" altLang="ko-KR" b="1" dirty="0"/>
              <a:t>)</a:t>
            </a:r>
            <a:r>
              <a:rPr lang="ko-KR" altLang="en-US" b="1" dirty="0"/>
              <a:t>를 이용한 회전에 따른 약점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을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극복하고 언제나 원하는 대로 회전을 시킬 수 있다는 장점 존재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25150-C665-3CAF-E9C1-F23C0D760CA7}"/>
              </a:ext>
            </a:extLst>
          </p:cNvPr>
          <p:cNvSpPr txBox="1"/>
          <p:nvPr/>
        </p:nvSpPr>
        <p:spPr>
          <a:xfrm>
            <a:off x="9734843" y="2546253"/>
            <a:ext cx="87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?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4776F-203E-07A7-6988-7A7C0F08F50B}"/>
              </a:ext>
            </a:extLst>
          </p:cNvPr>
          <p:cNvSpPr txBox="1"/>
          <p:nvPr/>
        </p:nvSpPr>
        <p:spPr>
          <a:xfrm>
            <a:off x="984738" y="4361608"/>
            <a:ext cx="962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-&gt; </a:t>
            </a:r>
            <a:r>
              <a:rPr lang="ko-KR" altLang="en-US" sz="2800" b="1" dirty="0" err="1"/>
              <a:t>짐벌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락</a:t>
            </a:r>
            <a:r>
              <a:rPr lang="en-US" altLang="ko-KR" sz="2800" b="1" dirty="0"/>
              <a:t>(gimbal lock,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축점</a:t>
            </a:r>
            <a:r>
              <a:rPr lang="ko-KR" altLang="en-US" sz="2800" b="1" dirty="0"/>
              <a:t> 고정</a:t>
            </a:r>
            <a:r>
              <a:rPr lang="en-US" altLang="ko-KR" sz="2800" b="1" dirty="0"/>
              <a:t>) </a:t>
            </a:r>
            <a:r>
              <a:rPr lang="ko-KR" altLang="en-US" sz="2800" b="1" dirty="0"/>
              <a:t>현상을 말한다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5949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3FACE-6B01-4A80-65F1-947F6FF8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사원수</a:t>
            </a:r>
            <a:r>
              <a:rPr lang="en-US" altLang="ko-KR" dirty="0"/>
              <a:t>(</a:t>
            </a:r>
            <a:r>
              <a:rPr lang="ko-KR" altLang="en-US" dirty="0" err="1"/>
              <a:t>쿼터니언</a:t>
            </a:r>
            <a:r>
              <a:rPr lang="en-US" altLang="ko-KR" dirty="0"/>
              <a:t>)</a:t>
            </a:r>
            <a:r>
              <a:rPr lang="ko-KR" altLang="en-US" dirty="0"/>
              <a:t>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F6464-E4C1-CAFF-B34C-3E4746C2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짐벌</a:t>
            </a:r>
            <a:r>
              <a:rPr lang="ko-KR" altLang="en-US" dirty="0"/>
              <a:t> </a:t>
            </a:r>
            <a:r>
              <a:rPr lang="ko-KR" altLang="en-US" dirty="0" err="1"/>
              <a:t>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프로그래밍</a:t>
            </a:r>
            <a:r>
              <a:rPr lang="en-US" altLang="ko-KR" dirty="0"/>
              <a:t>) </a:t>
            </a:r>
            <a:r>
              <a:rPr lang="ko-KR" altLang="en-US" dirty="0"/>
              <a:t>기준 축이 존재하는 공간에서</a:t>
            </a:r>
            <a:r>
              <a:rPr lang="en-US" altLang="ko-KR" dirty="0"/>
              <a:t>, </a:t>
            </a:r>
            <a:r>
              <a:rPr lang="ko-KR" altLang="en-US" dirty="0"/>
              <a:t>축에 의한 회전을 거듭하다가 축이 서로 겹칠 경우</a:t>
            </a:r>
            <a:r>
              <a:rPr lang="en-US" altLang="ko-KR" dirty="0"/>
              <a:t>, </a:t>
            </a:r>
            <a:r>
              <a:rPr lang="ko-KR" altLang="en-US" dirty="0"/>
              <a:t>두 축의 회전이 같은 결과를 가져오게 되어 회전 구현 및 의미 해석에 오류가 나는 현상</a:t>
            </a: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280E6D-17FB-D9D0-CB63-23FE504BE9AE}"/>
              </a:ext>
            </a:extLst>
          </p:cNvPr>
          <p:cNvSpPr/>
          <p:nvPr/>
        </p:nvSpPr>
        <p:spPr>
          <a:xfrm>
            <a:off x="1730327" y="4539371"/>
            <a:ext cx="1772529" cy="17725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9ABD-D1DC-9C8D-CD7B-AFDD22A6D4BE}"/>
              </a:ext>
            </a:extLst>
          </p:cNvPr>
          <p:cNvCxnSpPr>
            <a:cxnSpLocks/>
          </p:cNvCxnSpPr>
          <p:nvPr/>
        </p:nvCxnSpPr>
        <p:spPr>
          <a:xfrm flipV="1">
            <a:off x="2616591" y="4192172"/>
            <a:ext cx="0" cy="6330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EE869C-E605-0FEF-F8C9-8FA48E07CB26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2616591" y="6311900"/>
            <a:ext cx="1" cy="3471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7954043-A603-3C38-2172-B8C3FD700112}"/>
              </a:ext>
            </a:extLst>
          </p:cNvPr>
          <p:cNvCxnSpPr>
            <a:cxnSpLocks/>
          </p:cNvCxnSpPr>
          <p:nvPr/>
        </p:nvCxnSpPr>
        <p:spPr>
          <a:xfrm>
            <a:off x="3137095" y="5613009"/>
            <a:ext cx="618979" cy="3235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C2AC139-3D78-3AE0-660D-3E5BC17F94B6}"/>
              </a:ext>
            </a:extLst>
          </p:cNvPr>
          <p:cNvCxnSpPr>
            <a:cxnSpLocks/>
          </p:cNvCxnSpPr>
          <p:nvPr/>
        </p:nvCxnSpPr>
        <p:spPr>
          <a:xfrm flipH="1">
            <a:off x="1420837" y="5610762"/>
            <a:ext cx="618979" cy="32355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B2F716-D8B2-FF0E-AE6F-B4DB39C4A991}"/>
              </a:ext>
            </a:extLst>
          </p:cNvPr>
          <p:cNvSpPr txBox="1"/>
          <p:nvPr/>
        </p:nvSpPr>
        <p:spPr>
          <a:xfrm>
            <a:off x="2616591" y="4192172"/>
            <a:ext cx="113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CFE1C8-94BC-3F41-D89E-F619DD1C6923}"/>
              </a:ext>
            </a:extLst>
          </p:cNvPr>
          <p:cNvSpPr txBox="1"/>
          <p:nvPr/>
        </p:nvSpPr>
        <p:spPr>
          <a:xfrm>
            <a:off x="1160585" y="5807631"/>
            <a:ext cx="113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7642EE-77F2-9254-DCF4-F8BC2A0A877C}"/>
              </a:ext>
            </a:extLst>
          </p:cNvPr>
          <p:cNvSpPr txBox="1"/>
          <p:nvPr/>
        </p:nvSpPr>
        <p:spPr>
          <a:xfrm>
            <a:off x="3713871" y="5807631"/>
            <a:ext cx="113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90E838-5391-A76E-3DC5-06E84BAD4EF1}"/>
              </a:ext>
            </a:extLst>
          </p:cNvPr>
          <p:cNvSpPr txBox="1"/>
          <p:nvPr/>
        </p:nvSpPr>
        <p:spPr>
          <a:xfrm>
            <a:off x="4348064" y="5099745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→ 여기서 </a:t>
            </a:r>
            <a:r>
              <a:rPr lang="en-US" altLang="ko-KR" sz="2000" b="1" dirty="0"/>
              <a:t>z</a:t>
            </a:r>
            <a:r>
              <a:rPr lang="ko-KR" altLang="en-US" sz="2000" b="1" dirty="0"/>
              <a:t>축을 중심으로 →</a:t>
            </a:r>
            <a:endParaRPr lang="en-US" altLang="ko-KR" sz="2000" b="1" dirty="0"/>
          </a:p>
          <a:p>
            <a:r>
              <a:rPr lang="en-US" altLang="ko-KR" sz="2000" b="1" dirty="0"/>
              <a:t>    90</a:t>
            </a:r>
            <a:r>
              <a:rPr lang="ko-KR" altLang="en-US" sz="2000" b="1" dirty="0"/>
              <a:t>도 회전하면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D48FC43-7F88-8C9C-AB72-2A722D86140B}"/>
              </a:ext>
            </a:extLst>
          </p:cNvPr>
          <p:cNvSpPr/>
          <p:nvPr/>
        </p:nvSpPr>
        <p:spPr>
          <a:xfrm>
            <a:off x="8487800" y="4595643"/>
            <a:ext cx="1772529" cy="17725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F60D62E-D53E-D108-4245-02756A893A5F}"/>
              </a:ext>
            </a:extLst>
          </p:cNvPr>
          <p:cNvCxnSpPr>
            <a:cxnSpLocks/>
          </p:cNvCxnSpPr>
          <p:nvPr/>
        </p:nvCxnSpPr>
        <p:spPr>
          <a:xfrm flipV="1">
            <a:off x="9374064" y="4248444"/>
            <a:ext cx="0" cy="63304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5FE41BA-84ED-517A-EE7C-97A516DCA5E3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9374064" y="6368172"/>
            <a:ext cx="1" cy="3471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6339139-4F69-226C-28F2-E0D8D8D73CFA}"/>
              </a:ext>
            </a:extLst>
          </p:cNvPr>
          <p:cNvCxnSpPr>
            <a:cxnSpLocks/>
          </p:cNvCxnSpPr>
          <p:nvPr/>
        </p:nvCxnSpPr>
        <p:spPr>
          <a:xfrm>
            <a:off x="9894568" y="5669281"/>
            <a:ext cx="618979" cy="3235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D17BF4-0EB5-F779-C64C-2952FD174FFE}"/>
              </a:ext>
            </a:extLst>
          </p:cNvPr>
          <p:cNvSpPr txBox="1"/>
          <p:nvPr/>
        </p:nvSpPr>
        <p:spPr>
          <a:xfrm>
            <a:off x="9462866" y="6382372"/>
            <a:ext cx="113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5BAEAC-77C3-66AB-BABF-446D380B8089}"/>
              </a:ext>
            </a:extLst>
          </p:cNvPr>
          <p:cNvSpPr txBox="1"/>
          <p:nvPr/>
        </p:nvSpPr>
        <p:spPr>
          <a:xfrm>
            <a:off x="6973327" y="4276040"/>
            <a:ext cx="251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축은 </a:t>
            </a:r>
            <a:r>
              <a:rPr lang="en-US" altLang="ko-KR" dirty="0"/>
              <a:t>x</a:t>
            </a:r>
            <a:r>
              <a:rPr lang="ko-KR" altLang="en-US" dirty="0"/>
              <a:t>인가 </a:t>
            </a:r>
            <a:r>
              <a:rPr lang="en-US" altLang="ko-KR" dirty="0"/>
              <a:t>y</a:t>
            </a:r>
            <a:r>
              <a:rPr lang="ko-KR" altLang="en-US" dirty="0"/>
              <a:t>인가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1" name="화살표: 오른쪽으로 구부러짐 30">
            <a:extLst>
              <a:ext uri="{FF2B5EF4-FFF2-40B4-BE49-F238E27FC236}">
                <a16:creationId xmlns:a16="http://schemas.microsoft.com/office/drawing/2014/main" id="{DDDD4A46-0C3F-D0E6-B3EC-5B47BD96E894}"/>
              </a:ext>
            </a:extLst>
          </p:cNvPr>
          <p:cNvSpPr/>
          <p:nvPr/>
        </p:nvSpPr>
        <p:spPr>
          <a:xfrm rot="17884067" flipV="1">
            <a:off x="10174732" y="5630292"/>
            <a:ext cx="670305" cy="764769"/>
          </a:xfrm>
          <a:prstGeom prst="curvedRightArrow">
            <a:avLst>
              <a:gd name="adj1" fmla="val 25000"/>
              <a:gd name="adj2" fmla="val 50000"/>
              <a:gd name="adj3" fmla="val 33395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1E5234-8315-3362-A52A-15D29AB2920D}"/>
              </a:ext>
            </a:extLst>
          </p:cNvPr>
          <p:cNvSpPr txBox="1"/>
          <p:nvPr/>
        </p:nvSpPr>
        <p:spPr>
          <a:xfrm>
            <a:off x="10224577" y="521742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회전은 했는데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08E481B-BA5F-F0CC-E02A-D1DAAA5D6E97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8232165" y="4645372"/>
            <a:ext cx="2229508" cy="57204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05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964</Words>
  <Application>Microsoft Office PowerPoint</Application>
  <PresentationFormat>와이드스크린</PresentationFormat>
  <Paragraphs>167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사원수 (Quaternion)</vt:lpstr>
      <vt:lpstr>행렬과 시공간</vt:lpstr>
      <vt:lpstr>사원수의 발생</vt:lpstr>
      <vt:lpstr>사원수의 발생</vt:lpstr>
      <vt:lpstr>사원수의 발생</vt:lpstr>
      <vt:lpstr>사원수(쿼터니언)의 이해</vt:lpstr>
      <vt:lpstr>사원수(쿼터니언)의 이해</vt:lpstr>
      <vt:lpstr>사원수(쿼터니언)의 이해</vt:lpstr>
      <vt:lpstr>사원수(쿼터니언)의 이해</vt:lpstr>
      <vt:lpstr>사원수(쿼터니언)의 이해</vt:lpstr>
      <vt:lpstr>사원수(쿼터니언)의 이해</vt:lpstr>
      <vt:lpstr>사원수(쿼터니언)의 사용</vt:lpstr>
      <vt:lpstr>사원수(쿼터니언)의 사용</vt:lpstr>
      <vt:lpstr>쿼터니언 정리</vt:lpstr>
      <vt:lpstr>부록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사원수</dc:title>
  <dc:creator>이 재훈</dc:creator>
  <cp:lastModifiedBy>이 재훈</cp:lastModifiedBy>
  <cp:revision>43</cp:revision>
  <dcterms:created xsi:type="dcterms:W3CDTF">2023-09-14T04:49:00Z</dcterms:created>
  <dcterms:modified xsi:type="dcterms:W3CDTF">2023-09-14T07:52:52Z</dcterms:modified>
</cp:coreProperties>
</file>